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  <p:sldMasterId id="2147483674" r:id="rId6"/>
    <p:sldMasterId id="2147483681" r:id="rId7"/>
  </p:sldMasterIdLst>
  <p:notesMasterIdLst>
    <p:notesMasterId r:id="rId39"/>
  </p:notesMasterIdLst>
  <p:handoutMasterIdLst>
    <p:handoutMasterId r:id="rId40"/>
  </p:handoutMasterIdLst>
  <p:sldIdLst>
    <p:sldId id="2147477676" r:id="rId8"/>
    <p:sldId id="2147477675" r:id="rId9"/>
    <p:sldId id="2147477680" r:id="rId10"/>
    <p:sldId id="341" r:id="rId11"/>
    <p:sldId id="2147477679" r:id="rId12"/>
    <p:sldId id="2147477700" r:id="rId13"/>
    <p:sldId id="2147477601" r:id="rId14"/>
    <p:sldId id="1764" r:id="rId15"/>
    <p:sldId id="1713" r:id="rId16"/>
    <p:sldId id="2147477597" r:id="rId17"/>
    <p:sldId id="2147477691" r:id="rId18"/>
    <p:sldId id="2147477684" r:id="rId19"/>
    <p:sldId id="2147477688" r:id="rId20"/>
    <p:sldId id="2147477689" r:id="rId21"/>
    <p:sldId id="2147477598" r:id="rId22"/>
    <p:sldId id="2147477690" r:id="rId23"/>
    <p:sldId id="1709" r:id="rId24"/>
    <p:sldId id="2147477703" r:id="rId25"/>
    <p:sldId id="2147477627" r:id="rId26"/>
    <p:sldId id="2147477697" r:id="rId27"/>
    <p:sldId id="1754" r:id="rId28"/>
    <p:sldId id="1690" r:id="rId29"/>
    <p:sldId id="1716" r:id="rId30"/>
    <p:sldId id="1700" r:id="rId31"/>
    <p:sldId id="1689" r:id="rId32"/>
    <p:sldId id="1697" r:id="rId33"/>
    <p:sldId id="2147477696" r:id="rId34"/>
    <p:sldId id="2147477695" r:id="rId35"/>
    <p:sldId id="1701" r:id="rId36"/>
    <p:sldId id="2147477641" r:id="rId37"/>
    <p:sldId id="2147477699" r:id="rId38"/>
  </p:sldIdLst>
  <p:sldSz cx="9144000" cy="5721350"/>
  <p:notesSz cx="9296400" cy="7010400"/>
  <p:defaultTextStyle>
    <a:defPPr>
      <a:defRPr kern="0"/>
    </a:defPPr>
  </p:defaultTextStyle>
  <p:extLst>
    <p:ext uri="{521415D9-36F7-43E2-AB2F-B90AF26B5E84}">
      <p14:sectionLst xmlns:p14="http://schemas.microsoft.com/office/powerpoint/2010/main">
        <p14:section name="Alison" id="{F2AE9189-881F-4596-A81C-47F91738FD4D}">
          <p14:sldIdLst>
            <p14:sldId id="2147477676"/>
            <p14:sldId id="2147477675"/>
            <p14:sldId id="2147477680"/>
            <p14:sldId id="341"/>
            <p14:sldId id="2147477679"/>
            <p14:sldId id="2147477700"/>
            <p14:sldId id="2147477601"/>
            <p14:sldId id="1764"/>
            <p14:sldId id="1713"/>
            <p14:sldId id="2147477597"/>
            <p14:sldId id="2147477691"/>
            <p14:sldId id="2147477684"/>
            <p14:sldId id="2147477688"/>
            <p14:sldId id="2147477689"/>
            <p14:sldId id="2147477598"/>
            <p14:sldId id="2147477690"/>
          </p14:sldIdLst>
        </p14:section>
        <p14:section name="Jamie" id="{82F2C005-26CD-4E11-B0CE-0A1D35F416EC}">
          <p14:sldIdLst>
            <p14:sldId id="1709"/>
            <p14:sldId id="2147477703"/>
            <p14:sldId id="2147477627"/>
            <p14:sldId id="2147477697"/>
            <p14:sldId id="1754"/>
            <p14:sldId id="1690"/>
            <p14:sldId id="1716"/>
            <p14:sldId id="1700"/>
            <p14:sldId id="1689"/>
            <p14:sldId id="1697"/>
            <p14:sldId id="2147477696"/>
            <p14:sldId id="2147477695"/>
            <p14:sldId id="1701"/>
            <p14:sldId id="2147477641"/>
            <p14:sldId id="214747769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E19DC34-FC61-0C9B-E48A-C712B5E696CF}" name="Rachel Pollak" initials="RP" userId="S::rachel.p.therootist@ilabsus.onmicrosoft.com::fda7d62b-31a0-4f43-8c17-0f87d7f072e9" providerId="AD"/>
  <p188:author id="{14C48043-EDBF-0F68-A09F-06E383BB785E}" name="Callie Brink-Lee" initials="CB" userId="S::cblee_amare.com#ext#@ilabsus.onmicrosoft.com::48298d22-5494-4a35-8b62-1f81d833337f" providerId="AD"/>
  <p188:author id="{44A85288-EAB5-BAA0-58EE-53F6A87E4A47}" name="Elizabeth Enderle" initials="EE" userId="S::elizabeth.e.therootist@ilabsus.onmicrosoft.com::7ffa87cc-80e6-464b-9b7c-400112fdf14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12651"/>
    <a:srgbClr val="672C45"/>
    <a:srgbClr val="511332"/>
    <a:srgbClr val="5C180C"/>
    <a:srgbClr val="87271E"/>
    <a:srgbClr val="EFB547"/>
    <a:srgbClr val="EEB345"/>
    <a:srgbClr val="EDAF3D"/>
    <a:srgbClr val="EFB444"/>
    <a:srgbClr val="F2A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3BF0C2-D56A-892C-01AB-88C221F7405B}" v="32" dt="2025-09-20T00:23:36.471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58" autoAdjust="0"/>
    <p:restoredTop sz="96247" autoAdjust="0"/>
  </p:normalViewPr>
  <p:slideViewPr>
    <p:cSldViewPr snapToGrid="0">
      <p:cViewPr varScale="1">
        <p:scale>
          <a:sx n="152" d="100"/>
          <a:sy n="152" d="100"/>
        </p:scale>
        <p:origin x="1024" y="17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-372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theme" Target="theme/theme1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microsoft.com/office/2018/10/relationships/authors" Target="authors.xml"/><Relationship Id="rId20" Type="http://schemas.openxmlformats.org/officeDocument/2006/relationships/slide" Target="slides/slide13.xml"/><Relationship Id="rId4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FA81342-A87B-C024-C6EF-549BF5EB4C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066E2D-8FD8-867F-41D1-0AFED18A6F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265738" y="0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3D4088-2397-47A6-B3BE-4DDDAF0F2F8F}" type="datetimeFigureOut">
              <a:rPr lang="en-US" smtClean="0"/>
              <a:t>10/2/25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9214A5-B433-0A02-14C3-2C4220E074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659563"/>
            <a:ext cx="4029075" cy="3508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14951B-E647-1DFA-F21D-06A9025112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265738" y="6659563"/>
            <a:ext cx="4029075" cy="3508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76BB6B-3FF8-4E34-ADBA-5BF1297C5D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55079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28440" cy="352077"/>
          </a:xfrm>
          <a:prstGeom prst="rect">
            <a:avLst/>
          </a:prstGeom>
        </p:spPr>
        <p:txBody>
          <a:bodyPr vert="horz" lIns="100301" tIns="50150" rIns="100301" bIns="50150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266347" y="0"/>
            <a:ext cx="4028440" cy="352077"/>
          </a:xfrm>
          <a:prstGeom prst="rect">
            <a:avLst/>
          </a:prstGeom>
        </p:spPr>
        <p:txBody>
          <a:bodyPr vert="horz" lIns="100301" tIns="50150" rIns="100301" bIns="50150" rtlCol="0"/>
          <a:lstStyle>
            <a:lvl1pPr algn="r">
              <a:defRPr sz="1300"/>
            </a:lvl1pPr>
          </a:lstStyle>
          <a:p>
            <a:fld id="{F616561B-269C-4681-8024-1CC083611985}" type="datetimeFigureOut">
              <a:rPr lang="en-US" smtClean="0"/>
              <a:t>10/2/25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759075" y="877888"/>
            <a:ext cx="3778250" cy="2365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100301" tIns="50150" rIns="100301" bIns="5015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29640" y="3372928"/>
            <a:ext cx="7437120" cy="2762144"/>
          </a:xfrm>
          <a:prstGeom prst="rect">
            <a:avLst/>
          </a:prstGeom>
        </p:spPr>
        <p:txBody>
          <a:bodyPr vert="horz" lIns="100301" tIns="50150" rIns="100301" bIns="5015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658325"/>
            <a:ext cx="4028440" cy="352076"/>
          </a:xfrm>
          <a:prstGeom prst="rect">
            <a:avLst/>
          </a:prstGeom>
        </p:spPr>
        <p:txBody>
          <a:bodyPr vert="horz" lIns="100301" tIns="50150" rIns="100301" bIns="50150" rtlCol="0" anchor="b"/>
          <a:lstStyle>
            <a:lvl1pPr algn="l">
              <a:defRPr sz="1300"/>
            </a:lvl1pPr>
          </a:lstStyle>
          <a:p>
            <a:r>
              <a:rPr lang="en-US" dirty="0"/>
              <a:t>SEPTEMBER 2023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266347" y="6658325"/>
            <a:ext cx="4028440" cy="352076"/>
          </a:xfrm>
          <a:prstGeom prst="rect">
            <a:avLst/>
          </a:prstGeom>
        </p:spPr>
        <p:txBody>
          <a:bodyPr vert="horz" lIns="100301" tIns="50150" rIns="100301" bIns="50150" rtlCol="0" anchor="b"/>
          <a:lstStyle>
            <a:lvl1pPr algn="r">
              <a:defRPr sz="1300"/>
            </a:lvl1pPr>
          </a:lstStyle>
          <a:p>
            <a:fld id="{8A07DB61-1C86-404F-8927-0202358BED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688175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7A85A2-9109-3E11-340B-927B8D29C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289B0B-91BF-1224-AFA0-463E224E26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97341B-48EF-D90C-8ED1-3D3CEFECE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Rootist is...a groundbreaking 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root, scalp and haircare brand, powered by fermentation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23CEAA-5E72-02AB-5664-B1859265D04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BC65E-1FB9-BDCE-865F-5A6A82981D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9441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0F8C3-DA52-04C1-3777-81342CB7B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12C79-44F3-E1E7-640D-403BB30615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4A6E7F-97CF-BE6F-1116-4A9C0B28EE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...and designed for </a:t>
            </a:r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complete hair wellness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.  (Like Asma said… stress also impacts your hair)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65F8FE-5514-D4C3-4F54-80E1B094CE3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1C384-7EC2-4CB9-146E-8406D0F36C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158239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1726B-9AD5-381A-E42F-849CE8C4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7C66D8-7D0D-1483-562A-1C447166B8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174115-9474-C9A6-7279-8DE8316AD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Formulated to get to the root of haircare concerns in a more effective, sustainable and innovative way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19CCD7-6CA6-338D-12D2-4347AE1B76D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2D539-BF64-E047-920F-1B84DDA1BE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912128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our breakthrough, award-winning products are like nothing you’ve ever tried before, and are made with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7513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446CB-0EC5-E8EF-5093-14F4B36472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87D5A5-F66F-7287-B074-6A2C4FD641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9ACD2D-A10D-D22D-FB57-4DBCC51F96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Rootbiomic Ferment™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, our </a:t>
            </a:r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patent-pending nutrient-rich superbrew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 </a:t>
            </a:r>
          </a:p>
          <a:p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that promotes anchored roots, balanced scalp and strong, healthy hair from root to tip.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7C75B-516F-1BDB-2292-40A541A540B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FA5CC-2CEE-065F-7EEE-0106156004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5449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can think of it as “kombucha, for hair.”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5253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we use our ferment to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reduce &amp; replace </a:t>
            </a: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the unnecessary added water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found in conventional haircare with bioactive nutrition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  <a:sym typeface="Arial"/>
              </a:rPr>
              <a:t>In compact packaging, equal to bottles twice their size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5039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believe the future is ferment, but you don’t just have to take our word for it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493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Extrabold" pitchFamily="50" charset="0"/>
                <a:ea typeface="+mj-ea"/>
                <a:cs typeface="Feature Display Extrabold" pitchFamily="50" charset="0"/>
              </a:rPr>
              <a:t>Since we launched early last year, the industry has been buzzing about the “ferment frenzy”.  Leading publications like WWD, Business of Fashion, and Allure…have been talking about the “Kombucha Effect” – how the phenomenon was kicked off by The Rootist and how it’s not just a fad, but the future of formulating.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409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B77FC-F4BA-2C22-2166-9C70B433D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CCB73B-A3DA-BCF5-119A-B7764375F9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720603-F66D-43D7-9521-E3EBCFE841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As proud as we are about our breakthrough patented fermentation technology, we’re even prouder to be a brand that is rooted in responsibility.  </a:t>
            </a:r>
          </a:p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Our mission, purpose and values guide everything we do, so I’d like to take a moment to share those with you now.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EA167C-B96C-06FF-D3B0-461A2E83CC8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8A1CE2-1D87-8243-D0A1-AE12871C46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638088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497D4-918A-E8D8-031F-D216540EC5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8230CB-00BE-E207-8A3C-E9AF0ACEB6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69A7D7-0246-7D92-F0B1-01F11095E8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D5D952-CD22-ECF9-F3E0-B131932B0E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2AB6D-528A-D379-5E64-BC78E46164B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41204796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63F71-6D01-EE78-2755-34C22A66B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4AA4D0-7A8B-F301-1390-7841AE20D7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C1142F-7625-4D11-6370-3DC10099A8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FC184-914A-C1E3-35B4-644D25DF13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3063E-B914-F6C4-C2C9-E59E180603C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30196350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F3F398-5E9A-56A5-0DFE-CE65DD4EF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3DB471-5CF1-565F-FF32-1DB77305B0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73A942-D619-E3D4-3AC5-CC97AA19B2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38DFE4-F974-F954-5F2F-E96254EABE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62772-48C9-6E75-3130-52F7862AF11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1173686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ROOTS+SCALP+HAIR are connected. </a:t>
            </a:r>
            <a:r>
              <a:rPr lang="en-US" b="0" i="0" dirty="0">
                <a:solidFill>
                  <a:srgbClr val="672C45"/>
                </a:solidFill>
                <a:effectLst/>
                <a:latin typeface="Helvetica Neue"/>
              </a:rPr>
              <a:t>And so are we.</a:t>
            </a:r>
          </a:p>
          <a:p>
            <a:pPr marL="0" marR="0" lvl="0" indent="0" algn="l" defTabSz="914400" rtl="0" eaLnBrk="1" fontAlgn="auto" latinLnBrk="0" hangingPunct="1">
              <a:lnSpc>
                <a:spcPts val="51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FFFBF5"/>
                </a:solidFill>
                <a:effectLst/>
                <a:latin typeface="Feature Display Web"/>
              </a:rPr>
              <a:t>Our collective actions and choices matter, so we are working to reduce our impact at every step...</a:t>
            </a:r>
          </a:p>
          <a:p>
            <a:pPr marL="0" marR="0" lvl="0" indent="0" algn="l" defTabSz="914400" rtl="0" eaLnBrk="1" fontAlgn="auto" latinLnBrk="0" hangingPunct="1">
              <a:lnSpc>
                <a:spcPts val="51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FFFBF5"/>
                </a:solidFill>
                <a:effectLst/>
                <a:latin typeface="Feature Display Web"/>
              </a:rPr>
              <a:t>That’s why…</a:t>
            </a:r>
          </a:p>
          <a:p>
            <a:pPr algn="l">
              <a:lnSpc>
                <a:spcPts val="5175"/>
              </a:lnSpc>
            </a:pPr>
            <a:endParaRPr lang="en-US" b="0" i="0" dirty="0">
              <a:solidFill>
                <a:srgbClr val="672C45"/>
              </a:solidFill>
              <a:effectLst/>
              <a:latin typeface="Helvetica Neue"/>
            </a:endParaRP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0605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B4F2D-F020-7988-E80A-1172EBCE1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0F48A9-1FEA-4373-15B5-0CFE7F90D7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F0468E-76CD-F6CE-1A9A-99F131C0F0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In keeping with our purpose, from the very beginning, we set strict, smart standards for our formulas.  </a:t>
            </a:r>
          </a:p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Our formulas meet the rigorous EU cosmetic ingredient standards + formulated without…</a:t>
            </a:r>
            <a:endParaRPr lang="en-US" b="0" i="0" dirty="0">
              <a:solidFill>
                <a:srgbClr val="FFFBF5"/>
              </a:solidFill>
              <a:effectLst/>
              <a:latin typeface="Feature Display Web"/>
            </a:endParaRPr>
          </a:p>
          <a:p>
            <a:pPr algn="l">
              <a:lnSpc>
                <a:spcPts val="5175"/>
              </a:lnSpc>
            </a:pPr>
            <a:endParaRPr lang="en-US" b="0" i="0" dirty="0">
              <a:solidFill>
                <a:srgbClr val="672C45"/>
              </a:solidFill>
              <a:effectLst/>
              <a:latin typeface="Helvetica Neue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1AB982-E118-EDC9-7362-D4C726E8BB7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ADD477-A5E3-EB5C-5854-6B7745263C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0011347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heard you all love product as much as me – is that true?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1112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Core Lineup organized by key benefit</a:t>
            </a:r>
          </a:p>
          <a:p>
            <a:r>
              <a:rPr lang="en-US"/>
              <a:t>Strengthen</a:t>
            </a:r>
          </a:p>
          <a:p>
            <a:r>
              <a:rPr lang="en-US"/>
              <a:t>Clarify</a:t>
            </a:r>
          </a:p>
          <a:p>
            <a:r>
              <a:rPr lang="en-US"/>
              <a:t>People shop in hair with concerns and benefits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3695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Alison told you about the ferment</a:t>
            </a:r>
          </a:p>
          <a:p>
            <a:r>
              <a:rPr lang="en-US" dirty="0"/>
              <a:t>8 clinically effective ingredients</a:t>
            </a:r>
          </a:p>
          <a:p>
            <a:r>
              <a:rPr lang="en-US" dirty="0"/>
              <a:t>But it doesn’t stop there</a:t>
            </a:r>
          </a:p>
          <a:p>
            <a:r>
              <a:rPr lang="en-US" dirty="0"/>
              <a:t>We infuse all of our products with additional proven skincare technologies as well! </a:t>
            </a:r>
          </a:p>
          <a:p>
            <a:r>
              <a:rPr lang="en-US" dirty="0"/>
              <a:t>We know the skin doesn’t stop at our scalp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878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Your weekly scalp reset </a:t>
            </a:r>
          </a:p>
          <a:p>
            <a:r>
              <a:rPr lang="en-US" dirty="0"/>
              <a:t>AHA+AVC Pre-shampoo Scalp Clarifying Rinse </a:t>
            </a:r>
          </a:p>
          <a:p>
            <a:r>
              <a:rPr lang="en-US" dirty="0"/>
              <a:t>Benefits</a:t>
            </a:r>
          </a:p>
          <a:p>
            <a:r>
              <a:rPr lang="en-US" dirty="0"/>
              <a:t>Without disrupting PH or leaving your scalp dry </a:t>
            </a:r>
          </a:p>
          <a:p>
            <a:r>
              <a:rPr lang="en-US" dirty="0"/>
              <a:t>You use the nozzle to apply to dry hair…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8058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can see the results here from just one use</a:t>
            </a:r>
          </a:p>
          <a:p>
            <a:r>
              <a:rPr lang="en-US" dirty="0"/>
              <a:t>It works to exfoliate and clarify a dry scalp</a:t>
            </a:r>
          </a:p>
          <a:p>
            <a:r>
              <a:rPr lang="en-US" dirty="0"/>
              <a:t>Removes buildup which you can often see when you part your hair, sometimes on your clothing 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0018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By a show of hands who knew that your shampoo bottle at home has up to 80% added water? </a:t>
            </a:r>
          </a:p>
          <a:p>
            <a:r>
              <a:rPr lang="en-US" dirty="0"/>
              <a:t>Our strengthen concentrated S&amp;C takes your wash care days to treatment days </a:t>
            </a:r>
          </a:p>
          <a:p>
            <a:r>
              <a:rPr lang="en-US" dirty="0"/>
              <a:t>In addition to cleansing and conditioning our concentrated formulas repair damage </a:t>
            </a:r>
          </a:p>
          <a:p>
            <a:r>
              <a:rPr lang="en-US" dirty="0"/>
              <a:t>Sulfate and silicone free and safe for color treated hair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6073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use this S&amp;C the same way you would use a traditional but what is different is how much you use</a:t>
            </a:r>
          </a:p>
          <a:p>
            <a:r>
              <a:rPr lang="en-US" dirty="0"/>
              <a:t>There are two types of people…</a:t>
            </a:r>
          </a:p>
          <a:p>
            <a:r>
              <a:rPr lang="en-US" dirty="0"/>
              <a:t>If you need more, add more </a:t>
            </a:r>
          </a:p>
          <a:p>
            <a:r>
              <a:rPr lang="en-US" dirty="0"/>
              <a:t>It can take 1-2 wash days to get to you perfect amount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485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before &amp; after JUST shampoo and conditioner</a:t>
            </a:r>
          </a:p>
          <a:p>
            <a:r>
              <a:rPr lang="en-US" dirty="0"/>
              <a:t>You can see the difference in the hydration, shine and fullness!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5133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Next, our 5 in 1 leave in serum </a:t>
            </a:r>
          </a:p>
          <a:p>
            <a:r>
              <a:rPr lang="en-US" dirty="0"/>
              <a:t>BioBrew Fermented Strengthening Serum </a:t>
            </a:r>
          </a:p>
          <a:p>
            <a:r>
              <a:rPr lang="en-US" dirty="0"/>
              <a:t>Clinically proven to </a:t>
            </a:r>
          </a:p>
          <a:p>
            <a:r>
              <a:rPr lang="en-US" dirty="0"/>
              <a:t>Repair damage</a:t>
            </a:r>
          </a:p>
          <a:p>
            <a:r>
              <a:rPr lang="en-US" dirty="0"/>
              <a:t>Provide 72 hour frizz control</a:t>
            </a:r>
          </a:p>
          <a:p>
            <a:r>
              <a:rPr lang="en-US" dirty="0"/>
              <a:t>Protect from heat up to 450 </a:t>
            </a:r>
          </a:p>
          <a:p>
            <a:r>
              <a:rPr lang="en-US" dirty="0"/>
              <a:t>Give instant shine </a:t>
            </a:r>
          </a:p>
          <a:p>
            <a:r>
              <a:rPr lang="en-US" dirty="0"/>
              <a:t>And provide lightweight scalp hydration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4549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little goes a long way </a:t>
            </a:r>
          </a:p>
          <a:p>
            <a:r>
              <a:rPr lang="en-US" dirty="0"/>
              <a:t>It is concentrated and because it is so lightweight…</a:t>
            </a:r>
          </a:p>
          <a:p>
            <a:r>
              <a:rPr lang="en-US" dirty="0"/>
              <a:t>You can see the increased shine and frizz control</a:t>
            </a:r>
          </a:p>
          <a:p>
            <a:r>
              <a:rPr lang="en-US" dirty="0"/>
              <a:t>Start with 2-3 sprays on each side </a:t>
            </a:r>
          </a:p>
          <a:p>
            <a:r>
              <a:rPr lang="en-US" dirty="0"/>
              <a:t>The next two products are as needed…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8314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Balancing serum for oily scalps</a:t>
            </a:r>
          </a:p>
          <a:p>
            <a:r>
              <a:rPr lang="en-US" dirty="0"/>
              <a:t>This is for the person who…</a:t>
            </a:r>
          </a:p>
          <a:p>
            <a:r>
              <a:rPr lang="en-US" dirty="0"/>
              <a:t>It works overtime to balance the production of oil </a:t>
            </a:r>
          </a:p>
          <a:p>
            <a:r>
              <a:rPr lang="en-US" dirty="0"/>
              <a:t>You can use 2-3x/week and do not rinse </a:t>
            </a:r>
          </a:p>
          <a:p>
            <a:r>
              <a:rPr lang="en-US" dirty="0"/>
              <a:t>It wont disrupt your style</a:t>
            </a:r>
          </a:p>
          <a:p>
            <a:r>
              <a:rPr lang="en-US" dirty="0"/>
              <a:t>Surface oil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7036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good for you dry shampoo</a:t>
            </a:r>
          </a:p>
          <a:p>
            <a:r>
              <a:rPr lang="en-US" dirty="0"/>
              <a:t>Talc free, portable and refillable </a:t>
            </a:r>
          </a:p>
          <a:p>
            <a:r>
              <a:rPr lang="en-US" dirty="0"/>
              <a:t>What makes it different.. Absorb oil &amp; sweat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03712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Core lineup that will be launching in collaboration with Amare</a:t>
            </a:r>
          </a:p>
          <a:p>
            <a:r>
              <a:rPr lang="en-US" dirty="0"/>
              <a:t>Recap each product name </a:t>
            </a:r>
          </a:p>
          <a:p>
            <a:r>
              <a:rPr lang="en-US" dirty="0"/>
              <a:t>We will also offer the products in two bundles: 2 BioBrew 2 Shampoo 2 Conditioner | 1 of each product </a:t>
            </a:r>
          </a:p>
          <a:p>
            <a:r>
              <a:rPr lang="en-US" dirty="0"/>
              <a:t>Again pricing will come and pricing will comparable and commissions will be </a:t>
            </a:r>
            <a:r>
              <a:rPr lang="en-US" dirty="0" err="1"/>
              <a:t>compet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9301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39D1E-FAF0-D887-13CB-47BB41968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D84B26-EC6E-B63B-E008-092AF40AB4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EEAA95-48B1-94D1-CC02-5D59E24023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Groundbreaking, first of its kind collaboration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D0AB88-BD69-DC66-E6FF-42FC32BA03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3B3C6-FBAC-83CE-D666-282EE71289F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1160979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318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773618"/>
            <a:ext cx="7772400" cy="2774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246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1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18731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89910" y="2376007"/>
            <a:ext cx="4423641" cy="124650"/>
          </a:xfrm>
        </p:spPr>
        <p:txBody>
          <a:bodyPr lIns="0" tIns="0" rIns="0" bIns="0"/>
          <a:lstStyle>
            <a:lvl1pPr>
              <a:defRPr sz="81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01660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1"/>
            <a:ext cx="3977640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1"/>
            <a:ext cx="3977640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03527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55869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94866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0778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044616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680100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85023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9434663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77014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1486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9019009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1417818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869702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604566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203740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88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2424546" y="5321288"/>
            <a:ext cx="4243532" cy="0"/>
          </a:xfrm>
          <a:custGeom>
            <a:avLst/>
            <a:gdLst/>
            <a:ahLst/>
            <a:cxnLst/>
            <a:rect l="l" t="t" r="r" b="b"/>
            <a:pathLst>
              <a:path w="4667884">
                <a:moveTo>
                  <a:pt x="0" y="0"/>
                </a:moveTo>
                <a:lnTo>
                  <a:pt x="4667719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37702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50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89910" y="2376007"/>
            <a:ext cx="4423641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056062" y="5371664"/>
            <a:ext cx="2632940" cy="10182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418714" y="5363583"/>
            <a:ext cx="1554595" cy="963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5320855"/>
            <a:ext cx="2103120" cy="2860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22191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3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36545">
        <a:defRPr>
          <a:latin typeface="+mn-lt"/>
          <a:ea typeface="+mn-ea"/>
          <a:cs typeface="+mn-cs"/>
        </a:defRPr>
      </a:lvl2pPr>
      <a:lvl3pPr marL="673090">
        <a:defRPr>
          <a:latin typeface="+mn-lt"/>
          <a:ea typeface="+mn-ea"/>
          <a:cs typeface="+mn-cs"/>
        </a:defRPr>
      </a:lvl3pPr>
      <a:lvl4pPr marL="1009635">
        <a:defRPr>
          <a:latin typeface="+mn-lt"/>
          <a:ea typeface="+mn-ea"/>
          <a:cs typeface="+mn-cs"/>
        </a:defRPr>
      </a:lvl4pPr>
      <a:lvl5pPr marL="1346180">
        <a:defRPr>
          <a:latin typeface="+mn-lt"/>
          <a:ea typeface="+mn-ea"/>
          <a:cs typeface="+mn-cs"/>
        </a:defRPr>
      </a:lvl5pPr>
      <a:lvl6pPr marL="1682725">
        <a:defRPr>
          <a:latin typeface="+mn-lt"/>
          <a:ea typeface="+mn-ea"/>
          <a:cs typeface="+mn-cs"/>
        </a:defRPr>
      </a:lvl6pPr>
      <a:lvl7pPr marL="2019270">
        <a:defRPr>
          <a:latin typeface="+mn-lt"/>
          <a:ea typeface="+mn-ea"/>
          <a:cs typeface="+mn-cs"/>
        </a:defRPr>
      </a:lvl7pPr>
      <a:lvl8pPr marL="2355814">
        <a:defRPr>
          <a:latin typeface="+mn-lt"/>
          <a:ea typeface="+mn-ea"/>
          <a:cs typeface="+mn-cs"/>
        </a:defRPr>
      </a:lvl8pPr>
      <a:lvl9pPr marL="2692359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36545">
        <a:defRPr>
          <a:latin typeface="+mn-lt"/>
          <a:ea typeface="+mn-ea"/>
          <a:cs typeface="+mn-cs"/>
        </a:defRPr>
      </a:lvl2pPr>
      <a:lvl3pPr marL="673090">
        <a:defRPr>
          <a:latin typeface="+mn-lt"/>
          <a:ea typeface="+mn-ea"/>
          <a:cs typeface="+mn-cs"/>
        </a:defRPr>
      </a:lvl3pPr>
      <a:lvl4pPr marL="1009635">
        <a:defRPr>
          <a:latin typeface="+mn-lt"/>
          <a:ea typeface="+mn-ea"/>
          <a:cs typeface="+mn-cs"/>
        </a:defRPr>
      </a:lvl4pPr>
      <a:lvl5pPr marL="1346180">
        <a:defRPr>
          <a:latin typeface="+mn-lt"/>
          <a:ea typeface="+mn-ea"/>
          <a:cs typeface="+mn-cs"/>
        </a:defRPr>
      </a:lvl5pPr>
      <a:lvl6pPr marL="1682725">
        <a:defRPr>
          <a:latin typeface="+mn-lt"/>
          <a:ea typeface="+mn-ea"/>
          <a:cs typeface="+mn-cs"/>
        </a:defRPr>
      </a:lvl6pPr>
      <a:lvl7pPr marL="2019270">
        <a:defRPr>
          <a:latin typeface="+mn-lt"/>
          <a:ea typeface="+mn-ea"/>
          <a:cs typeface="+mn-cs"/>
        </a:defRPr>
      </a:lvl7pPr>
      <a:lvl8pPr marL="2355814">
        <a:defRPr>
          <a:latin typeface="+mn-lt"/>
          <a:ea typeface="+mn-ea"/>
          <a:cs typeface="+mn-cs"/>
        </a:defRPr>
      </a:lvl8pPr>
      <a:lvl9pPr marL="2692359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017105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3272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microsoft.com/office/2007/relationships/hdphoto" Target="../media/hdphoto4.wdp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10" Type="http://schemas.openxmlformats.org/officeDocument/2006/relationships/image" Target="../media/image30.pn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1.jpeg"/><Relationship Id="rId7" Type="http://schemas.openxmlformats.org/officeDocument/2006/relationships/image" Target="../media/image35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4.png"/><Relationship Id="rId11" Type="http://schemas.openxmlformats.org/officeDocument/2006/relationships/image" Target="../media/image37.png"/><Relationship Id="rId5" Type="http://schemas.openxmlformats.org/officeDocument/2006/relationships/image" Target="../media/image33.png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1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7" Type="http://schemas.openxmlformats.org/officeDocument/2006/relationships/image" Target="../media/image50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9.png"/><Relationship Id="rId5" Type="http://schemas.openxmlformats.org/officeDocument/2006/relationships/image" Target="../media/image48.svg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5.png"/><Relationship Id="rId4" Type="http://schemas.openxmlformats.org/officeDocument/2006/relationships/image" Target="../media/image5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9.jpg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6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openxmlformats.org/officeDocument/2006/relationships/image" Target="../media/image23.png"/><Relationship Id="rId7" Type="http://schemas.openxmlformats.org/officeDocument/2006/relationships/image" Target="../media/image7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9.jpeg"/><Relationship Id="rId11" Type="http://schemas.openxmlformats.org/officeDocument/2006/relationships/image" Target="../media/image74.png"/><Relationship Id="rId5" Type="http://schemas.openxmlformats.org/officeDocument/2006/relationships/image" Target="../media/image68.jpeg"/><Relationship Id="rId10" Type="http://schemas.openxmlformats.org/officeDocument/2006/relationships/image" Target="../media/image73.png"/><Relationship Id="rId4" Type="http://schemas.openxmlformats.org/officeDocument/2006/relationships/image" Target="../media/image67.jpeg"/><Relationship Id="rId9" Type="http://schemas.openxmlformats.org/officeDocument/2006/relationships/image" Target="../media/image7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AF7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27D22-7A1A-0F48-094E-E4C8FBEAA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B895B242-B8E7-48DB-E6BF-7F5AED0FDC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5" t="10506" r="6080" b="7157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735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A96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EF7602-DFBA-CE0E-A5C3-25B89A36F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51EC88-63E8-506B-E93F-51A391BC35FF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pPr marL="38100" marR="0" lvl="0" indent="0" defTabSz="914400" eaLnBrk="1" fontAlgn="auto" latinLnBrk="0" hangingPunct="1">
              <a:lnSpc>
                <a:spcPts val="12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lang="en-US" sz="1200" b="0" i="0" u="none" strike="noStrike" kern="0" cap="none" spc="-25" normalizeH="0" baseline="0" noProof="0" smtClean="0">
                <a:ln>
                  <a:noFill/>
                </a:ln>
                <a:solidFill>
                  <a:srgbClr val="010202"/>
                </a:solidFill>
                <a:effectLst/>
                <a:uLnTx/>
                <a:uFillTx/>
                <a:latin typeface="Arial"/>
                <a:cs typeface="Arial"/>
              </a:rPr>
              <a:pPr marL="38100" marR="0" lvl="0" indent="0" defTabSz="914400" eaLnBrk="1" fontAlgn="auto" latinLnBrk="0" hangingPunct="1">
                <a:lnSpc>
                  <a:spcPts val="127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0" cap="none" spc="-25" normalizeH="0" baseline="0" noProof="0" dirty="0">
              <a:ln>
                <a:noFill/>
              </a:ln>
              <a:solidFill>
                <a:srgbClr val="010202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3" name="Picture 2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BC42BA06-6389-A9F3-D1F7-D2161D7D11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1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65" t="10506" r="6080" b="7157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0C8DDA-1B65-2293-8971-3CE605B9FDFF}"/>
              </a:ext>
            </a:extLst>
          </p:cNvPr>
          <p:cNvSpPr txBox="1"/>
          <p:nvPr/>
        </p:nvSpPr>
        <p:spPr>
          <a:xfrm>
            <a:off x="561726" y="2272541"/>
            <a:ext cx="8020547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Kompletní</a:t>
            </a:r>
            <a:r>
              <a:rPr lang="en-US" sz="51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péče</a:t>
            </a:r>
            <a:r>
              <a:rPr lang="en-US" sz="51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 o </a:t>
            </a:r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vlasy</a:t>
            </a:r>
            <a:endParaRPr lang="en-US" sz="5100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3733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57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DAC682-8A74-CE98-7826-682409D97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some cream&#10;&#10;Description automatically generated">
            <a:extLst>
              <a:ext uri="{FF2B5EF4-FFF2-40B4-BE49-F238E27FC236}">
                <a16:creationId xmlns:a16="http://schemas.microsoft.com/office/drawing/2014/main" id="{19C65B60-5853-F927-10A3-505FAF2E8D5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84" t="24306" b="15190"/>
          <a:stretch/>
        </p:blipFill>
        <p:spPr>
          <a:xfrm>
            <a:off x="-1" y="0"/>
            <a:ext cx="9144001" cy="57213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6F03088-EF27-562C-36C5-A9EE0FCBCE16}"/>
              </a:ext>
            </a:extLst>
          </p:cNvPr>
          <p:cNvSpPr txBox="1"/>
          <p:nvPr/>
        </p:nvSpPr>
        <p:spPr>
          <a:xfrm>
            <a:off x="0" y="1798846"/>
            <a:ext cx="914400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účinnější</a:t>
            </a:r>
            <a:r>
              <a:rPr lang="en-US" sz="4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, </a:t>
            </a:r>
            <a:r>
              <a:rPr lang="en-US" sz="44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udržitelnější</a:t>
            </a:r>
            <a:endParaRPr lang="en-US" sz="4400" dirty="0">
              <a:solidFill>
                <a:srgbClr val="612651"/>
              </a:solidFill>
              <a:latin typeface="Feature Display Medium" pitchFamily="50" charset="0"/>
              <a:cs typeface="Feature Display Medium" pitchFamily="50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a </a:t>
            </a:r>
            <a:r>
              <a:rPr lang="en-US" sz="44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inovativnější</a:t>
            </a:r>
            <a:endParaRPr lang="en-US" sz="4400" dirty="0">
              <a:solidFill>
                <a:srgbClr val="612651"/>
              </a:solidFill>
              <a:latin typeface="Feature Display Medium" pitchFamily="50" charset="0"/>
              <a:cs typeface="Feature Display Medium" pitchFamily="50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způsob</a:t>
            </a:r>
            <a:endParaRPr lang="en-US" sz="4400" dirty="0">
              <a:solidFill>
                <a:srgbClr val="61265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265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6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bottles of makeup&#10;&#10;Description automatically generated">
            <a:extLst>
              <a:ext uri="{FF2B5EF4-FFF2-40B4-BE49-F238E27FC236}">
                <a16:creationId xmlns:a16="http://schemas.microsoft.com/office/drawing/2014/main" id="{27C03D15-6565-8EB3-2B60-6AFB3A7F21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10" r="15843" b="4952"/>
          <a:stretch/>
        </p:blipFill>
        <p:spPr>
          <a:xfrm>
            <a:off x="0" y="0"/>
            <a:ext cx="9144000" cy="572135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146723B-0CC1-53F4-E230-79F31E6B1076}"/>
              </a:ext>
            </a:extLst>
          </p:cNvPr>
          <p:cNvSpPr txBox="1"/>
          <p:nvPr/>
        </p:nvSpPr>
        <p:spPr>
          <a:xfrm>
            <a:off x="383822" y="1083768"/>
            <a:ext cx="31834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průlomové</a:t>
            </a:r>
            <a:r>
              <a:rPr lang="en-US" sz="32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, </a:t>
            </a:r>
            <a:r>
              <a:rPr lang="en-US" sz="32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oceněné</a:t>
            </a:r>
            <a:r>
              <a:rPr lang="en-US" sz="32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32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produkty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680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D5A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1BE110-E8E7-8195-9DB0-91312D0AB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extLst>
              <a:ext uri="{FF2B5EF4-FFF2-40B4-BE49-F238E27FC236}">
                <a16:creationId xmlns:a16="http://schemas.microsoft.com/office/drawing/2014/main" id="{46AA6170-8B65-9829-4C15-D5C5EB87D1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6" b="18046"/>
          <a:stretch/>
        </p:blipFill>
        <p:spPr bwMode="auto">
          <a:xfrm rot="10800000">
            <a:off x="-12859" y="-380296"/>
            <a:ext cx="9144000" cy="610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BA2B61A-B2C5-B540-B847-83530ECAD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347" y="1215609"/>
            <a:ext cx="5102611" cy="16450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7B2A37-E1A9-B4FA-487D-2BBD9CAF5F46}"/>
              </a:ext>
            </a:extLst>
          </p:cNvPr>
          <p:cNvSpPr txBox="1"/>
          <p:nvPr/>
        </p:nvSpPr>
        <p:spPr>
          <a:xfrm>
            <a:off x="867582" y="3048154"/>
            <a:ext cx="4034377" cy="14711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Patentovaná</a:t>
            </a:r>
            <a:r>
              <a:rPr lang="en-US" sz="36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, </a:t>
            </a:r>
            <a:r>
              <a:rPr lang="en-US" sz="36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na</a:t>
            </a:r>
            <a:r>
              <a:rPr lang="en-US" sz="36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36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živiny</a:t>
            </a:r>
            <a:r>
              <a:rPr lang="en-US" sz="36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36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bohatá</a:t>
            </a:r>
            <a:endParaRPr lang="en-US" sz="3600" dirty="0">
              <a:solidFill>
                <a:srgbClr val="612651"/>
              </a:solidFill>
              <a:latin typeface="Feature Display Medium" pitchFamily="50" charset="0"/>
              <a:cs typeface="Feature Display Medium" pitchFamily="50" charset="0"/>
            </a:endParaRPr>
          </a:p>
          <a:p>
            <a:pPr marL="0" marR="0" lvl="0" indent="0" algn="l" defTabSz="91440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super </a:t>
            </a:r>
            <a:r>
              <a:rPr lang="en-US" sz="36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směs</a:t>
            </a:r>
            <a:endParaRPr lang="en-US" sz="4000" i="1" dirty="0">
              <a:solidFill>
                <a:srgbClr val="61265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5217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02B279-F79E-4B1F-99F2-0BD99967EF4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0" cap="none" spc="0" normalizeH="0" baseline="0" noProof="0" smtClean="0">
                <a:ln>
                  <a:noFill/>
                </a:ln>
                <a:solidFill>
                  <a:srgbClr val="010202"/>
                </a:solidFill>
                <a:effectLst/>
                <a:uLnTx/>
                <a:uFillTx/>
                <a:latin typeface="Arial"/>
                <a:cs typeface="Arial"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10202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6D3F9F-94B7-0191-7D4A-82168186E9F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16001" t="5797" r="17942" b="23745"/>
          <a:stretch/>
        </p:blipFill>
        <p:spPr>
          <a:xfrm rot="5400000">
            <a:off x="1711324" y="-1711323"/>
            <a:ext cx="5721352" cy="9144000"/>
          </a:xfrm>
          <a:prstGeom prst="rect">
            <a:avLst/>
          </a:prstGeom>
        </p:spPr>
      </p:pic>
      <p:pic>
        <p:nvPicPr>
          <p:cNvPr id="5" name="0926bb">
            <a:hlinkClick r:id="" action="ppaction://media"/>
            <a:extLst>
              <a:ext uri="{FF2B5EF4-FFF2-40B4-BE49-F238E27FC236}">
                <a16:creationId xmlns:a16="http://schemas.microsoft.com/office/drawing/2014/main" id="{4B4063E8-8CC9-0254-384D-E1D87DED13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9686" y="679831"/>
            <a:ext cx="7504628" cy="4221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74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Homepage_FermentBubble_color-no graphic_1080x1920_CDv1">
            <a:hlinkClick r:id="" action="ppaction://media"/>
            <a:extLst>
              <a:ext uri="{FF2B5EF4-FFF2-40B4-BE49-F238E27FC236}">
                <a16:creationId xmlns:a16="http://schemas.microsoft.com/office/drawing/2014/main" id="{F8042982-59D0-F7EE-5801-F05B80F984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74559"/>
            <a:ext cx="10303838" cy="57959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4208C2-4DDE-1BC5-6AAC-8D5C22C0C0F1}"/>
              </a:ext>
            </a:extLst>
          </p:cNvPr>
          <p:cNvSpPr txBox="1"/>
          <p:nvPr/>
        </p:nvSpPr>
        <p:spPr>
          <a:xfrm>
            <a:off x="1260258" y="1647113"/>
            <a:ext cx="772590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800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představ</a:t>
            </a:r>
            <a:r>
              <a:rPr lang="en-US" sz="480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4800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si</a:t>
            </a:r>
            <a:r>
              <a:rPr lang="en-US" sz="480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800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kombuchu</a:t>
            </a:r>
            <a:r>
              <a:rPr lang="en-US" sz="480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 – pro </a:t>
            </a:r>
            <a:r>
              <a:rPr lang="en-US" sz="4800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vlasy</a:t>
            </a:r>
            <a:r>
              <a:rPr lang="en-US" sz="480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.</a:t>
            </a:r>
            <a:endParaRPr lang="en-US" sz="4000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3973933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group of white plastic bottles&#10;&#10;Description automatically generated">
            <a:extLst>
              <a:ext uri="{FF2B5EF4-FFF2-40B4-BE49-F238E27FC236}">
                <a16:creationId xmlns:a16="http://schemas.microsoft.com/office/drawing/2014/main" id="{AB0355CF-FD3D-9C81-29D0-3A0C31C43CA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593"/>
                    </a14:imgEffect>
                    <a14:imgEffect>
                      <a14:saturation sat="206000"/>
                    </a14:imgEffect>
                    <a14:imgEffect>
                      <a14:brightnessContrast bright="11000" contrast="-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11" t="27923" r="7770"/>
          <a:stretch/>
        </p:blipFill>
        <p:spPr>
          <a:xfrm>
            <a:off x="0" y="0"/>
            <a:ext cx="9159390" cy="5721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DE04C6-EDBE-6C5F-FE74-4938035AD1FB}"/>
              </a:ext>
            </a:extLst>
          </p:cNvPr>
          <p:cNvSpPr txBox="1"/>
          <p:nvPr/>
        </p:nvSpPr>
        <p:spPr>
          <a:xfrm>
            <a:off x="816932" y="1412875"/>
            <a:ext cx="3450268" cy="21421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Používáme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naši</a:t>
            </a:r>
            <a:endParaRPr lang="en-US" sz="1900" dirty="0">
              <a:solidFill>
                <a:srgbClr val="511332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fermentaci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k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omezení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a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nahrazení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zbytečně</a:t>
            </a:r>
            <a:endParaRPr lang="en-US" sz="1900" dirty="0">
              <a:solidFill>
                <a:srgbClr val="511332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přidané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vody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v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běžné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péči</a:t>
            </a:r>
            <a:endParaRPr lang="en-US" sz="3600" dirty="0">
              <a:solidFill>
                <a:srgbClr val="511332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o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vlasy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bioaktivní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výživou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.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Regular" pitchFamily="50" charset="0"/>
              <a:cs typeface="Feature Display Regular" pitchFamily="50" charset="0"/>
              <a:sym typeface="Arial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B4A9521-2F8B-44B0-4C04-95A82FDCDA82}"/>
              </a:ext>
            </a:extLst>
          </p:cNvPr>
          <p:cNvGrpSpPr/>
          <p:nvPr/>
        </p:nvGrpSpPr>
        <p:grpSpPr>
          <a:xfrm>
            <a:off x="4458037" y="459498"/>
            <a:ext cx="4267200" cy="4952116"/>
            <a:chOff x="4077036" y="459498"/>
            <a:chExt cx="4267200" cy="4952116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F04EE215-E940-CA5E-53BD-B77C75C8A26A}"/>
                </a:ext>
              </a:extLst>
            </p:cNvPr>
            <p:cNvGrpSpPr/>
            <p:nvPr/>
          </p:nvGrpSpPr>
          <p:grpSpPr>
            <a:xfrm>
              <a:off x="6553200" y="997240"/>
              <a:ext cx="1791036" cy="2198922"/>
              <a:chOff x="6553200" y="997240"/>
              <a:chExt cx="1791036" cy="2198922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5D83010-5216-BF07-5CB4-FDF562318C75}"/>
                  </a:ext>
                </a:extLst>
              </p:cNvPr>
              <p:cNvSpPr txBox="1"/>
              <p:nvPr/>
            </p:nvSpPr>
            <p:spPr>
              <a:xfrm>
                <a:off x="6592083" y="1412875"/>
                <a:ext cx="1752153" cy="9787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511332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ODPOVÍDÁ LAHVI O DVOJNÁSOBNÉ VELIKOSTI</a:t>
                </a:r>
              </a:p>
            </p:txBody>
          </p: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79B46475-EB5D-BCB3-C04D-9DFBF14F8A3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53200" y="3196162"/>
                <a:ext cx="609600" cy="0"/>
              </a:xfrm>
              <a:prstGeom prst="line">
                <a:avLst/>
              </a:prstGeom>
              <a:ln w="19050">
                <a:solidFill>
                  <a:srgbClr val="672C4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471F8BCA-713A-88F7-318D-CFE4B5E2503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2800" y="2481659"/>
                <a:ext cx="0" cy="714503"/>
              </a:xfrm>
              <a:prstGeom prst="line">
                <a:avLst/>
              </a:prstGeom>
              <a:ln w="19050">
                <a:solidFill>
                  <a:srgbClr val="672C4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93BB4086-2739-DF54-A0C5-74CDA1CF79F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21235" y="997240"/>
                <a:ext cx="0" cy="328385"/>
              </a:xfrm>
              <a:prstGeom prst="line">
                <a:avLst/>
              </a:prstGeom>
              <a:ln w="19050">
                <a:solidFill>
                  <a:srgbClr val="672C45"/>
                </a:solidFill>
                <a:head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3DCB1889-8664-5905-7C68-3988E36F4094}"/>
                </a:ext>
              </a:extLst>
            </p:cNvPr>
            <p:cNvGrpSpPr/>
            <p:nvPr/>
          </p:nvGrpSpPr>
          <p:grpSpPr>
            <a:xfrm>
              <a:off x="4077036" y="459498"/>
              <a:ext cx="2777237" cy="4952116"/>
              <a:chOff x="1141458" y="2437109"/>
              <a:chExt cx="1423099" cy="2537539"/>
            </a:xfrm>
          </p:grpSpPr>
          <p:pic>
            <p:nvPicPr>
              <p:cNvPr id="36" name="Picture 35">
                <a:extLst>
                  <a:ext uri="{FF2B5EF4-FFF2-40B4-BE49-F238E27FC236}">
                    <a16:creationId xmlns:a16="http://schemas.microsoft.com/office/drawing/2014/main" id="{CDA1CEBA-2F6F-F133-0468-C0CA1F181D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32156" t="20295" r="34827" b="14994"/>
              <a:stretch/>
            </p:blipFill>
            <p:spPr>
              <a:xfrm>
                <a:off x="1673110" y="2437109"/>
                <a:ext cx="891447" cy="2537539"/>
              </a:xfrm>
              <a:prstGeom prst="rect">
                <a:avLst/>
              </a:prstGeom>
            </p:spPr>
          </p:pic>
          <p:pic>
            <p:nvPicPr>
              <p:cNvPr id="37" name="Picture 36">
                <a:extLst>
                  <a:ext uri="{FF2B5EF4-FFF2-40B4-BE49-F238E27FC236}">
                    <a16:creationId xmlns:a16="http://schemas.microsoft.com/office/drawing/2014/main" id="{9FE16E14-D4E4-F539-1967-1C8903F772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rcRect l="33992" t="31353" r="36302" b="19368"/>
              <a:stretch/>
            </p:blipFill>
            <p:spPr>
              <a:xfrm>
                <a:off x="1141458" y="2666191"/>
                <a:ext cx="917851" cy="228392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505546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B17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sim 2" descr="uzun saç, giyim, foto çekimi, kız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6C4AEEF0-4FD0-DA3E-E8BB-F5959C570E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78" y="0"/>
            <a:ext cx="9154158" cy="5721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678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Picture 82">
            <a:extLst>
              <a:ext uri="{FF2B5EF4-FFF2-40B4-BE49-F238E27FC236}">
                <a16:creationId xmlns:a16="http://schemas.microsoft.com/office/drawing/2014/main" id="{7C73679D-C625-25AD-E92D-BF98E0A3CD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9510"/>
          <a:stretch/>
        </p:blipFill>
        <p:spPr>
          <a:xfrm>
            <a:off x="6973631" y="397151"/>
            <a:ext cx="1882796" cy="2670663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6" name="Group 65">
            <a:extLst>
              <a:ext uri="{FF2B5EF4-FFF2-40B4-BE49-F238E27FC236}">
                <a16:creationId xmlns:a16="http://schemas.microsoft.com/office/drawing/2014/main" id="{8097ED4F-8CF9-3707-D1D7-33594674A9E7}"/>
              </a:ext>
            </a:extLst>
          </p:cNvPr>
          <p:cNvGrpSpPr/>
          <p:nvPr/>
        </p:nvGrpSpPr>
        <p:grpSpPr>
          <a:xfrm>
            <a:off x="486832" y="894887"/>
            <a:ext cx="5018785" cy="2997300"/>
            <a:chOff x="564765" y="1923495"/>
            <a:chExt cx="5018785" cy="2997300"/>
          </a:xfrm>
        </p:grpSpPr>
        <p:pic>
          <p:nvPicPr>
            <p:cNvPr id="32" name="Picture 2" descr="WWD Beauty Inc. – Shani Darden Skin Care">
              <a:extLst>
                <a:ext uri="{FF2B5EF4-FFF2-40B4-BE49-F238E27FC236}">
                  <a16:creationId xmlns:a16="http://schemas.microsoft.com/office/drawing/2014/main" id="{137B9E93-53BD-2370-147C-7D0D0EE77DF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812" t="33721" r="15066" b="31395"/>
            <a:stretch/>
          </p:blipFill>
          <p:spPr bwMode="auto">
            <a:xfrm>
              <a:off x="604869" y="1923495"/>
              <a:ext cx="1394076" cy="5361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31BE403C-2CB5-7B26-AC30-056CAE8FB93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88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74512" y="2422206"/>
              <a:ext cx="4909038" cy="1754328"/>
            </a:xfrm>
            <a:prstGeom prst="rect">
              <a:avLst/>
            </a:prstGeom>
            <a:ln>
              <a:solidFill>
                <a:schemeClr val="bg1">
                  <a:lumMod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5FFE3533-19F1-9347-4785-0B1999A1F5A1}"/>
                </a:ext>
              </a:extLst>
            </p:cNvPr>
            <p:cNvSpPr txBox="1"/>
            <p:nvPr/>
          </p:nvSpPr>
          <p:spPr>
            <a:xfrm>
              <a:off x="564765" y="4366797"/>
              <a:ext cx="5018784" cy="553998"/>
            </a:xfrm>
            <a:prstGeom prst="rect">
              <a:avLst/>
            </a:prstGeom>
            <a:solidFill>
              <a:srgbClr val="FFFFFF">
                <a:alpha val="67059"/>
              </a:srgbClr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“It’s a phenomenon that partly kicked off at the root, or more specifically, 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The Rootist. 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…It’s </a:t>
              </a:r>
              <a:r>
                <a:rPr kumimoji="0" lang="en-US" sz="15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highlight>
                    <a:srgbClr val="F4FEA9"/>
                  </a:highlight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the future of formulating</a:t>
              </a:r>
              <a:r>
                <a:rPr kumimoji="0" lang="en-US" sz="15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.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”</a:t>
              </a: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E2A157E-27E3-B65F-A7AB-8314FF01BC1E}"/>
                </a:ext>
              </a:extLst>
            </p:cNvPr>
            <p:cNvSpPr/>
            <p:nvPr/>
          </p:nvSpPr>
          <p:spPr>
            <a:xfrm>
              <a:off x="652858" y="3493842"/>
              <a:ext cx="587538" cy="869236"/>
            </a:xfrm>
            <a:custGeom>
              <a:avLst/>
              <a:gdLst>
                <a:gd name="connsiteX0" fmla="*/ 609600 w 685800"/>
                <a:gd name="connsiteY0" fmla="*/ 0 h 914400"/>
                <a:gd name="connsiteX1" fmla="*/ 0 w 685800"/>
                <a:gd name="connsiteY1" fmla="*/ 914400 h 914400"/>
                <a:gd name="connsiteX2" fmla="*/ 685800 w 685800"/>
                <a:gd name="connsiteY2" fmla="*/ 905934 h 914400"/>
                <a:gd name="connsiteX3" fmla="*/ 609600 w 685800"/>
                <a:gd name="connsiteY3" fmla="*/ 0 h 914400"/>
                <a:gd name="connsiteX0" fmla="*/ 609600 w 618066"/>
                <a:gd name="connsiteY0" fmla="*/ 0 h 914401"/>
                <a:gd name="connsiteX1" fmla="*/ 0 w 618066"/>
                <a:gd name="connsiteY1" fmla="*/ 914400 h 914401"/>
                <a:gd name="connsiteX2" fmla="*/ 618066 w 618066"/>
                <a:gd name="connsiteY2" fmla="*/ 914401 h 914401"/>
                <a:gd name="connsiteX3" fmla="*/ 609600 w 618066"/>
                <a:gd name="connsiteY3" fmla="*/ 0 h 914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8066" h="914401">
                  <a:moveTo>
                    <a:pt x="609600" y="0"/>
                  </a:moveTo>
                  <a:lnTo>
                    <a:pt x="0" y="914400"/>
                  </a:lnTo>
                  <a:lnTo>
                    <a:pt x="618066" y="914401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FEF9F6">
                <a:alpha val="81961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502A01B-E707-67F8-137B-F50903C2CD9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2857" y="3464302"/>
              <a:ext cx="587540" cy="898775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9C64CD6-4754-B989-961F-3F95870B353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40396" y="3493842"/>
              <a:ext cx="1" cy="869235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CA5BB3C-7358-9DFC-48A8-EF1E01FE9C63}"/>
                </a:ext>
              </a:extLst>
            </p:cNvPr>
            <p:cNvCxnSpPr>
              <a:cxnSpLocks/>
            </p:cNvCxnSpPr>
            <p:nvPr/>
          </p:nvCxnSpPr>
          <p:spPr>
            <a:xfrm>
              <a:off x="661920" y="4363077"/>
              <a:ext cx="573552" cy="1"/>
            </a:xfrm>
            <a:prstGeom prst="line">
              <a:avLst/>
            </a:prstGeom>
            <a:ln w="19050">
              <a:solidFill>
                <a:srgbClr val="FEF9F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7881D43-C35A-B4EA-8DF7-97538D18EB82}"/>
              </a:ext>
            </a:extLst>
          </p:cNvPr>
          <p:cNvGrpSpPr/>
          <p:nvPr/>
        </p:nvGrpSpPr>
        <p:grpSpPr>
          <a:xfrm>
            <a:off x="4024512" y="570208"/>
            <a:ext cx="3093650" cy="1229999"/>
            <a:chOff x="4271647" y="837175"/>
            <a:chExt cx="2608664" cy="1037174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3DBEC0A3-E8E1-5262-9DCF-4BBEFB9B612C}"/>
                </a:ext>
              </a:extLst>
            </p:cNvPr>
            <p:cNvGrpSpPr/>
            <p:nvPr/>
          </p:nvGrpSpPr>
          <p:grpSpPr>
            <a:xfrm>
              <a:off x="4271647" y="837175"/>
              <a:ext cx="2608664" cy="1037174"/>
              <a:chOff x="4349580" y="1952418"/>
              <a:chExt cx="2244585" cy="892420"/>
            </a:xfrm>
          </p:grpSpPr>
          <p:pic>
            <p:nvPicPr>
              <p:cNvPr id="81" name="Picture 80">
                <a:extLst>
                  <a:ext uri="{FF2B5EF4-FFF2-40B4-BE49-F238E27FC236}">
                    <a16:creationId xmlns:a16="http://schemas.microsoft.com/office/drawing/2014/main" id="{996D7D16-7E38-BD0B-FD9C-52A3DCD872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398433" y="2224970"/>
                <a:ext cx="2195732" cy="619868"/>
              </a:xfrm>
              <a:prstGeom prst="rect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9D47D99E-01C3-A67B-328C-B79FF70E04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349580" y="1952418"/>
                <a:ext cx="709762" cy="327835"/>
              </a:xfrm>
              <a:prstGeom prst="rect">
                <a:avLst/>
              </a:prstGeom>
            </p:spPr>
          </p:pic>
        </p:grp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360368CE-378A-6D85-D1B7-B170D539DD33}"/>
                </a:ext>
              </a:extLst>
            </p:cNvPr>
            <p:cNvSpPr/>
            <p:nvPr/>
          </p:nvSpPr>
          <p:spPr>
            <a:xfrm>
              <a:off x="4866560" y="1304672"/>
              <a:ext cx="1968755" cy="324773"/>
            </a:xfrm>
            <a:prstGeom prst="rect">
              <a:avLst/>
            </a:prstGeom>
            <a:solidFill>
              <a:srgbClr val="DEFA03">
                <a:alpha val="3215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53540D1B-6C23-EEC2-6FCA-5460209ECA6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20976" t="15838" r="1874" b="39081"/>
            <a:stretch/>
          </p:blipFill>
          <p:spPr>
            <a:xfrm>
              <a:off x="4862483" y="1264913"/>
              <a:ext cx="1968755" cy="324773"/>
            </a:xfrm>
            <a:prstGeom prst="rect">
              <a:avLst/>
            </a:prstGeom>
            <a:ln>
              <a:noFill/>
            </a:ln>
            <a:effectLst>
              <a:softEdge rad="12700"/>
            </a:effectLst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F2F0A5A-F168-ECBE-8956-9F4AEFF7C248}"/>
              </a:ext>
            </a:extLst>
          </p:cNvPr>
          <p:cNvGrpSpPr/>
          <p:nvPr/>
        </p:nvGrpSpPr>
        <p:grpSpPr>
          <a:xfrm>
            <a:off x="5811168" y="2918629"/>
            <a:ext cx="3053503" cy="2287575"/>
            <a:chOff x="5983398" y="2622191"/>
            <a:chExt cx="2745514" cy="1990735"/>
          </a:xfrm>
        </p:grpSpPr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1F0107E3-66AE-B53D-2C03-5D5AAA0F92C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983398" y="2622191"/>
              <a:ext cx="2745514" cy="1990735"/>
            </a:xfrm>
            <a:prstGeom prst="rect">
              <a:avLst/>
            </a:prstGeom>
            <a:ln>
              <a:solidFill>
                <a:schemeClr val="bg1">
                  <a:lumMod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9717F041-71FC-CB73-B246-7D117D145B75}"/>
                </a:ext>
              </a:extLst>
            </p:cNvPr>
            <p:cNvSpPr/>
            <p:nvPr/>
          </p:nvSpPr>
          <p:spPr>
            <a:xfrm>
              <a:off x="6466954" y="3944224"/>
              <a:ext cx="1730018" cy="254600"/>
            </a:xfrm>
            <a:prstGeom prst="rect">
              <a:avLst/>
            </a:prstGeom>
            <a:solidFill>
              <a:srgbClr val="DEFA03">
                <a:alpha val="3215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5BC21A87-16D5-115E-B758-4B1A467554D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18031" t="65611" r="16402" b="19473"/>
            <a:stretch/>
          </p:blipFill>
          <p:spPr>
            <a:xfrm>
              <a:off x="6472674" y="3926590"/>
              <a:ext cx="1798199" cy="296637"/>
            </a:xfrm>
            <a:prstGeom prst="rect">
              <a:avLst/>
            </a:prstGeom>
            <a:ln>
              <a:noFill/>
            </a:ln>
            <a:effectLst>
              <a:softEdge rad="12700"/>
            </a:effectLst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2B0C325-E803-74A1-6ED4-76448E09E8EB}"/>
              </a:ext>
            </a:extLst>
          </p:cNvPr>
          <p:cNvGrpSpPr/>
          <p:nvPr/>
        </p:nvGrpSpPr>
        <p:grpSpPr>
          <a:xfrm>
            <a:off x="226867" y="4109659"/>
            <a:ext cx="5407705" cy="904934"/>
            <a:chOff x="226867" y="4109659"/>
            <a:chExt cx="5407705" cy="904934"/>
          </a:xfrm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9159577B-052F-5A10-E917-8F13D1C9D988}"/>
                </a:ext>
              </a:extLst>
            </p:cNvPr>
            <p:cNvGrpSpPr/>
            <p:nvPr/>
          </p:nvGrpSpPr>
          <p:grpSpPr>
            <a:xfrm>
              <a:off x="226867" y="4140139"/>
              <a:ext cx="1905000" cy="798113"/>
              <a:chOff x="-71469" y="4232274"/>
              <a:chExt cx="1905000" cy="798113"/>
            </a:xfrm>
          </p:grpSpPr>
          <p:sp>
            <p:nvSpPr>
              <p:cNvPr id="90" name="Rectangle 89">
                <a:extLst>
                  <a:ext uri="{FF2B5EF4-FFF2-40B4-BE49-F238E27FC236}">
                    <a16:creationId xmlns:a16="http://schemas.microsoft.com/office/drawing/2014/main" id="{07255E44-D75B-EDE6-B6F7-40C35D545835}"/>
                  </a:ext>
                </a:extLst>
              </p:cNvPr>
              <p:cNvSpPr/>
              <p:nvPr/>
            </p:nvSpPr>
            <p:spPr>
              <a:xfrm>
                <a:off x="-71469" y="4232274"/>
                <a:ext cx="1828800" cy="798113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1AA8828E-945D-920E-F9B6-02BDED94EB06}"/>
                  </a:ext>
                </a:extLst>
              </p:cNvPr>
              <p:cNvSpPr txBox="1"/>
              <p:nvPr/>
            </p:nvSpPr>
            <p:spPr>
              <a:xfrm>
                <a:off x="-71469" y="4295235"/>
                <a:ext cx="1905000" cy="6196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“If 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Erewhon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 made </a:t>
                </a:r>
              </a:p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  a hair tonic!”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2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DREW [BARRYMORE] MAGAZINE</a:t>
                </a:r>
                <a:endParaRPr kumimoji="0" lang="en-US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Montserrat" panose="00000500000000000000" pitchFamily="2" charset="0"/>
                  <a:cs typeface="Feature Display Regular" pitchFamily="50" charset="0"/>
                </a:endParaRPr>
              </a:p>
            </p:txBody>
          </p:sp>
        </p:grpSp>
        <p:grpSp>
          <p:nvGrpSpPr>
            <p:cNvPr id="92" name="Group 91">
              <a:extLst>
                <a:ext uri="{FF2B5EF4-FFF2-40B4-BE49-F238E27FC236}">
                  <a16:creationId xmlns:a16="http://schemas.microsoft.com/office/drawing/2014/main" id="{AC8A354A-36B6-5A88-931C-250149C6412E}"/>
                </a:ext>
              </a:extLst>
            </p:cNvPr>
            <p:cNvGrpSpPr/>
            <p:nvPr/>
          </p:nvGrpSpPr>
          <p:grpSpPr>
            <a:xfrm>
              <a:off x="2075606" y="4109659"/>
              <a:ext cx="2342261" cy="904934"/>
              <a:chOff x="2138331" y="4231727"/>
              <a:chExt cx="2342261" cy="904934"/>
            </a:xfrm>
          </p:grpSpPr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2EDCCAA0-6ED5-B00F-C556-84712396BC55}"/>
                  </a:ext>
                </a:extLst>
              </p:cNvPr>
              <p:cNvSpPr/>
              <p:nvPr/>
            </p:nvSpPr>
            <p:spPr>
              <a:xfrm>
                <a:off x="2193972" y="4231727"/>
                <a:ext cx="2286620" cy="904934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B5BC8950-8330-FE17-8D1B-A2B3D6FA299E}"/>
                  </a:ext>
                </a:extLst>
              </p:cNvPr>
              <p:cNvSpPr txBox="1"/>
              <p:nvPr/>
            </p:nvSpPr>
            <p:spPr>
              <a:xfrm>
                <a:off x="2138331" y="4329321"/>
                <a:ext cx="2342261" cy="8012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57150" marR="0" lvl="0" indent="-5715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“In the crowded             haircare category,              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The Rootist stands out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.”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2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TREND HUNTER</a:t>
                </a:r>
                <a:endPara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Montserrat" panose="00000500000000000000" pitchFamily="2" charset="0"/>
                  <a:cs typeface="Feature Display Regular" pitchFamily="50" charset="0"/>
                </a:endParaRPr>
              </a:p>
            </p:txBody>
          </p: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3A801A15-767E-47D6-F18B-390F6F4CC087}"/>
                </a:ext>
              </a:extLst>
            </p:cNvPr>
            <p:cNvGrpSpPr/>
            <p:nvPr/>
          </p:nvGrpSpPr>
          <p:grpSpPr>
            <a:xfrm>
              <a:off x="4494069" y="4109659"/>
              <a:ext cx="1140503" cy="669823"/>
              <a:chOff x="4689054" y="4516755"/>
              <a:chExt cx="1381543" cy="669823"/>
            </a:xfrm>
          </p:grpSpPr>
          <p:sp>
            <p:nvSpPr>
              <p:cNvPr id="96" name="Rectangle 95">
                <a:extLst>
                  <a:ext uri="{FF2B5EF4-FFF2-40B4-BE49-F238E27FC236}">
                    <a16:creationId xmlns:a16="http://schemas.microsoft.com/office/drawing/2014/main" id="{400BDEFE-DCE6-ADE2-AEF2-11BD63ABCF24}"/>
                  </a:ext>
                </a:extLst>
              </p:cNvPr>
              <p:cNvSpPr/>
              <p:nvPr/>
            </p:nvSpPr>
            <p:spPr>
              <a:xfrm>
                <a:off x="4689054" y="4516755"/>
                <a:ext cx="1371597" cy="669823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7" name="TextBox 96">
                <a:extLst>
                  <a:ext uri="{FF2B5EF4-FFF2-40B4-BE49-F238E27FC236}">
                    <a16:creationId xmlns:a16="http://schemas.microsoft.com/office/drawing/2014/main" id="{38F4691A-2465-1A9C-033E-ACBDAE9C244D}"/>
                  </a:ext>
                </a:extLst>
              </p:cNvPr>
              <p:cNvSpPr txBox="1"/>
              <p:nvPr/>
            </p:nvSpPr>
            <p:spPr>
              <a:xfrm>
                <a:off x="4699001" y="4608734"/>
                <a:ext cx="1371598" cy="421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</a:t>
                </a: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Genius.</a:t>
                </a: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NYLON</a:t>
                </a:r>
              </a:p>
            </p:txBody>
          </p:sp>
        </p:grpSp>
      </p:grpSp>
      <p:sp>
        <p:nvSpPr>
          <p:cNvPr id="2" name="TextBox 3">
            <a:extLst>
              <a:ext uri="{FF2B5EF4-FFF2-40B4-BE49-F238E27FC236}">
                <a16:creationId xmlns:a16="http://schemas.microsoft.com/office/drawing/2014/main" id="{1771CA7C-3EE4-B2A1-F2DB-AD8C6CF402C9}"/>
              </a:ext>
            </a:extLst>
          </p:cNvPr>
          <p:cNvSpPr txBox="1"/>
          <p:nvPr/>
        </p:nvSpPr>
        <p:spPr>
          <a:xfrm>
            <a:off x="470699" y="185270"/>
            <a:ext cx="35455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u="sng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The </a:t>
            </a:r>
            <a:r>
              <a:rPr lang="en-US" sz="2400" u="sng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Rootist</a:t>
            </a:r>
            <a:r>
              <a:rPr lang="en-US" sz="2400" u="sng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v </a:t>
            </a:r>
            <a:r>
              <a:rPr lang="en-US" sz="2400" u="sng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Médiích</a:t>
            </a:r>
            <a:endParaRPr lang="en-US" sz="2400" u="sng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11930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B67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AD293-DE51-64EC-4168-D95506795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6630C18F-B9F5-49FC-8B4D-51F869976F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FFFFE0-C0FC-A5E8-15E9-BE9EC626FA05}"/>
              </a:ext>
            </a:extLst>
          </p:cNvPr>
          <p:cNvSpPr txBox="1"/>
          <p:nvPr/>
        </p:nvSpPr>
        <p:spPr>
          <a:xfrm>
            <a:off x="561726" y="2272541"/>
            <a:ext cx="8020547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Zakořeněno</a:t>
            </a:r>
            <a:r>
              <a:rPr lang="en-US" sz="51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 v </a:t>
            </a:r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odpovědnosti</a:t>
            </a:r>
            <a:endParaRPr lang="en-US" sz="5100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227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5A51BF-3DF8-E9CE-D484-9F9FB82E9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0A6BBAD8-DD38-F00E-E311-A792BB690E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21" name="Picture 20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4615ED8A-4B3D-93F7-BDC8-5A1281FEA1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7192B25-0457-D8A4-2D47-751BA53E0542}"/>
              </a:ext>
            </a:extLst>
          </p:cNvPr>
          <p:cNvSpPr txBox="1"/>
          <p:nvPr/>
        </p:nvSpPr>
        <p:spPr>
          <a:xfrm>
            <a:off x="1180201" y="2107541"/>
            <a:ext cx="7132525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Dostat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se k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samotné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příčině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každého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kosmetického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problému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vlasů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a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pokožky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hlavy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díky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síle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fermentace</a:t>
            </a:r>
            <a:endParaRPr lang="en-US" sz="3500" dirty="0">
              <a:solidFill>
                <a:srgbClr val="612651"/>
              </a:solidFill>
              <a:latin typeface="Feature Display Bold"/>
              <a:cs typeface="Feature Display Bold" pitchFamily="50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A0591F-EE20-B040-7E3F-A420A00B6C85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32BEDB6-CAD7-CC4A-7BEF-DAB71195D565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417A8A3-1FB9-0FA3-9D43-3F190BAB7C66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NAŠE MISE</a:t>
            </a:r>
          </a:p>
        </p:txBody>
      </p:sp>
    </p:spTree>
    <p:extLst>
      <p:ext uri="{BB962C8B-B14F-4D97-AF65-F5344CB8AC3E}">
        <p14:creationId xmlns:p14="http://schemas.microsoft.com/office/powerpoint/2010/main" val="2689884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570141-66C1-BCD3-9C8C-EEFA3ECB5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A9B3D6CF-ED9A-F773-E530-B520E6BD4A1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9" name="Picture 8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BEFC8CAE-C358-F77A-A9AC-87643D5116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C1026B6-B31C-7B55-35C0-734439EE2439}"/>
              </a:ext>
            </a:extLst>
          </p:cNvPr>
          <p:cNvSpPr txBox="1"/>
          <p:nvPr/>
        </p:nvSpPr>
        <p:spPr>
          <a:xfrm>
            <a:off x="1909745" y="2137560"/>
            <a:ext cx="55323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Rozvíjet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péči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o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vlasy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pro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zdraví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lidí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a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planety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06E0760-F578-58A8-E3FF-034CF003235C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881E86-D486-6810-CA7A-3329AAC8279E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NAŠE POSLÁNÍ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4CF63C0-F485-1E64-7E13-141FC2CFFEB6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0976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6A9164-2620-A8AC-9182-06D36C72D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7B232FA2-569E-292D-8FA8-2AC67D7803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7" name="Picture 6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CB657765-9D27-D339-5AF1-EC74C345F9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FB5F381-050D-E1AC-D4BC-E6C229702023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NAŠE VÝZVA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E8E537-9C42-46B6-2D26-4599F0B57621}"/>
              </a:ext>
            </a:extLst>
          </p:cNvPr>
          <p:cNvSpPr txBox="1"/>
          <p:nvPr/>
        </p:nvSpPr>
        <p:spPr>
          <a:xfrm>
            <a:off x="2362959" y="2486009"/>
            <a:ext cx="4529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Kořeny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změny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začínají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tady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1947B51-B8C7-D84B-FC06-C74E835F34B4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CBD22EC-2F65-6B8A-16B0-D57421863FC5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117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EA918B31-8125-D5CD-FD42-F8EA76FB515A}"/>
              </a:ext>
            </a:extLst>
          </p:cNvPr>
          <p:cNvSpPr txBox="1"/>
          <p:nvPr/>
        </p:nvSpPr>
        <p:spPr>
          <a:xfrm>
            <a:off x="358119" y="451516"/>
            <a:ext cx="4511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Naše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eco-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závazky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</a:endParaRPr>
          </a:p>
        </p:txBody>
      </p:sp>
      <p:pic>
        <p:nvPicPr>
          <p:cNvPr id="3" name="Picture 13" descr="A collage of plants and roots&#10;&#10;Description automatically generated">
            <a:extLst>
              <a:ext uri="{FF2B5EF4-FFF2-40B4-BE49-F238E27FC236}">
                <a16:creationId xmlns:a16="http://schemas.microsoft.com/office/drawing/2014/main" id="{46129C03-151B-AFF6-9137-EDDE427DAF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2" r="10304"/>
          <a:stretch/>
        </p:blipFill>
        <p:spPr>
          <a:xfrm>
            <a:off x="4613677" y="-22305"/>
            <a:ext cx="4073123" cy="4950300"/>
          </a:xfrm>
          <a:prstGeom prst="rect">
            <a:avLst/>
          </a:prstGeom>
        </p:spPr>
      </p:pic>
      <p:sp>
        <p:nvSpPr>
          <p:cNvPr id="4" name="TextBox 17">
            <a:extLst>
              <a:ext uri="{FF2B5EF4-FFF2-40B4-BE49-F238E27FC236}">
                <a16:creationId xmlns:a16="http://schemas.microsoft.com/office/drawing/2014/main" id="{F2B95181-1BFF-B055-D5C7-6AD411266750}"/>
              </a:ext>
            </a:extLst>
          </p:cNvPr>
          <p:cNvSpPr txBox="1"/>
          <p:nvPr/>
        </p:nvSpPr>
        <p:spPr>
          <a:xfrm>
            <a:off x="358119" y="1303941"/>
            <a:ext cx="4255558" cy="311623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PRODUKTY: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Vyrobeno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z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udržitelně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získaných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ingrediencí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Bez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přidané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vody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*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Recyklovatelné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a/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nebo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znovu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plnitelné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obaly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,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kde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je to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možné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,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včetně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hliníkových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a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skleněných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lahví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a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recyklovaného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PCR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plastu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Veganské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Biologicky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odbouratelné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složení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**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Respektuje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mikrobiom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  <p:sp>
        <p:nvSpPr>
          <p:cNvPr id="6" name="TextBox 16">
            <a:extLst>
              <a:ext uri="{FF2B5EF4-FFF2-40B4-BE49-F238E27FC236}">
                <a16:creationId xmlns:a16="http://schemas.microsoft.com/office/drawing/2014/main" id="{D2C35597-5DED-010F-7514-4AE8C94659D1}"/>
              </a:ext>
            </a:extLst>
          </p:cNvPr>
          <p:cNvSpPr txBox="1"/>
          <p:nvPr/>
        </p:nvSpPr>
        <p:spPr>
          <a:xfrm>
            <a:off x="4869775" y="4843993"/>
            <a:ext cx="4255558" cy="7771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Nezahrnuje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ingredience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s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přirozeným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obsahem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vody</a:t>
            </a:r>
            <a:endParaRPr kumimoji="0" lang="en-US" sz="105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**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Biologická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odbouratelnost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ingrediencí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založená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na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testovacích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metodách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OECD (301, 302 a/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nebo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310) a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principech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.</a:t>
            </a:r>
            <a:endParaRPr kumimoji="0" lang="en-US" sz="10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76333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D3C67C-3684-39A2-1053-B25E004D6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3" descr="A collage of plants and roots&#10;&#10;Description automatically generated">
            <a:extLst>
              <a:ext uri="{FF2B5EF4-FFF2-40B4-BE49-F238E27FC236}">
                <a16:creationId xmlns:a16="http://schemas.microsoft.com/office/drawing/2014/main" id="{CCF6C442-5A27-FE9D-CD00-16150C8F66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2" r="10304"/>
          <a:stretch/>
        </p:blipFill>
        <p:spPr>
          <a:xfrm>
            <a:off x="4613677" y="-22305"/>
            <a:ext cx="4073123" cy="4950300"/>
          </a:xfrm>
          <a:prstGeom prst="rect">
            <a:avLst/>
          </a:prstGeom>
        </p:spPr>
      </p:pic>
      <p:sp>
        <p:nvSpPr>
          <p:cNvPr id="8" name="TextBox 17">
            <a:extLst>
              <a:ext uri="{FF2B5EF4-FFF2-40B4-BE49-F238E27FC236}">
                <a16:creationId xmlns:a16="http://schemas.microsoft.com/office/drawing/2014/main" id="{0C061325-C685-1906-3680-902719B12AEF}"/>
              </a:ext>
            </a:extLst>
          </p:cNvPr>
          <p:cNvSpPr txBox="1"/>
          <p:nvPr/>
        </p:nvSpPr>
        <p:spPr>
          <a:xfrm>
            <a:off x="358119" y="1285912"/>
            <a:ext cx="3922936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kern="1200" dirty="0">
                <a:solidFill>
                  <a:srgbClr val="511332"/>
                </a:solidFill>
                <a:latin typeface="Montserrat" panose="00000500000000000000" pitchFamily="2" charset="0"/>
                <a:ea typeface="+mn-ea"/>
                <a:cs typeface="+mn-cs"/>
              </a:rPr>
              <a:t>FORMULOVÁNO BEZ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: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Parabenů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Ftalátů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Minerálních</a:t>
            </a: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olejů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Sulfátů</a:t>
            </a: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SLS + SLES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Silikonů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Mastek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Agresivních</a:t>
            </a: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alkoholů</a:t>
            </a: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*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tabLst/>
              <a:defRPr/>
            </a:pPr>
            <a:r>
              <a:rPr lang="en-US" sz="28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A </a:t>
            </a:r>
            <a:r>
              <a:rPr lang="en-US" sz="2800" kern="1200" dirty="0" err="1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mnohem</a:t>
            </a:r>
            <a:r>
              <a:rPr lang="en-US" sz="28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lang="en-US" sz="2800" kern="1200" dirty="0" err="1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více</a:t>
            </a:r>
            <a:r>
              <a:rPr lang="en-US" sz="28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!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2C1F0670-F747-8B47-C45E-44FF4B05D7F1}"/>
              </a:ext>
            </a:extLst>
          </p:cNvPr>
          <p:cNvSpPr txBox="1"/>
          <p:nvPr/>
        </p:nvSpPr>
        <p:spPr>
          <a:xfrm>
            <a:off x="358119" y="451516"/>
            <a:ext cx="4511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Chytré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standardy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</a:endParaRPr>
          </a:p>
        </p:txBody>
      </p:sp>
      <p:sp>
        <p:nvSpPr>
          <p:cNvPr id="10" name="TextBox 5">
            <a:extLst>
              <a:ext uri="{FF2B5EF4-FFF2-40B4-BE49-F238E27FC236}">
                <a16:creationId xmlns:a16="http://schemas.microsoft.com/office/drawing/2014/main" id="{90E5A94F-F29A-CB82-351C-1E1F307B7BD2}"/>
              </a:ext>
            </a:extLst>
          </p:cNvPr>
          <p:cNvSpPr txBox="1"/>
          <p:nvPr/>
        </p:nvSpPr>
        <p:spPr>
          <a:xfrm>
            <a:off x="460622" y="5173056"/>
            <a:ext cx="5214037" cy="546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Konkrétně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bez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alkoholu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Alcohol Denat.,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ethanolu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Ethanol Alcohol,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denaturovaného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alkoholu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methanolu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benzylalkoholu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isopropylalkoholu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SD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alkoholu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SD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alkoholu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40</a:t>
            </a:r>
            <a:endParaRPr kumimoji="0" lang="en-US" sz="8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9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25486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7C8AF0B8-EFC2-586F-17AA-E52218A2C9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5" t="10951" r="15792" b="3625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98537E-4233-263D-C35C-2625A226B6D9}"/>
              </a:ext>
            </a:extLst>
          </p:cNvPr>
          <p:cNvSpPr txBox="1"/>
          <p:nvPr/>
        </p:nvSpPr>
        <p:spPr>
          <a:xfrm>
            <a:off x="419264" y="1692855"/>
            <a:ext cx="33260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produkty</a:t>
            </a:r>
            <a:endParaRPr kumimoji="0" lang="en-US" sz="4000" b="0" i="0" u="none" strike="noStrike" kern="0" cap="none" spc="0" normalizeH="0" baseline="0" noProof="0" dirty="0">
              <a:ln>
                <a:noFill/>
              </a:ln>
              <a:solidFill>
                <a:srgbClr val="5C180C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802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910D8F67-57F2-714E-BE68-BCEE4618B6EF}"/>
              </a:ext>
            </a:extLst>
          </p:cNvPr>
          <p:cNvSpPr txBox="1"/>
          <p:nvPr/>
        </p:nvSpPr>
        <p:spPr>
          <a:xfrm>
            <a:off x="306530" y="207656"/>
            <a:ext cx="8075470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Naše</a:t>
            </a: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hlavní</a:t>
            </a: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nabídka</a:t>
            </a: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– </a:t>
            </a:r>
          </a:p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Uspořádaná</a:t>
            </a: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podle</a:t>
            </a: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klíčových</a:t>
            </a: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výhod</a:t>
            </a:r>
            <a:endParaRPr lang="en-US" sz="2400" dirty="0">
              <a:solidFill>
                <a:srgbClr val="511332"/>
              </a:solidFill>
              <a:latin typeface="Feature Display Bold" pitchFamily="50" charset="0"/>
              <a:cs typeface="Feature Display Bold" pitchFamily="50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93FB75-1717-06A1-1C80-712416549647}"/>
              </a:ext>
            </a:extLst>
          </p:cNvPr>
          <p:cNvSpPr txBox="1"/>
          <p:nvPr/>
        </p:nvSpPr>
        <p:spPr>
          <a:xfrm>
            <a:off x="67166" y="1085157"/>
            <a:ext cx="2957900" cy="681038"/>
          </a:xfrm>
          <a:prstGeom prst="roundRect">
            <a:avLst/>
          </a:prstGeom>
          <a:solidFill>
            <a:srgbClr val="FAAE4C"/>
          </a:solidFill>
        </p:spPr>
        <p:txBody>
          <a:bodyPr wrap="square" rtlCol="0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POSÍLENÍ</a:t>
            </a:r>
          </a:p>
          <a:p>
            <a:pPr algn="ctr" rtl="0">
              <a:buClr>
                <a:srgbClr val="000000"/>
              </a:buClr>
              <a:defRPr/>
            </a:pPr>
            <a:r>
              <a:rPr lang="en-US" sz="1600" dirty="0">
                <a:solidFill>
                  <a:srgbClr val="672C45"/>
                </a:solidFill>
                <a:latin typeface="Helvetica Neue"/>
                <a:cs typeface="Feature Display Bold" pitchFamily="50" charset="0"/>
                <a:sym typeface="Arial"/>
              </a:rPr>
              <a:t>Pro </a:t>
            </a:r>
            <a:r>
              <a:rPr lang="en-US" sz="1600" dirty="0" err="1">
                <a:solidFill>
                  <a:srgbClr val="672C45"/>
                </a:solidFill>
                <a:latin typeface="Helvetica Neue"/>
                <a:cs typeface="Feature Display Bold" pitchFamily="50" charset="0"/>
                <a:sym typeface="Arial"/>
              </a:rPr>
              <a:t>slabé</a:t>
            </a:r>
            <a:r>
              <a:rPr lang="en-US" sz="1600" dirty="0">
                <a:solidFill>
                  <a:srgbClr val="672C45"/>
                </a:solidFill>
                <a:latin typeface="Helvetica Neue"/>
                <a:cs typeface="Feature Display Bold" pitchFamily="50" charset="0"/>
                <a:sym typeface="Arial"/>
              </a:rPr>
              <a:t>, </a:t>
            </a:r>
            <a:r>
              <a:rPr lang="en-US" sz="1600" dirty="0" err="1">
                <a:solidFill>
                  <a:srgbClr val="672C45"/>
                </a:solidFill>
                <a:latin typeface="Helvetica Neue"/>
                <a:cs typeface="Feature Display Bold" pitchFamily="50" charset="0"/>
                <a:sym typeface="Arial"/>
              </a:rPr>
              <a:t>poškozené</a:t>
            </a:r>
            <a:r>
              <a:rPr lang="en-US" sz="1600" dirty="0">
                <a:solidFill>
                  <a:srgbClr val="672C45"/>
                </a:solidFill>
                <a:latin typeface="Helvetica Neue"/>
                <a:cs typeface="Feature Display Bold" pitchFamily="50" charset="0"/>
                <a:sym typeface="Arial"/>
              </a:rPr>
              <a:t> </a:t>
            </a:r>
            <a:r>
              <a:rPr lang="en-US" sz="1600" dirty="0" err="1">
                <a:solidFill>
                  <a:srgbClr val="672C45"/>
                </a:solidFill>
                <a:latin typeface="Helvetica Neue"/>
                <a:cs typeface="Feature Display Bold" pitchFamily="50" charset="0"/>
                <a:sym typeface="Arial"/>
              </a:rPr>
              <a:t>vlasy</a:t>
            </a:r>
            <a:endParaRPr lang="en-US" sz="1600" dirty="0">
              <a:solidFill>
                <a:srgbClr val="672C45"/>
              </a:solidFill>
              <a:latin typeface="Helvetica Neue"/>
              <a:cs typeface="Feature Display Bold" pitchFamily="50" charset="0"/>
              <a:sym typeface="Arial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F8BEDFA-7F82-A37A-C9A8-E7108F87115E}"/>
              </a:ext>
            </a:extLst>
          </p:cNvPr>
          <p:cNvSpPr txBox="1"/>
          <p:nvPr/>
        </p:nvSpPr>
        <p:spPr>
          <a:xfrm>
            <a:off x="3215354" y="1085157"/>
            <a:ext cx="2984237" cy="953453"/>
          </a:xfrm>
          <a:prstGeom prst="roundRect">
            <a:avLst/>
          </a:prstGeom>
          <a:solidFill>
            <a:srgbClr val="E9ED6C"/>
          </a:solidFill>
        </p:spPr>
        <p:txBody>
          <a:bodyPr wrap="square" rtlCol="0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VYČIŠTĚNÍ</a:t>
            </a:r>
          </a:p>
          <a:p>
            <a:pPr algn="ctr" rtl="0">
              <a:buClr>
                <a:srgbClr val="000000"/>
              </a:buClr>
              <a:defRPr/>
            </a:pPr>
            <a:r>
              <a:rPr lang="en-US" sz="1600" dirty="0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Pro </a:t>
            </a:r>
            <a:r>
              <a:rPr lang="en-US" sz="1600" dirty="0" err="1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mastnou</a:t>
            </a:r>
            <a:r>
              <a:rPr lang="en-US" sz="1600" dirty="0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 </a:t>
            </a:r>
            <a:r>
              <a:rPr lang="en-US" sz="1600" dirty="0" err="1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pokožku</a:t>
            </a:r>
            <a:r>
              <a:rPr lang="en-US" sz="1600" dirty="0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 </a:t>
            </a:r>
            <a:r>
              <a:rPr lang="en-US" sz="1600" dirty="0" err="1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hlavy</a:t>
            </a:r>
            <a:r>
              <a:rPr lang="en-US" sz="1600" dirty="0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 + </a:t>
            </a:r>
            <a:r>
              <a:rPr lang="en-US" sz="1600" dirty="0" err="1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nánosy</a:t>
            </a:r>
            <a:endParaRPr lang="en-US" sz="1600" dirty="0">
              <a:solidFill>
                <a:srgbClr val="672C45"/>
              </a:solidFill>
              <a:latin typeface="Helvetica Neue"/>
              <a:cs typeface="Helvetica Neue UltraLight" panose="02000206000000020004" pitchFamily="2" charset="0"/>
              <a:sym typeface="Arial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F3CA9F8-041D-3B31-1661-37900E627E48}"/>
              </a:ext>
            </a:extLst>
          </p:cNvPr>
          <p:cNvGrpSpPr/>
          <p:nvPr/>
        </p:nvGrpSpPr>
        <p:grpSpPr>
          <a:xfrm>
            <a:off x="-52860" y="1857443"/>
            <a:ext cx="6280452" cy="3630929"/>
            <a:chOff x="1445748" y="1804969"/>
            <a:chExt cx="5907316" cy="3422754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14306A00-DD60-BC9D-3331-2633D0A7C4E1}"/>
                </a:ext>
              </a:extLst>
            </p:cNvPr>
            <p:cNvSpPr txBox="1"/>
            <p:nvPr/>
          </p:nvSpPr>
          <p:spPr>
            <a:xfrm>
              <a:off x="1445748" y="4183610"/>
              <a:ext cx="1126517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Zpevňující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koncentrovaný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šampon</a:t>
              </a:r>
              <a:endParaRPr lang="en-US" sz="1100" b="1" dirty="0">
                <a:solidFill>
                  <a:srgbClr val="672C45"/>
                </a:solidFill>
                <a:latin typeface="Helvetica Neue"/>
                <a:cs typeface="Feature Display Bold" pitchFamily="50" charset="0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C688C2F-45AB-A6AA-3F32-E7BBBCFC5980}"/>
                </a:ext>
              </a:extLst>
            </p:cNvPr>
            <p:cNvSpPr txBox="1"/>
            <p:nvPr/>
          </p:nvSpPr>
          <p:spPr>
            <a:xfrm>
              <a:off x="3435843" y="4183610"/>
              <a:ext cx="973564" cy="725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BioBrew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™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Opravné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sérum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bez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oplachování</a:t>
              </a:r>
              <a:endParaRPr lang="en-US" sz="1100" b="1" dirty="0">
                <a:solidFill>
                  <a:srgbClr val="672C45"/>
                </a:solidFill>
                <a:latin typeface="Helvetica Neue"/>
                <a:cs typeface="Feature Display Bold" pitchFamily="50" charset="0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6F999816-4281-C80A-71A5-DF831B82C19A}"/>
                </a:ext>
              </a:extLst>
            </p:cNvPr>
            <p:cNvSpPr txBox="1"/>
            <p:nvPr/>
          </p:nvSpPr>
          <p:spPr>
            <a:xfrm>
              <a:off x="2447257" y="4183610"/>
              <a:ext cx="1131903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Zpevňující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koncentrovaný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kondicionér</a:t>
              </a:r>
              <a:endParaRPr lang="en-US" sz="1100" b="1" dirty="0">
                <a:solidFill>
                  <a:srgbClr val="672C45"/>
                </a:solidFill>
                <a:latin typeface="Helvetica Neue"/>
                <a:cs typeface="Feature Display Bold" pitchFamily="50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44D6CCC-DFD2-ADB4-6284-90F91C4CE2D2}"/>
                </a:ext>
              </a:extLst>
            </p:cNvPr>
            <p:cNvSpPr txBox="1"/>
            <p:nvPr/>
          </p:nvSpPr>
          <p:spPr>
            <a:xfrm>
              <a:off x="4427144" y="4183253"/>
              <a:ext cx="1122340" cy="10444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AHA+ACV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Předšamponová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čisticí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oplachová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péče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o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pokožku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hlavy</a:t>
              </a:r>
              <a:endParaRPr lang="en-US" sz="1100" dirty="0">
                <a:solidFill>
                  <a:srgbClr val="672C45"/>
                </a:solidFill>
                <a:latin typeface="Helvetica Neue"/>
                <a:cs typeface="Feature Display Bold" pitchFamily="50" charset="0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258A9FC-4FB9-E2F5-4030-3D2B40F29C36}"/>
                </a:ext>
              </a:extLst>
            </p:cNvPr>
            <p:cNvSpPr txBox="1"/>
            <p:nvPr/>
          </p:nvSpPr>
          <p:spPr>
            <a:xfrm>
              <a:off x="6433745" y="4183253"/>
              <a:ext cx="919319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Suchý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šampon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v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prášku</a:t>
              </a:r>
              <a:endParaRPr lang="en-US" sz="1100" b="1" dirty="0">
                <a:solidFill>
                  <a:srgbClr val="672C45"/>
                </a:solidFill>
                <a:latin typeface="Helvetica Neue"/>
                <a:cs typeface="Feature Display Bold" pitchFamily="50" charset="0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0119D897-9D21-DDDA-FE42-0A3A8D981523}"/>
                </a:ext>
              </a:extLst>
            </p:cNvPr>
            <p:cNvSpPr txBox="1"/>
            <p:nvPr/>
          </p:nvSpPr>
          <p:spPr>
            <a:xfrm>
              <a:off x="5490430" y="4183610"/>
              <a:ext cx="959795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Čisticí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vyrovnávací</a:t>
              </a:r>
              <a:r>
                <a:rPr lang="en-US" sz="1100" b="1" dirty="0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lang="en-US" sz="1100" b="1" dirty="0" err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sérum</a:t>
              </a:r>
              <a:endParaRPr lang="en-US" sz="1100" b="1" dirty="0">
                <a:solidFill>
                  <a:srgbClr val="672C45"/>
                </a:solidFill>
                <a:latin typeface="Helvetica Neue"/>
                <a:cs typeface="Feature Display Bold" pitchFamily="50" charset="0"/>
              </a:endParaRPr>
            </a:p>
          </p:txBody>
        </p: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F2A88C12-9191-2908-7DAD-C3C6CE3FA92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90428" y="2760349"/>
              <a:ext cx="959796" cy="1475242"/>
            </a:xfrm>
            <a:prstGeom prst="rect">
              <a:avLst/>
            </a:prstGeom>
          </p:spPr>
        </p:pic>
        <p:pic>
          <p:nvPicPr>
            <p:cNvPr id="38" name="Picture 37" descr="A bottle of liquid with yellow liquid&#10;&#10;Description automatically generated">
              <a:extLst>
                <a:ext uri="{FF2B5EF4-FFF2-40B4-BE49-F238E27FC236}">
                  <a16:creationId xmlns:a16="http://schemas.microsoft.com/office/drawing/2014/main" id="{AA9BB836-055F-CE4B-FFB2-C5A858B610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114" t="19887" r="35237" b="19320"/>
            <a:stretch/>
          </p:blipFill>
          <p:spPr>
            <a:xfrm>
              <a:off x="3636178" y="2207410"/>
              <a:ext cx="593877" cy="1906786"/>
            </a:xfrm>
            <a:prstGeom prst="rect">
              <a:avLst/>
            </a:prstGeom>
          </p:spPr>
        </p:pic>
        <p:pic>
          <p:nvPicPr>
            <p:cNvPr id="39" name="Picture 38" descr="A bottle of liquid with a dispenser&#10;&#10;Description automatically generated">
              <a:extLst>
                <a:ext uri="{FF2B5EF4-FFF2-40B4-BE49-F238E27FC236}">
                  <a16:creationId xmlns:a16="http://schemas.microsoft.com/office/drawing/2014/main" id="{739AB043-4A2E-6886-F13C-2E36F9DA24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09" t="31931" r="37737" b="21172"/>
            <a:stretch/>
          </p:blipFill>
          <p:spPr>
            <a:xfrm>
              <a:off x="1558643" y="2046627"/>
              <a:ext cx="817162" cy="2063828"/>
            </a:xfrm>
            <a:prstGeom prst="rect">
              <a:avLst/>
            </a:prstGeom>
          </p:spPr>
        </p:pic>
        <p:pic>
          <p:nvPicPr>
            <p:cNvPr id="44" name="Picture 43" descr="A bottle of liquid with a dispenser&#10;&#10;Description automatically generated">
              <a:extLst>
                <a:ext uri="{FF2B5EF4-FFF2-40B4-BE49-F238E27FC236}">
                  <a16:creationId xmlns:a16="http://schemas.microsoft.com/office/drawing/2014/main" id="{8B6A23EC-7697-1D4A-8179-E82141D6DC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266" t="23362" r="39409" b="18035"/>
            <a:stretch/>
          </p:blipFill>
          <p:spPr>
            <a:xfrm>
              <a:off x="2545794" y="1804969"/>
              <a:ext cx="741674" cy="2309227"/>
            </a:xfrm>
            <a:prstGeom prst="rect">
              <a:avLst/>
            </a:prstGeom>
          </p:spPr>
        </p:pic>
        <p:pic>
          <p:nvPicPr>
            <p:cNvPr id="47" name="Picture 46" descr="A yellow tube with red text&#10;&#10;Description automatically generated">
              <a:extLst>
                <a:ext uri="{FF2B5EF4-FFF2-40B4-BE49-F238E27FC236}">
                  <a16:creationId xmlns:a16="http://schemas.microsoft.com/office/drawing/2014/main" id="{8FA9A8FB-FEF6-D089-D64F-7C36839876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854" t="27358" r="37708" b="22599"/>
            <a:stretch/>
          </p:blipFill>
          <p:spPr>
            <a:xfrm>
              <a:off x="6624264" y="2493929"/>
              <a:ext cx="528425" cy="1623116"/>
            </a:xfrm>
            <a:prstGeom prst="rect">
              <a:avLst/>
            </a:prstGeom>
          </p:spPr>
        </p:pic>
        <p:pic>
          <p:nvPicPr>
            <p:cNvPr id="49" name="Picture 48" descr="A yellow bottle with a small cap&#10;&#10;Description automatically generated">
              <a:extLst>
                <a:ext uri="{FF2B5EF4-FFF2-40B4-BE49-F238E27FC236}">
                  <a16:creationId xmlns:a16="http://schemas.microsoft.com/office/drawing/2014/main" id="{118F0654-97C7-407F-3BB8-7C21278CC3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422" t="23607" r="35675" b="23138"/>
            <a:stretch/>
          </p:blipFill>
          <p:spPr>
            <a:xfrm>
              <a:off x="4584500" y="2121716"/>
              <a:ext cx="771902" cy="1995328"/>
            </a:xfrm>
            <a:prstGeom prst="rect">
              <a:avLst/>
            </a:prstGeom>
          </p:spPr>
        </p:pic>
      </p:grpSp>
      <p:pic>
        <p:nvPicPr>
          <p:cNvPr id="1026" name="Picture 2" descr="A group of small bottles next to a box&#10;&#10;AI-generated content may be incorrect.">
            <a:extLst>
              <a:ext uri="{FF2B5EF4-FFF2-40B4-BE49-F238E27FC236}">
                <a16:creationId xmlns:a16="http://schemas.microsoft.com/office/drawing/2014/main" id="{2C67D834-355C-A3AE-30D5-C0DFD3F6D5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591" y="2193455"/>
            <a:ext cx="2697736" cy="269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1B438E2A-36AB-4318-3F5E-D4BC3ECF3A15}"/>
              </a:ext>
            </a:extLst>
          </p:cNvPr>
          <p:cNvSpPr txBox="1"/>
          <p:nvPr/>
        </p:nvSpPr>
        <p:spPr>
          <a:xfrm>
            <a:off x="6755475" y="4380377"/>
            <a:ext cx="153421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096091">
              <a:defRPr/>
            </a:pPr>
            <a:r>
              <a:rPr lang="en-US" sz="1100" b="1" kern="0" dirty="0">
                <a:solidFill>
                  <a:srgbClr val="672C45"/>
                </a:solidFill>
                <a:latin typeface="Helvetica Neue"/>
                <a:cs typeface="Feature Display Bold" pitchFamily="50" charset="0"/>
              </a:rPr>
              <a:t>Brewed Strength Mini </a:t>
            </a:r>
            <a:r>
              <a:rPr lang="en-US" sz="1100" b="1" kern="0" dirty="0" err="1">
                <a:solidFill>
                  <a:srgbClr val="672C45"/>
                </a:solidFill>
                <a:latin typeface="Helvetica Neue"/>
                <a:cs typeface="Feature Display Bold" pitchFamily="50" charset="0"/>
              </a:rPr>
              <a:t>zkušební</a:t>
            </a:r>
            <a:r>
              <a:rPr lang="en-US" sz="1100" b="1" kern="0" dirty="0">
                <a:solidFill>
                  <a:srgbClr val="672C45"/>
                </a:solidFill>
                <a:latin typeface="Helvetica Neue"/>
                <a:cs typeface="Feature Display Bold" pitchFamily="50" charset="0"/>
              </a:rPr>
              <a:t> </a:t>
            </a:r>
            <a:r>
              <a:rPr lang="en-US" sz="1100" b="1" kern="0" dirty="0" err="1">
                <a:solidFill>
                  <a:srgbClr val="672C45"/>
                </a:solidFill>
                <a:latin typeface="Helvetica Neue"/>
                <a:cs typeface="Feature Display Bold" pitchFamily="50" charset="0"/>
              </a:rPr>
              <a:t>sada</a:t>
            </a:r>
            <a:endParaRPr lang="en-US" sz="1100" kern="0" dirty="0">
              <a:solidFill>
                <a:srgbClr val="672C45"/>
              </a:solidFill>
              <a:latin typeface="Helvetica Neue"/>
              <a:cs typeface="Feature Display Bold" pitchFamily="50" charset="0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4817D867-7683-C64B-E23E-4A58AE54CAF7}"/>
              </a:ext>
            </a:extLst>
          </p:cNvPr>
          <p:cNvSpPr txBox="1"/>
          <p:nvPr/>
        </p:nvSpPr>
        <p:spPr>
          <a:xfrm>
            <a:off x="6287308" y="1085157"/>
            <a:ext cx="2697736" cy="681038"/>
          </a:xfrm>
          <a:prstGeom prst="roundRect">
            <a:avLst/>
          </a:prstGeom>
          <a:solidFill>
            <a:srgbClr val="FEAF9B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000000"/>
              </a:buClr>
              <a:defRPr/>
            </a:pPr>
            <a:r>
              <a:rPr lang="en-US" kern="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ZAHUŠTĚNÍ</a:t>
            </a:r>
          </a:p>
          <a:p>
            <a:pPr lvl="0" algn="ctr">
              <a:buClr>
                <a:srgbClr val="000000"/>
              </a:buClr>
              <a:defRPr/>
            </a:pPr>
            <a:r>
              <a:rPr lang="en-US" sz="1600" kern="0" dirty="0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Pro </a:t>
            </a:r>
            <a:r>
              <a:rPr lang="en-US" sz="1600" kern="0" dirty="0" err="1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jemné</a:t>
            </a:r>
            <a:r>
              <a:rPr lang="en-US" sz="1600" kern="0" dirty="0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 </a:t>
            </a:r>
            <a:r>
              <a:rPr lang="en-US" sz="1600" kern="0" dirty="0" err="1">
                <a:solidFill>
                  <a:srgbClr val="672C45"/>
                </a:solidFill>
                <a:latin typeface="Helvetica Neue"/>
                <a:cs typeface="Helvetica Neue UltraLight" panose="02000206000000020004" pitchFamily="2" charset="0"/>
                <a:sym typeface="Arial"/>
              </a:rPr>
              <a:t>vlasy</a:t>
            </a:r>
            <a:endParaRPr lang="en-US" sz="1600" kern="0" dirty="0">
              <a:solidFill>
                <a:srgbClr val="672C45"/>
              </a:solidFill>
              <a:latin typeface="Helvetica Neue"/>
              <a:cs typeface="Helvetica Neue UltraLight" panose="02000206000000020004" pitchFamily="2" charset="0"/>
            </a:endParaRP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882511DB-A4F4-8D72-1E64-7C3713723CF1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84291" y="5237940"/>
            <a:ext cx="457011" cy="359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307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bubbles&#10;&#10;Description automatically generated">
            <a:extLst>
              <a:ext uri="{FF2B5EF4-FFF2-40B4-BE49-F238E27FC236}">
                <a16:creationId xmlns:a16="http://schemas.microsoft.com/office/drawing/2014/main" id="{BA845A25-1EA7-E18C-6A00-29893E943B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0" t="15984" r="1147" b="39608"/>
          <a:stretch/>
        </p:blipFill>
        <p:spPr>
          <a:xfrm rot="10800000">
            <a:off x="-80502" y="-111128"/>
            <a:ext cx="9224502" cy="5832477"/>
          </a:xfrm>
          <a:prstGeom prst="rect">
            <a:avLst/>
          </a:prstGeom>
        </p:spPr>
      </p:pic>
      <p:cxnSp>
        <p:nvCxnSpPr>
          <p:cNvPr id="4" name="Straight Connector 39">
            <a:extLst>
              <a:ext uri="{FF2B5EF4-FFF2-40B4-BE49-F238E27FC236}">
                <a16:creationId xmlns:a16="http://schemas.microsoft.com/office/drawing/2014/main" id="{AFC74FF8-42D2-D62C-D4E5-4F832832BB0E}"/>
              </a:ext>
            </a:extLst>
          </p:cNvPr>
          <p:cNvCxnSpPr>
            <a:cxnSpLocks/>
          </p:cNvCxnSpPr>
          <p:nvPr/>
        </p:nvCxnSpPr>
        <p:spPr>
          <a:xfrm flipH="1">
            <a:off x="4931862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2">
            <a:extLst>
              <a:ext uri="{FF2B5EF4-FFF2-40B4-BE49-F238E27FC236}">
                <a16:creationId xmlns:a16="http://schemas.microsoft.com/office/drawing/2014/main" id="{A381E224-91B2-B99B-D79B-AF68E2C889E6}"/>
              </a:ext>
            </a:extLst>
          </p:cNvPr>
          <p:cNvCxnSpPr>
            <a:cxnSpLocks/>
          </p:cNvCxnSpPr>
          <p:nvPr/>
        </p:nvCxnSpPr>
        <p:spPr>
          <a:xfrm flipH="1">
            <a:off x="3702802" y="1283614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37">
            <a:extLst>
              <a:ext uri="{FF2B5EF4-FFF2-40B4-BE49-F238E27FC236}">
                <a16:creationId xmlns:a16="http://schemas.microsoft.com/office/drawing/2014/main" id="{F0F1303A-7CE5-EA57-7BCE-1EB3649D1C5B}"/>
              </a:ext>
            </a:extLst>
          </p:cNvPr>
          <p:cNvCxnSpPr>
            <a:cxnSpLocks/>
          </p:cNvCxnSpPr>
          <p:nvPr/>
        </p:nvCxnSpPr>
        <p:spPr>
          <a:xfrm flipH="1">
            <a:off x="6137043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0">
            <a:extLst>
              <a:ext uri="{FF2B5EF4-FFF2-40B4-BE49-F238E27FC236}">
                <a16:creationId xmlns:a16="http://schemas.microsoft.com/office/drawing/2014/main" id="{74511250-5BA5-432A-1863-23471C67549A}"/>
              </a:ext>
            </a:extLst>
          </p:cNvPr>
          <p:cNvCxnSpPr>
            <a:cxnSpLocks/>
          </p:cNvCxnSpPr>
          <p:nvPr/>
        </p:nvCxnSpPr>
        <p:spPr>
          <a:xfrm flipH="1">
            <a:off x="2512916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2">
            <a:extLst>
              <a:ext uri="{FF2B5EF4-FFF2-40B4-BE49-F238E27FC236}">
                <a16:creationId xmlns:a16="http://schemas.microsoft.com/office/drawing/2014/main" id="{ECE1B031-0728-DCF3-EEF2-66E282CC71E6}"/>
              </a:ext>
            </a:extLst>
          </p:cNvPr>
          <p:cNvSpPr txBox="1">
            <a:spLocks/>
          </p:cNvSpPr>
          <p:nvPr/>
        </p:nvSpPr>
        <p:spPr>
          <a:xfrm>
            <a:off x="381000" y="317221"/>
            <a:ext cx="8058659" cy="3877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kern="0" cap="none" spc="0" normalizeH="0" baseline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defRPr>
            </a:lvl1pPr>
          </a:lstStyle>
          <a:p>
            <a:r>
              <a:rPr lang="en-US" dirty="0" err="1"/>
              <a:t>Složky</a:t>
            </a:r>
            <a:r>
              <a:rPr lang="en-US" dirty="0"/>
              <a:t> </a:t>
            </a:r>
            <a:r>
              <a:rPr lang="en-US" dirty="0" err="1"/>
              <a:t>prospěšné</a:t>
            </a:r>
            <a:r>
              <a:rPr lang="en-US" dirty="0"/>
              <a:t> pro </a:t>
            </a:r>
            <a:r>
              <a:rPr lang="en-US" dirty="0" err="1"/>
              <a:t>pokožku</a:t>
            </a:r>
            <a:r>
              <a:rPr lang="en-US" dirty="0"/>
              <a:t> </a:t>
            </a:r>
            <a:r>
              <a:rPr lang="en-US" dirty="0" err="1"/>
              <a:t>hlavy</a:t>
            </a:r>
            <a:endParaRPr lang="en-US" dirty="0"/>
          </a:p>
        </p:txBody>
      </p:sp>
      <p:sp>
        <p:nvSpPr>
          <p:cNvPr id="11" name="TextBox 30">
            <a:extLst>
              <a:ext uri="{FF2B5EF4-FFF2-40B4-BE49-F238E27FC236}">
                <a16:creationId xmlns:a16="http://schemas.microsoft.com/office/drawing/2014/main" id="{BAC27E6A-5D3B-C99E-4DEA-9CB370079AD0}"/>
              </a:ext>
            </a:extLst>
          </p:cNvPr>
          <p:cNvSpPr txBox="1"/>
          <p:nvPr/>
        </p:nvSpPr>
        <p:spPr>
          <a:xfrm>
            <a:off x="3829484" y="1381728"/>
            <a:ext cx="10747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1 %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kyselina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salicylová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Exfoliuje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a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čistí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pokožku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hlavy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Chlorella +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extrakt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z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listů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manuky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Vyrovnává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maz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a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zklidňuje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12" name="TextBox 31">
            <a:extLst>
              <a:ext uri="{FF2B5EF4-FFF2-40B4-BE49-F238E27FC236}">
                <a16:creationId xmlns:a16="http://schemas.microsoft.com/office/drawing/2014/main" id="{390E37CF-0D5C-3235-2234-5C1A21F2C74A}"/>
              </a:ext>
            </a:extLst>
          </p:cNvPr>
          <p:cNvSpPr txBox="1"/>
          <p:nvPr/>
        </p:nvSpPr>
        <p:spPr>
          <a:xfrm>
            <a:off x="5032382" y="1381728"/>
            <a:ext cx="1074798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Upsalite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® (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uhličitan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hořečnatý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Pohlcuje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přebytečný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maz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a pot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Allantoin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Zklidňuje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suchost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+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vyrovnává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hydrataci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pokožky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hlavy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13" name="TextBox 32">
            <a:extLst>
              <a:ext uri="{FF2B5EF4-FFF2-40B4-BE49-F238E27FC236}">
                <a16:creationId xmlns:a16="http://schemas.microsoft.com/office/drawing/2014/main" id="{0263B87A-F0B4-83B2-C837-854C32EA7195}"/>
              </a:ext>
            </a:extLst>
          </p:cNvPr>
          <p:cNvSpPr txBox="1"/>
          <p:nvPr/>
        </p:nvSpPr>
        <p:spPr>
          <a:xfrm>
            <a:off x="2548470" y="1381728"/>
            <a:ext cx="1208562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9 % AHA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směs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(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glykolová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+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mléčná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kyselina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Exfoliuje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a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čistí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,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aniž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by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odstraňovala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vlhkost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3 %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jablečný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ocet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+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květ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ibišku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Šetrně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a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rychle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odstraňuje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nánosy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z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pokožky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hlavy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14" name="TextBox 41">
            <a:extLst>
              <a:ext uri="{FF2B5EF4-FFF2-40B4-BE49-F238E27FC236}">
                <a16:creationId xmlns:a16="http://schemas.microsoft.com/office/drawing/2014/main" id="{BF784EE0-2335-0062-F4E2-31313AC0352E}"/>
              </a:ext>
            </a:extLst>
          </p:cNvPr>
          <p:cNvSpPr txBox="1"/>
          <p:nvPr/>
        </p:nvSpPr>
        <p:spPr>
          <a:xfrm>
            <a:off x="1395498" y="1381728"/>
            <a:ext cx="107479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Prebiotika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Inulin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Hemisqualan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Vitaminy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C+E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Olej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z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moringy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cxnSp>
        <p:nvCxnSpPr>
          <p:cNvPr id="16" name="Straight Connector 43">
            <a:extLst>
              <a:ext uri="{FF2B5EF4-FFF2-40B4-BE49-F238E27FC236}">
                <a16:creationId xmlns:a16="http://schemas.microsoft.com/office/drawing/2014/main" id="{0E4223B8-2DBC-D93E-32A4-8A9803373190}"/>
              </a:ext>
            </a:extLst>
          </p:cNvPr>
          <p:cNvCxnSpPr>
            <a:cxnSpLocks/>
          </p:cNvCxnSpPr>
          <p:nvPr/>
        </p:nvCxnSpPr>
        <p:spPr>
          <a:xfrm flipH="1">
            <a:off x="201598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44">
            <a:extLst>
              <a:ext uri="{FF2B5EF4-FFF2-40B4-BE49-F238E27FC236}">
                <a16:creationId xmlns:a16="http://schemas.microsoft.com/office/drawing/2014/main" id="{A91C21E2-F591-6F63-394B-77354931A245}"/>
              </a:ext>
            </a:extLst>
          </p:cNvPr>
          <p:cNvCxnSpPr>
            <a:cxnSpLocks/>
          </p:cNvCxnSpPr>
          <p:nvPr/>
        </p:nvCxnSpPr>
        <p:spPr>
          <a:xfrm flipH="1">
            <a:off x="1337984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45">
            <a:extLst>
              <a:ext uri="{FF2B5EF4-FFF2-40B4-BE49-F238E27FC236}">
                <a16:creationId xmlns:a16="http://schemas.microsoft.com/office/drawing/2014/main" id="{09420453-FBA7-6F8D-3D2E-3BC99453AED2}"/>
              </a:ext>
            </a:extLst>
          </p:cNvPr>
          <p:cNvSpPr txBox="1"/>
          <p:nvPr/>
        </p:nvSpPr>
        <p:spPr>
          <a:xfrm>
            <a:off x="266907" y="1391405"/>
            <a:ext cx="1146764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Bio-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peptidy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Viditelně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zlepšují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objem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 a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sílu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vlasů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Yuzu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ceramid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(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šampon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Intenzivní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hydratace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+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ochrana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19" name="Rectangle: Rounded Corners 29">
            <a:extLst>
              <a:ext uri="{FF2B5EF4-FFF2-40B4-BE49-F238E27FC236}">
                <a16:creationId xmlns:a16="http://schemas.microsoft.com/office/drawing/2014/main" id="{AF3C2DF3-389E-39EF-9A33-1288412949EC}"/>
              </a:ext>
            </a:extLst>
          </p:cNvPr>
          <p:cNvSpPr/>
          <p:nvPr/>
        </p:nvSpPr>
        <p:spPr bwMode="auto">
          <a:xfrm>
            <a:off x="131137" y="1000267"/>
            <a:ext cx="8571091" cy="252640"/>
          </a:xfrm>
          <a:prstGeom prst="roundRect">
            <a:avLst>
              <a:gd name="adj" fmla="val 50000"/>
            </a:avLst>
          </a:prstGeom>
          <a:solidFill>
            <a:srgbClr val="F0A4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Rootbiomic Ferment™ + Proven “Skincare” Technologie</a:t>
            </a:r>
          </a:p>
        </p:txBody>
      </p:sp>
      <p:pic>
        <p:nvPicPr>
          <p:cNvPr id="20" name="Picture 6">
            <a:extLst>
              <a:ext uri="{FF2B5EF4-FFF2-40B4-BE49-F238E27FC236}">
                <a16:creationId xmlns:a16="http://schemas.microsoft.com/office/drawing/2014/main" id="{0B7DC2E8-FD7E-86B0-DAAB-E3922545F0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869" t="21789" r="32181" b="20513"/>
          <a:stretch/>
        </p:blipFill>
        <p:spPr>
          <a:xfrm>
            <a:off x="2678257" y="3465830"/>
            <a:ext cx="730174" cy="1757869"/>
          </a:xfrm>
          <a:prstGeom prst="rect">
            <a:avLst/>
          </a:prstGeom>
        </p:spPr>
      </p:pic>
      <p:pic>
        <p:nvPicPr>
          <p:cNvPr id="22" name="Picture 8">
            <a:extLst>
              <a:ext uri="{FF2B5EF4-FFF2-40B4-BE49-F238E27FC236}">
                <a16:creationId xmlns:a16="http://schemas.microsoft.com/office/drawing/2014/main" id="{06900D10-5428-9E74-76A0-56A4145CF96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229" t="21724" r="35877" b="18035"/>
          <a:stretch/>
        </p:blipFill>
        <p:spPr>
          <a:xfrm>
            <a:off x="1673383" y="3607275"/>
            <a:ext cx="502348" cy="1584222"/>
          </a:xfrm>
          <a:prstGeom prst="rect">
            <a:avLst/>
          </a:prstGeom>
        </p:spPr>
      </p:pic>
      <p:pic>
        <p:nvPicPr>
          <p:cNvPr id="24" name="Picture 14">
            <a:extLst>
              <a:ext uri="{FF2B5EF4-FFF2-40B4-BE49-F238E27FC236}">
                <a16:creationId xmlns:a16="http://schemas.microsoft.com/office/drawing/2014/main" id="{41D1E69B-7794-4B58-056E-09D50CDA5DF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5798"/>
          <a:stretch/>
        </p:blipFill>
        <p:spPr>
          <a:xfrm>
            <a:off x="4601383" y="3607275"/>
            <a:ext cx="1798645" cy="2001942"/>
          </a:xfrm>
          <a:prstGeom prst="rect">
            <a:avLst/>
          </a:prstGeom>
        </p:spPr>
      </p:pic>
      <p:pic>
        <p:nvPicPr>
          <p:cNvPr id="25" name="Picture 20">
            <a:extLst>
              <a:ext uri="{FF2B5EF4-FFF2-40B4-BE49-F238E27FC236}">
                <a16:creationId xmlns:a16="http://schemas.microsoft.com/office/drawing/2014/main" id="{D1E8EFF2-F52E-1221-0983-FDF01223749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3889"/>
          <a:stretch/>
        </p:blipFill>
        <p:spPr>
          <a:xfrm>
            <a:off x="3319233" y="3805115"/>
            <a:ext cx="1887102" cy="2154440"/>
          </a:xfrm>
          <a:prstGeom prst="rect">
            <a:avLst/>
          </a:prstGeom>
        </p:spPr>
      </p:pic>
      <p:grpSp>
        <p:nvGrpSpPr>
          <p:cNvPr id="26" name="Group 4">
            <a:extLst>
              <a:ext uri="{FF2B5EF4-FFF2-40B4-BE49-F238E27FC236}">
                <a16:creationId xmlns:a16="http://schemas.microsoft.com/office/drawing/2014/main" id="{B44FA825-8AA4-DACA-A2E8-28D53C5F6DAA}"/>
              </a:ext>
            </a:extLst>
          </p:cNvPr>
          <p:cNvGrpSpPr/>
          <p:nvPr/>
        </p:nvGrpSpPr>
        <p:grpSpPr>
          <a:xfrm>
            <a:off x="195989" y="3133116"/>
            <a:ext cx="1099833" cy="2090583"/>
            <a:chOff x="147956" y="2467256"/>
            <a:chExt cx="1346187" cy="2537539"/>
          </a:xfrm>
        </p:grpSpPr>
        <p:pic>
          <p:nvPicPr>
            <p:cNvPr id="27" name="Picture 22">
              <a:extLst>
                <a:ext uri="{FF2B5EF4-FFF2-40B4-BE49-F238E27FC236}">
                  <a16:creationId xmlns:a16="http://schemas.microsoft.com/office/drawing/2014/main" id="{93D5F6C7-CB88-10E5-E69D-68B27029CA6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32156" t="20295" r="34827" b="14994"/>
            <a:stretch/>
          </p:blipFill>
          <p:spPr>
            <a:xfrm>
              <a:off x="602696" y="2467256"/>
              <a:ext cx="891447" cy="2537539"/>
            </a:xfrm>
            <a:prstGeom prst="rect">
              <a:avLst/>
            </a:prstGeom>
          </p:spPr>
        </p:pic>
        <p:pic>
          <p:nvPicPr>
            <p:cNvPr id="28" name="Picture 33">
              <a:extLst>
                <a:ext uri="{FF2B5EF4-FFF2-40B4-BE49-F238E27FC236}">
                  <a16:creationId xmlns:a16="http://schemas.microsoft.com/office/drawing/2014/main" id="{FACF4122-8B3B-5AA1-445D-1685C8E91A5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33992" t="31353" r="36302" b="19368"/>
            <a:stretch/>
          </p:blipFill>
          <p:spPr>
            <a:xfrm>
              <a:off x="147956" y="2805111"/>
              <a:ext cx="868290" cy="2160597"/>
            </a:xfrm>
            <a:prstGeom prst="rect">
              <a:avLst/>
            </a:prstGeom>
          </p:spPr>
        </p:pic>
      </p:grpSp>
      <p:cxnSp>
        <p:nvCxnSpPr>
          <p:cNvPr id="29" name="Straight Connector 3">
            <a:extLst>
              <a:ext uri="{FF2B5EF4-FFF2-40B4-BE49-F238E27FC236}">
                <a16:creationId xmlns:a16="http://schemas.microsoft.com/office/drawing/2014/main" id="{7141C00B-31A8-ED34-8289-0327AC358F4A}"/>
              </a:ext>
            </a:extLst>
          </p:cNvPr>
          <p:cNvCxnSpPr>
            <a:cxnSpLocks/>
          </p:cNvCxnSpPr>
          <p:nvPr/>
        </p:nvCxnSpPr>
        <p:spPr>
          <a:xfrm flipH="1">
            <a:off x="7311574" y="1266468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7" descr="A bottle of liquid with a dropper&#10;&#10;AI-generated content may be incorrect.">
            <a:extLst>
              <a:ext uri="{FF2B5EF4-FFF2-40B4-BE49-F238E27FC236}">
                <a16:creationId xmlns:a16="http://schemas.microsoft.com/office/drawing/2014/main" id="{E2AC34E3-218F-2D66-D1D3-7071BF15519C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9937" y="3731906"/>
            <a:ext cx="1528692" cy="1528692"/>
          </a:xfrm>
          <a:prstGeom prst="rect">
            <a:avLst/>
          </a:prstGeom>
        </p:spPr>
      </p:pic>
      <p:grpSp>
        <p:nvGrpSpPr>
          <p:cNvPr id="36" name="Group 10">
            <a:extLst>
              <a:ext uri="{FF2B5EF4-FFF2-40B4-BE49-F238E27FC236}">
                <a16:creationId xmlns:a16="http://schemas.microsoft.com/office/drawing/2014/main" id="{BAD95C11-E36C-BBA1-3689-A71944324F37}"/>
              </a:ext>
            </a:extLst>
          </p:cNvPr>
          <p:cNvGrpSpPr/>
          <p:nvPr/>
        </p:nvGrpSpPr>
        <p:grpSpPr>
          <a:xfrm>
            <a:off x="5569781" y="3133116"/>
            <a:ext cx="1659965" cy="2076771"/>
            <a:chOff x="-2202535" y="2232310"/>
            <a:chExt cx="2199840" cy="2752206"/>
          </a:xfrm>
        </p:grpSpPr>
        <p:pic>
          <p:nvPicPr>
            <p:cNvPr id="37" name="Picture 5" descr="A white bottle with a yellow cap&#10;&#10;AI-generated content may be incorrect.">
              <a:extLst>
                <a:ext uri="{FF2B5EF4-FFF2-40B4-BE49-F238E27FC236}">
                  <a16:creationId xmlns:a16="http://schemas.microsoft.com/office/drawing/2014/main" id="{8ABF6C94-68AB-96FF-A70B-B0EE1963460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4583"/>
            <a:stretch/>
          </p:blipFill>
          <p:spPr>
            <a:xfrm>
              <a:off x="-1782036" y="2232310"/>
              <a:ext cx="1779341" cy="2720004"/>
            </a:xfrm>
            <a:prstGeom prst="rect">
              <a:avLst/>
            </a:prstGeom>
          </p:spPr>
        </p:pic>
        <p:pic>
          <p:nvPicPr>
            <p:cNvPr id="39" name="Picture 9" descr="A bottle of liquid with a dispenser&#10;&#10;AI-generated content may be incorrect.">
              <a:extLst>
                <a:ext uri="{FF2B5EF4-FFF2-40B4-BE49-F238E27FC236}">
                  <a16:creationId xmlns:a16="http://schemas.microsoft.com/office/drawing/2014/main" id="{CA32699F-F5B1-F444-D1A1-7CF750B333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2169"/>
            <a:stretch/>
          </p:blipFill>
          <p:spPr>
            <a:xfrm>
              <a:off x="-2202535" y="2517221"/>
              <a:ext cx="1673576" cy="2467295"/>
            </a:xfrm>
            <a:prstGeom prst="rect">
              <a:avLst/>
            </a:prstGeom>
          </p:spPr>
        </p:pic>
      </p:grpSp>
      <p:sp>
        <p:nvSpPr>
          <p:cNvPr id="47" name="TextBox 11">
            <a:extLst>
              <a:ext uri="{FF2B5EF4-FFF2-40B4-BE49-F238E27FC236}">
                <a16:creationId xmlns:a16="http://schemas.microsoft.com/office/drawing/2014/main" id="{12E69065-CEE5-823D-9AB7-8F412B9F7B55}"/>
              </a:ext>
            </a:extLst>
          </p:cNvPr>
          <p:cNvSpPr txBox="1"/>
          <p:nvPr/>
        </p:nvSpPr>
        <p:spPr>
          <a:xfrm>
            <a:off x="6225545" y="1396531"/>
            <a:ext cx="1125263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Amarantové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peptidy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 err="1">
                <a:solidFill>
                  <a:schemeClr val="tx1"/>
                </a:solidFill>
                <a:latin typeface="Montserrat"/>
              </a:rPr>
              <a:t>Viditelně</a:t>
            </a:r>
            <a:r>
              <a:rPr lang="en-US" sz="900" dirty="0">
                <a:solidFill>
                  <a:schemeClr val="tx1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chemeClr val="tx1"/>
                </a:solidFill>
                <a:latin typeface="Montserrat"/>
              </a:rPr>
              <a:t>dodávají</a:t>
            </a:r>
            <a:r>
              <a:rPr lang="en-US" sz="900" dirty="0">
                <a:solidFill>
                  <a:schemeClr val="tx1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chemeClr val="tx1"/>
                </a:solidFill>
                <a:latin typeface="Montserrat"/>
              </a:rPr>
              <a:t>vlasům</a:t>
            </a:r>
            <a:r>
              <a:rPr lang="en-US" sz="900" dirty="0">
                <a:solidFill>
                  <a:schemeClr val="tx1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chemeClr val="tx1"/>
                </a:solidFill>
                <a:latin typeface="Montserrat"/>
              </a:rPr>
              <a:t>objem</a:t>
            </a:r>
            <a:endParaRPr lang="en-US" sz="900" dirty="0">
              <a:solidFill>
                <a:schemeClr val="tx1"/>
              </a:solidFill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Inulin (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šampon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Jemně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čistí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a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hydratuje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48" name="TextBox 12">
            <a:extLst>
              <a:ext uri="{FF2B5EF4-FFF2-40B4-BE49-F238E27FC236}">
                <a16:creationId xmlns:a16="http://schemas.microsoft.com/office/drawing/2014/main" id="{3D587AE0-CDAE-6BA9-E56A-F05885C3AB6C}"/>
              </a:ext>
            </a:extLst>
          </p:cNvPr>
          <p:cNvSpPr txBox="1"/>
          <p:nvPr/>
        </p:nvSpPr>
        <p:spPr>
          <a:xfrm>
            <a:off x="7445228" y="1393689"/>
            <a:ext cx="1219683" cy="18928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Zahušťující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peptidy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 err="1">
                <a:solidFill>
                  <a:srgbClr val="511332"/>
                </a:solidFill>
                <a:latin typeface="Montserrat"/>
              </a:rPr>
              <a:t>Viditelně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zvyšují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hustotu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,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sílu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 a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objem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vlasů</a:t>
            </a:r>
            <a:endParaRPr lang="en-US" sz="900" dirty="0">
              <a:solidFill>
                <a:srgbClr val="511332"/>
              </a:solidFill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900" dirty="0">
              <a:solidFill>
                <a:srgbClr val="511332"/>
              </a:solidFill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Exozomy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z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kurkumového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extraktu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Pomáhají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s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objemem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+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nastartují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plný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potenciál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vlasů</a:t>
            </a:r>
            <a:endParaRPr lang="en-US" sz="9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37544358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inse how to apply">
            <a:hlinkClick r:id="" action="ppaction://media"/>
            <a:extLst>
              <a:ext uri="{FF2B5EF4-FFF2-40B4-BE49-F238E27FC236}">
                <a16:creationId xmlns:a16="http://schemas.microsoft.com/office/drawing/2014/main" id="{674A5A22-01D0-DACA-BFCC-6B79D1CA6B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43629" y="1537970"/>
            <a:ext cx="5500371" cy="4183380"/>
          </a:xfrm>
          <a:prstGeom prst="rect">
            <a:avLst/>
          </a:prstGeom>
        </p:spPr>
      </p:pic>
      <p:pic>
        <p:nvPicPr>
          <p:cNvPr id="4" name="Picture 3" descr="A bottle of liquid in water&#10;&#10;Description automatically generated">
            <a:extLst>
              <a:ext uri="{FF2B5EF4-FFF2-40B4-BE49-F238E27FC236}">
                <a16:creationId xmlns:a16="http://schemas.microsoft.com/office/drawing/2014/main" id="{5CA6B23F-F5F6-D33D-DD37-CFEE2653016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2" t="3307" r="9939" b="13926"/>
          <a:stretch/>
        </p:blipFill>
        <p:spPr>
          <a:xfrm>
            <a:off x="0" y="0"/>
            <a:ext cx="3653087" cy="5721350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F87574-48D4-1AE6-3299-43EA9045489B}"/>
              </a:ext>
            </a:extLst>
          </p:cNvPr>
          <p:cNvSpPr txBox="1"/>
          <p:nvPr/>
        </p:nvSpPr>
        <p:spPr>
          <a:xfrm>
            <a:off x="3824692" y="214531"/>
            <a:ext cx="550037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TÝDENNÍ RESET POKOŽKY HLAVY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Jemně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odstraňuje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nečistoty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,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přebytečný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maz</a:t>
            </a:r>
            <a:endParaRPr lang="en-US" dirty="0">
              <a:solidFill>
                <a:srgbClr val="612651"/>
              </a:solidFill>
              <a:latin typeface="Feature Display Medium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a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zbytky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produktů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pro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svěží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a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čistou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pokožku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hlavy</a:t>
            </a:r>
            <a:endParaRPr kumimoji="0" lang="en-US" sz="160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A2CC3A-160C-755D-54F5-95DF7741263C}"/>
              </a:ext>
            </a:extLst>
          </p:cNvPr>
          <p:cNvSpPr txBox="1"/>
          <p:nvPr/>
        </p:nvSpPr>
        <p:spPr>
          <a:xfrm>
            <a:off x="304252" y="214531"/>
            <a:ext cx="312474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AHA+ACV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Předšamponová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čisticí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oplachová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péče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 o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pokožku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hlavy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  <a:sym typeface="Arial"/>
            </a:endParaRPr>
          </a:p>
        </p:txBody>
      </p:sp>
      <p:pic>
        <p:nvPicPr>
          <p:cNvPr id="11" name="Picture 10" descr="A red circle with white text&#10;&#10;Description automatically generated">
            <a:extLst>
              <a:ext uri="{FF2B5EF4-FFF2-40B4-BE49-F238E27FC236}">
                <a16:creationId xmlns:a16="http://schemas.microsoft.com/office/drawing/2014/main" id="{719265A7-93C0-21EA-6BD3-E89AC0E9BB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553" y="2502092"/>
            <a:ext cx="1127568" cy="112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84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Resim 7" descr="metin, sanat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A1559BF-39A1-9239-5C75-7E001E2663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65" y="1280700"/>
            <a:ext cx="3920028" cy="3920028"/>
          </a:xfrm>
          <a:prstGeom prst="rect">
            <a:avLst/>
          </a:prstGeom>
        </p:spPr>
      </p:pic>
      <p:pic>
        <p:nvPicPr>
          <p:cNvPr id="10" name="Resim 9" descr="metin, ekran görüntüsü, bitki, kalıp, küf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C2616E5C-B0D7-4B8F-ECA8-FE9D68B167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0997" y="1280700"/>
            <a:ext cx="3920028" cy="39200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C281B0-D33F-30ED-7959-63DA21E5C2F0}"/>
              </a:ext>
            </a:extLst>
          </p:cNvPr>
          <p:cNvSpPr txBox="1"/>
          <p:nvPr/>
        </p:nvSpPr>
        <p:spPr>
          <a:xfrm>
            <a:off x="-899160" y="185252"/>
            <a:ext cx="10515600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ctr">
              <a:lnSpc>
                <a:spcPct val="80000"/>
              </a:lnSpc>
              <a:defRPr/>
            </a:pP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AHA+ACV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Předšamponová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čisticí</a:t>
            </a:r>
            <a:endParaRPr lang="en-US" sz="2400" dirty="0">
              <a:solidFill>
                <a:srgbClr val="61265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ctr">
              <a:lnSpc>
                <a:spcPct val="80000"/>
              </a:lnSpc>
              <a:defRPr/>
            </a:pP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oplachová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péče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o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pokožku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hlavy</a:t>
            </a:r>
            <a:endParaRPr lang="en-US" sz="2400" dirty="0">
              <a:solidFill>
                <a:srgbClr val="61265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ctr">
              <a:lnSpc>
                <a:spcPct val="80000"/>
              </a:lnSpc>
              <a:defRPr/>
            </a:pP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Skutečné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,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neupravené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výsledky</a:t>
            </a:r>
            <a:endParaRPr lang="en-US" sz="400" dirty="0">
              <a:solidFill>
                <a:srgbClr val="61265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</p:txBody>
      </p:sp>
      <p:sp>
        <p:nvSpPr>
          <p:cNvPr id="2" name="Rectangle: Rounded Corners 16">
            <a:extLst>
              <a:ext uri="{FF2B5EF4-FFF2-40B4-BE49-F238E27FC236}">
                <a16:creationId xmlns:a16="http://schemas.microsoft.com/office/drawing/2014/main" id="{7978EF9D-332E-BEB6-ADB0-D48447475026}"/>
              </a:ext>
            </a:extLst>
          </p:cNvPr>
          <p:cNvSpPr/>
          <p:nvPr/>
        </p:nvSpPr>
        <p:spPr>
          <a:xfrm>
            <a:off x="529065" y="2146695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3" name="Rectangle: Rounded Corners 16">
            <a:extLst>
              <a:ext uri="{FF2B5EF4-FFF2-40B4-BE49-F238E27FC236}">
                <a16:creationId xmlns:a16="http://schemas.microsoft.com/office/drawing/2014/main" id="{D70F6358-7FAD-4BD4-6C16-D9C572557E06}"/>
              </a:ext>
            </a:extLst>
          </p:cNvPr>
          <p:cNvSpPr/>
          <p:nvPr/>
        </p:nvSpPr>
        <p:spPr>
          <a:xfrm>
            <a:off x="3322788" y="2146695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FA31E200-1A43-42A9-AC4C-65EF274ED2DA}"/>
              </a:ext>
            </a:extLst>
          </p:cNvPr>
          <p:cNvSpPr/>
          <p:nvPr/>
        </p:nvSpPr>
        <p:spPr>
          <a:xfrm>
            <a:off x="4669386" y="2146695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5" name="Rectangle: Rounded Corners 16">
            <a:extLst>
              <a:ext uri="{FF2B5EF4-FFF2-40B4-BE49-F238E27FC236}">
                <a16:creationId xmlns:a16="http://schemas.microsoft.com/office/drawing/2014/main" id="{5F1CFE40-0030-0E32-A95C-B3638679F70C}"/>
              </a:ext>
            </a:extLst>
          </p:cNvPr>
          <p:cNvSpPr/>
          <p:nvPr/>
        </p:nvSpPr>
        <p:spPr>
          <a:xfrm>
            <a:off x="7463109" y="2146695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</p:spTree>
    <p:extLst>
      <p:ext uri="{BB962C8B-B14F-4D97-AF65-F5344CB8AC3E}">
        <p14:creationId xmlns:p14="http://schemas.microsoft.com/office/powerpoint/2010/main" val="42157043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26AE000A-2E66-1C5B-896D-885F43A96CC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38025" t="36558" r="42690" b="35030"/>
          <a:stretch/>
        </p:blipFill>
        <p:spPr>
          <a:xfrm>
            <a:off x="-1" y="0"/>
            <a:ext cx="3761529" cy="5721350"/>
          </a:xfrm>
          <a:prstGeom prst="rect">
            <a:avLst/>
          </a:prstGeom>
        </p:spPr>
      </p:pic>
      <p:pic>
        <p:nvPicPr>
          <p:cNvPr id="4" name="Picture 3" descr="A person holding bottles of hair&#10;&#10;Description automatically generated">
            <a:extLst>
              <a:ext uri="{FF2B5EF4-FFF2-40B4-BE49-F238E27FC236}">
                <a16:creationId xmlns:a16="http://schemas.microsoft.com/office/drawing/2014/main" id="{3C168C16-6957-1A49-71C3-E8383116F1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6" t="30894" b="2894"/>
          <a:stretch/>
        </p:blipFill>
        <p:spPr>
          <a:xfrm>
            <a:off x="3664664" y="0"/>
            <a:ext cx="5479335" cy="572135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3DF8C7D-A45F-AE7A-AB2B-FCABB2DF0D32}"/>
              </a:ext>
            </a:extLst>
          </p:cNvPr>
          <p:cNvSpPr txBox="1"/>
          <p:nvPr/>
        </p:nvSpPr>
        <p:spPr>
          <a:xfrm>
            <a:off x="5380579" y="1675734"/>
            <a:ext cx="3479047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pPr algn="r"/>
            <a:endParaRPr lang="en-US" sz="2800" dirty="0"/>
          </a:p>
          <a:p>
            <a:pPr algn="r"/>
            <a:r>
              <a:rPr lang="tr-TR" sz="2000" dirty="0"/>
              <a:t>2X </a:t>
            </a:r>
            <a:r>
              <a:rPr lang="tr-TR" sz="2000" dirty="0" err="1"/>
              <a:t>Koncentrované</a:t>
            </a:r>
            <a:endParaRPr lang="tr-TR" sz="2000" dirty="0"/>
          </a:p>
          <a:p>
            <a:pPr algn="r"/>
            <a:r>
              <a:rPr lang="tr-TR" sz="2000" dirty="0"/>
              <a:t>Bez </a:t>
            </a:r>
            <a:r>
              <a:rPr lang="tr-TR" sz="2000" dirty="0" err="1"/>
              <a:t>sulfátů</a:t>
            </a:r>
            <a:endParaRPr lang="tr-TR" sz="2000" dirty="0"/>
          </a:p>
          <a:p>
            <a:pPr algn="r"/>
            <a:r>
              <a:rPr lang="tr-TR" sz="2000" dirty="0"/>
              <a:t>Bez </a:t>
            </a:r>
            <a:r>
              <a:rPr lang="tr-TR" sz="2000" dirty="0" err="1"/>
              <a:t>silikonů</a:t>
            </a:r>
            <a:endParaRPr lang="en-US" sz="2000" dirty="0"/>
          </a:p>
        </p:txBody>
      </p:sp>
      <p:sp>
        <p:nvSpPr>
          <p:cNvPr id="3" name="Google Shape;505;p13">
            <a:extLst>
              <a:ext uri="{FF2B5EF4-FFF2-40B4-BE49-F238E27FC236}">
                <a16:creationId xmlns:a16="http://schemas.microsoft.com/office/drawing/2014/main" id="{CCC90D1E-193A-4605-834C-0DA0BDE5ED8B}"/>
              </a:ext>
            </a:extLst>
          </p:cNvPr>
          <p:cNvSpPr txBox="1">
            <a:spLocks/>
          </p:cNvSpPr>
          <p:nvPr/>
        </p:nvSpPr>
        <p:spPr>
          <a:xfrm>
            <a:off x="3761528" y="384880"/>
            <a:ext cx="5036445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algn="r">
              <a:lnSpc>
                <a:spcPct val="80000"/>
              </a:lnSpc>
              <a:defRPr/>
            </a:pPr>
            <a:r>
              <a:rPr lang="en-US" sz="2500" dirty="0" err="1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Zpevňující</a:t>
            </a:r>
            <a:endParaRPr lang="en-US" sz="2500" dirty="0">
              <a:solidFill>
                <a:schemeClr val="bg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 err="1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Koncentrovaný</a:t>
            </a:r>
            <a:endParaRPr lang="en-US" sz="2500" dirty="0">
              <a:solidFill>
                <a:schemeClr val="bg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 err="1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šampon</a:t>
            </a:r>
            <a:r>
              <a:rPr lang="en-US" sz="2500" dirty="0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&amp;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 err="1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kondicionér</a:t>
            </a:r>
            <a:endParaRPr lang="en-US" sz="2500" dirty="0">
              <a:solidFill>
                <a:schemeClr val="bg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B8AC9DB-1292-9C0D-284F-3A1A4B43B238}"/>
              </a:ext>
            </a:extLst>
          </p:cNvPr>
          <p:cNvSpPr txBox="1"/>
          <p:nvPr/>
        </p:nvSpPr>
        <p:spPr>
          <a:xfrm>
            <a:off x="249163" y="0"/>
            <a:ext cx="316633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endParaRPr lang="en-US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Věděli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jste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,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že</a:t>
            </a:r>
            <a:endParaRPr lang="en-US" sz="1800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Běžné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šampony</a:t>
            </a:r>
            <a:endParaRPr lang="en-US" sz="1800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a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kondicionéry</a:t>
            </a:r>
            <a:endParaRPr lang="en-US" sz="1800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obsahují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až</a:t>
            </a:r>
            <a:endParaRPr lang="en-US" sz="1800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4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80 %</a:t>
            </a:r>
          </a:p>
          <a:p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vody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?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3CC27CE-4433-C468-732F-AE4CFA93E180}"/>
              </a:ext>
            </a:extLst>
          </p:cNvPr>
          <p:cNvSpPr txBox="1"/>
          <p:nvPr/>
        </p:nvSpPr>
        <p:spPr>
          <a:xfrm>
            <a:off x="276096" y="3589998"/>
            <a:ext cx="316633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endParaRPr lang="en-US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Naše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ultrakoncentrované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složení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neobsahuje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přidanou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vodu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*</a:t>
            </a:r>
            <a:endParaRPr lang="en-US" sz="1800" dirty="0">
              <a:solidFill>
                <a:srgbClr val="61265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5965CE-74A9-295B-B8BA-DA50B3A90AC5}"/>
              </a:ext>
            </a:extLst>
          </p:cNvPr>
          <p:cNvSpPr txBox="1"/>
          <p:nvPr/>
        </p:nvSpPr>
        <p:spPr>
          <a:xfrm>
            <a:off x="276096" y="5163504"/>
            <a:ext cx="2889585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Nezahrnuje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ingredience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s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přirozeným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obsahem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vody</a:t>
            </a:r>
            <a:endParaRPr kumimoji="0" lang="en-US" sz="10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05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99407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640">
              <a:srgbClr val="EEB345"/>
            </a:gs>
            <a:gs pos="48280">
              <a:srgbClr val="EDAF3D"/>
            </a:gs>
            <a:gs pos="13000">
              <a:srgbClr val="EFB444"/>
            </a:gs>
            <a:gs pos="0">
              <a:srgbClr val="EFA031"/>
            </a:gs>
            <a:gs pos="100000">
              <a:srgbClr val="EFB547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pouring liquid from a pump&#10;&#10;Description automatically generated">
            <a:extLst>
              <a:ext uri="{FF2B5EF4-FFF2-40B4-BE49-F238E27FC236}">
                <a16:creationId xmlns:a16="http://schemas.microsoft.com/office/drawing/2014/main" id="{D2FDF252-1E60-1FC7-7EE0-88C9B5BB85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4010"/>
          <a:stretch/>
        </p:blipFill>
        <p:spPr>
          <a:xfrm>
            <a:off x="3889838" y="-74284"/>
            <a:ext cx="5254161" cy="3908914"/>
          </a:xfrm>
          <a:prstGeom prst="rect">
            <a:avLst/>
          </a:prstGeom>
        </p:spPr>
      </p:pic>
      <p:pic>
        <p:nvPicPr>
          <p:cNvPr id="3" name="Picture 2" descr="A hand pouring liquid from a pump&#10;&#10;Description automatically generated">
            <a:extLst>
              <a:ext uri="{FF2B5EF4-FFF2-40B4-BE49-F238E27FC236}">
                <a16:creationId xmlns:a16="http://schemas.microsoft.com/office/drawing/2014/main" id="{FD43D454-C561-C8BB-597E-AC44EB2D2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8123" y="-74284"/>
            <a:ext cx="3908916" cy="3908916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F37B9D3A-0EC6-B77B-6DA3-66CFE29CA270}"/>
              </a:ext>
            </a:extLst>
          </p:cNvPr>
          <p:cNvSpPr txBox="1"/>
          <p:nvPr/>
        </p:nvSpPr>
        <p:spPr>
          <a:xfrm>
            <a:off x="2650324" y="621045"/>
            <a:ext cx="395786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l" defTabSz="673090">
              <a:lnSpc>
                <a:spcPct val="80000"/>
              </a:lnSpc>
            </a:pP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Kolik</a:t>
            </a: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bych</a:t>
            </a: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měl</a:t>
            </a: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/a </a:t>
            </a: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použít</a:t>
            </a: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?</a:t>
            </a:r>
            <a:endParaRPr lang="en-US" sz="4000" dirty="0">
              <a:solidFill>
                <a:srgbClr val="612651"/>
              </a:solidFill>
              <a:latin typeface="Feature Display Light" pitchFamily="50" charset="0"/>
              <a:ea typeface="Calibri" panose="020F0502020204030204" pitchFamily="34" charset="0"/>
              <a:cs typeface="Feature Display Light" pitchFamily="50" charset="0"/>
            </a:endParaRPr>
          </a:p>
        </p:txBody>
      </p:sp>
      <p:pic>
        <p:nvPicPr>
          <p:cNvPr id="33" name="Graphic 32" descr="Water with solid fill">
            <a:extLst>
              <a:ext uri="{FF2B5EF4-FFF2-40B4-BE49-F238E27FC236}">
                <a16:creationId xmlns:a16="http://schemas.microsoft.com/office/drawing/2014/main" id="{87F9DD6C-0645-8AA1-7FB6-4F25F78CAE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09633" y="3584199"/>
            <a:ext cx="404940" cy="40494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F95D810-8A87-F852-17BA-A52E68C48FE3}"/>
              </a:ext>
            </a:extLst>
          </p:cNvPr>
          <p:cNvSpPr txBox="1"/>
          <p:nvPr/>
        </p:nvSpPr>
        <p:spPr>
          <a:xfrm>
            <a:off x="2705441" y="3561449"/>
            <a:ext cx="33249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Krátké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/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Jemné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vlasy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: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1 </a:t>
            </a:r>
            <a:r>
              <a:rPr lang="en-US" sz="2000" dirty="0" err="1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stisk</a:t>
            </a:r>
            <a:endParaRPr lang="en-US" sz="20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6FFC071-51CF-97BF-031F-1B5924C4CA0C}"/>
              </a:ext>
            </a:extLst>
          </p:cNvPr>
          <p:cNvSpPr txBox="1"/>
          <p:nvPr/>
        </p:nvSpPr>
        <p:spPr>
          <a:xfrm>
            <a:off x="2705441" y="3954235"/>
            <a:ext cx="26853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Střední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vlasy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: 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2-3 </a:t>
            </a:r>
            <a:r>
              <a:rPr lang="en-US" sz="2000" dirty="0" err="1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stisk</a:t>
            </a:r>
            <a:endParaRPr lang="en-US" sz="20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  <p:pic>
        <p:nvPicPr>
          <p:cNvPr id="40" name="Graphic 39" descr="Water with solid fill">
            <a:extLst>
              <a:ext uri="{FF2B5EF4-FFF2-40B4-BE49-F238E27FC236}">
                <a16:creationId xmlns:a16="http://schemas.microsoft.com/office/drawing/2014/main" id="{B6B087FA-C611-CDF0-50CE-873436B1CB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99298" y="3964004"/>
            <a:ext cx="404940" cy="404940"/>
          </a:xfrm>
          <a:prstGeom prst="rect">
            <a:avLst/>
          </a:prstGeom>
        </p:spPr>
      </p:pic>
      <p:pic>
        <p:nvPicPr>
          <p:cNvPr id="41" name="Graphic 40" descr="Water with solid fill">
            <a:extLst>
              <a:ext uri="{FF2B5EF4-FFF2-40B4-BE49-F238E27FC236}">
                <a16:creationId xmlns:a16="http://schemas.microsoft.com/office/drawing/2014/main" id="{D4C8B9B3-2713-647F-BE97-FC1D4E505C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93863" y="3964004"/>
            <a:ext cx="404940" cy="404940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262BA828-0FC1-4B8B-BC98-A2FD8414B1F3}"/>
              </a:ext>
            </a:extLst>
          </p:cNvPr>
          <p:cNvGrpSpPr/>
          <p:nvPr/>
        </p:nvGrpSpPr>
        <p:grpSpPr>
          <a:xfrm>
            <a:off x="5908778" y="3905288"/>
            <a:ext cx="414531" cy="442520"/>
            <a:chOff x="3935871" y="4087418"/>
            <a:chExt cx="414531" cy="442520"/>
          </a:xfrm>
        </p:grpSpPr>
        <p:pic>
          <p:nvPicPr>
            <p:cNvPr id="42" name="Graphic 41" descr="Water with solid fill">
              <a:extLst>
                <a:ext uri="{FF2B5EF4-FFF2-40B4-BE49-F238E27FC236}">
                  <a16:creationId xmlns:a16="http://schemas.microsoft.com/office/drawing/2014/main" id="{443CF0DF-9840-B3D6-7D53-3FA3276D2C8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935871" y="4124998"/>
              <a:ext cx="404940" cy="404940"/>
            </a:xfrm>
            <a:prstGeom prst="rect">
              <a:avLst/>
            </a:prstGeom>
          </p:spPr>
        </p:pic>
        <p:pic>
          <p:nvPicPr>
            <p:cNvPr id="43" name="Graphic 42" descr="Water with solid fill">
              <a:extLst>
                <a:ext uri="{FF2B5EF4-FFF2-40B4-BE49-F238E27FC236}">
                  <a16:creationId xmlns:a16="http://schemas.microsoft.com/office/drawing/2014/main" id="{C0A1D51A-7A6C-DD4B-201C-A914F8B96C5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48884" t="-8132"/>
            <a:stretch/>
          </p:blipFill>
          <p:spPr>
            <a:xfrm>
              <a:off x="4141342" y="4087418"/>
              <a:ext cx="209060" cy="442245"/>
            </a:xfrm>
            <a:prstGeom prst="rect">
              <a:avLst/>
            </a:prstGeom>
          </p:spPr>
        </p:pic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993F4859-EBEB-B9F6-E1FE-77AB9AFB7C61}"/>
              </a:ext>
            </a:extLst>
          </p:cNvPr>
          <p:cNvSpPr txBox="1"/>
          <p:nvPr/>
        </p:nvSpPr>
        <p:spPr>
          <a:xfrm>
            <a:off x="2705441" y="4326422"/>
            <a:ext cx="35621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Dlouhé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/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Husté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vlasy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: 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3-4 </a:t>
            </a:r>
            <a:r>
              <a:rPr lang="en-US" sz="2000" dirty="0" err="1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stisk</a:t>
            </a:r>
            <a:endParaRPr lang="en-US" sz="20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  <p:pic>
        <p:nvPicPr>
          <p:cNvPr id="46" name="Graphic 45" descr="Water with solid fill">
            <a:extLst>
              <a:ext uri="{FF2B5EF4-FFF2-40B4-BE49-F238E27FC236}">
                <a16:creationId xmlns:a16="http://schemas.microsoft.com/office/drawing/2014/main" id="{141C94B6-0D70-183D-30CD-609F7710F8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54479" y="4334367"/>
            <a:ext cx="404940" cy="404940"/>
          </a:xfrm>
          <a:prstGeom prst="rect">
            <a:avLst/>
          </a:prstGeom>
        </p:spPr>
      </p:pic>
      <p:pic>
        <p:nvPicPr>
          <p:cNvPr id="47" name="Graphic 46" descr="Water with solid fill">
            <a:extLst>
              <a:ext uri="{FF2B5EF4-FFF2-40B4-BE49-F238E27FC236}">
                <a16:creationId xmlns:a16="http://schemas.microsoft.com/office/drawing/2014/main" id="{6A02EC2C-0C78-307B-506D-E6709F1187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9044" y="4334367"/>
            <a:ext cx="404940" cy="404940"/>
          </a:xfrm>
          <a:prstGeom prst="rect">
            <a:avLst/>
          </a:prstGeom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E6163EAA-45BC-81CB-54AB-451F2F50344D}"/>
              </a:ext>
            </a:extLst>
          </p:cNvPr>
          <p:cNvGrpSpPr/>
          <p:nvPr/>
        </p:nvGrpSpPr>
        <p:grpSpPr>
          <a:xfrm>
            <a:off x="7063959" y="4288806"/>
            <a:ext cx="414784" cy="446667"/>
            <a:chOff x="3935871" y="4092208"/>
            <a:chExt cx="414784" cy="442244"/>
          </a:xfrm>
        </p:grpSpPr>
        <p:pic>
          <p:nvPicPr>
            <p:cNvPr id="49" name="Graphic 48" descr="Water with solid fill">
              <a:extLst>
                <a:ext uri="{FF2B5EF4-FFF2-40B4-BE49-F238E27FC236}">
                  <a16:creationId xmlns:a16="http://schemas.microsoft.com/office/drawing/2014/main" id="{A84EC824-B294-597A-61B6-D13799F276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935871" y="4124998"/>
              <a:ext cx="404940" cy="404940"/>
            </a:xfrm>
            <a:prstGeom prst="rect">
              <a:avLst/>
            </a:prstGeom>
          </p:spPr>
        </p:pic>
        <p:pic>
          <p:nvPicPr>
            <p:cNvPr id="50" name="Graphic 49" descr="Water with solid fill">
              <a:extLst>
                <a:ext uri="{FF2B5EF4-FFF2-40B4-BE49-F238E27FC236}">
                  <a16:creationId xmlns:a16="http://schemas.microsoft.com/office/drawing/2014/main" id="{78602FD4-0653-C191-24C1-FC44366AE99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48884" t="-8132"/>
            <a:stretch/>
          </p:blipFill>
          <p:spPr>
            <a:xfrm>
              <a:off x="4141595" y="4092208"/>
              <a:ext cx="209060" cy="442244"/>
            </a:xfrm>
            <a:prstGeom prst="rect">
              <a:avLst/>
            </a:prstGeom>
          </p:spPr>
        </p:pic>
      </p:grpSp>
      <p:pic>
        <p:nvPicPr>
          <p:cNvPr id="51" name="Graphic 50" descr="Water with solid fill">
            <a:extLst>
              <a:ext uri="{FF2B5EF4-FFF2-40B4-BE49-F238E27FC236}">
                <a16:creationId xmlns:a16="http://schemas.microsoft.com/office/drawing/2014/main" id="{DA050778-256C-D27F-8EFD-3E8F7F8A0D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41033" y="4337874"/>
            <a:ext cx="404940" cy="4049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38F263-A95C-579E-1D76-18C2EB40E3B4}"/>
              </a:ext>
            </a:extLst>
          </p:cNvPr>
          <p:cNvSpPr txBox="1"/>
          <p:nvPr/>
        </p:nvSpPr>
        <p:spPr>
          <a:xfrm>
            <a:off x="2699275" y="2068626"/>
            <a:ext cx="42498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Použijte</a:t>
            </a:r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POLOVINU </a:t>
            </a:r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svého</a:t>
            </a:r>
            <a:endParaRPr lang="en-US" sz="2800" dirty="0">
              <a:solidFill>
                <a:srgbClr val="612651"/>
              </a:solidFill>
              <a:latin typeface="Feature Display Bold" pitchFamily="50" charset="0"/>
              <a:cs typeface="Feature Display Bold" pitchFamily="50" charset="0"/>
            </a:endParaRPr>
          </a:p>
          <a:p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obvyklého</a:t>
            </a:r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množství</a:t>
            </a:r>
            <a:endParaRPr lang="en-US" sz="28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28B96A-6969-2217-7DF8-D1AA34E9C7B0}"/>
              </a:ext>
            </a:extLst>
          </p:cNvPr>
          <p:cNvSpPr txBox="1"/>
          <p:nvPr/>
        </p:nvSpPr>
        <p:spPr>
          <a:xfrm>
            <a:off x="2699275" y="3038156"/>
            <a:ext cx="30315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NEBO </a:t>
            </a:r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vyzkoušejte</a:t>
            </a:r>
            <a:endParaRPr lang="en-US" sz="28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4341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>
            <a:extLst>
              <a:ext uri="{FF2B5EF4-FFF2-40B4-BE49-F238E27FC236}">
                <a16:creationId xmlns:a16="http://schemas.microsoft.com/office/drawing/2014/main" id="{AA181F6A-3786-92C6-2B5B-A6BE2F679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681" y="1146750"/>
            <a:ext cx="41148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EA4C3D69-2508-BFA5-D9E7-32A775CA2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42" y="1146750"/>
            <a:ext cx="4124179" cy="412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206D90-7DF3-5CD0-7FB4-E03AEF19CBB9}"/>
              </a:ext>
            </a:extLst>
          </p:cNvPr>
          <p:cNvSpPr txBox="1"/>
          <p:nvPr/>
        </p:nvSpPr>
        <p:spPr>
          <a:xfrm>
            <a:off x="1071276" y="299654"/>
            <a:ext cx="7001447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Zpevňující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koncentrovaný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šampon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&amp;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kondicionér</a:t>
            </a:r>
            <a:endParaRPr lang="en-US" sz="2400" dirty="0">
              <a:solidFill>
                <a:srgbClr val="612651"/>
              </a:solidFill>
              <a:latin typeface="Feature Display Bold" pitchFamily="50" charset="0"/>
              <a:cs typeface="Feature Display Bold" pitchFamily="50" charset="0"/>
            </a:endParaRP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Skutečné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,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neupravené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výsledky</a:t>
            </a:r>
            <a:endParaRPr lang="en-US" sz="2400" dirty="0">
              <a:solidFill>
                <a:srgbClr val="612651"/>
              </a:solidFill>
              <a:latin typeface="Feature Display Light" pitchFamily="50" charset="0"/>
              <a:ea typeface="Calibri" panose="020F0502020204030204" pitchFamily="34" charset="0"/>
              <a:cs typeface="Feature Display Light" pitchFamily="50" charset="0"/>
            </a:endParaRPr>
          </a:p>
        </p:txBody>
      </p:sp>
      <p:sp>
        <p:nvSpPr>
          <p:cNvPr id="3" name="Rectangle: Rounded Corners 16">
            <a:extLst>
              <a:ext uri="{FF2B5EF4-FFF2-40B4-BE49-F238E27FC236}">
                <a16:creationId xmlns:a16="http://schemas.microsoft.com/office/drawing/2014/main" id="{2812AAD3-FA1B-2A2C-5BCA-193A468AC18F}"/>
              </a:ext>
            </a:extLst>
          </p:cNvPr>
          <p:cNvSpPr/>
          <p:nvPr/>
        </p:nvSpPr>
        <p:spPr>
          <a:xfrm>
            <a:off x="386519" y="1450408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2B72B4DC-4DCE-7394-CC5A-59EBA75D59CF}"/>
              </a:ext>
            </a:extLst>
          </p:cNvPr>
          <p:cNvSpPr/>
          <p:nvPr/>
        </p:nvSpPr>
        <p:spPr>
          <a:xfrm>
            <a:off x="3375015" y="1450407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  <p:sp>
        <p:nvSpPr>
          <p:cNvPr id="5" name="Rectangle: Rounded Corners 16">
            <a:extLst>
              <a:ext uri="{FF2B5EF4-FFF2-40B4-BE49-F238E27FC236}">
                <a16:creationId xmlns:a16="http://schemas.microsoft.com/office/drawing/2014/main" id="{355FB55D-FDFE-35A4-8829-D8FAAC5A3A17}"/>
              </a:ext>
            </a:extLst>
          </p:cNvPr>
          <p:cNvSpPr/>
          <p:nvPr/>
        </p:nvSpPr>
        <p:spPr>
          <a:xfrm>
            <a:off x="4639738" y="1450408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6" name="Rectangle: Rounded Corners 16">
            <a:extLst>
              <a:ext uri="{FF2B5EF4-FFF2-40B4-BE49-F238E27FC236}">
                <a16:creationId xmlns:a16="http://schemas.microsoft.com/office/drawing/2014/main" id="{DBC39566-0160-1E29-0AC3-26F2472557D9}"/>
              </a:ext>
            </a:extLst>
          </p:cNvPr>
          <p:cNvSpPr/>
          <p:nvPr/>
        </p:nvSpPr>
        <p:spPr>
          <a:xfrm>
            <a:off x="7628234" y="1450407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</p:spTree>
    <p:extLst>
      <p:ext uri="{BB962C8B-B14F-4D97-AF65-F5344CB8AC3E}">
        <p14:creationId xmlns:p14="http://schemas.microsoft.com/office/powerpoint/2010/main" val="11154719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person holding a bottle&#10;&#10;Description automatically generated">
            <a:extLst>
              <a:ext uri="{FF2B5EF4-FFF2-40B4-BE49-F238E27FC236}">
                <a16:creationId xmlns:a16="http://schemas.microsoft.com/office/drawing/2014/main" id="{8121CD38-4108-D99A-4705-9D6696F8B2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6" t="21199" r="29030" b="672"/>
          <a:stretch/>
        </p:blipFill>
        <p:spPr>
          <a:xfrm>
            <a:off x="3305783" y="-54574"/>
            <a:ext cx="5838217" cy="5775924"/>
          </a:xfrm>
          <a:prstGeom prst="rect">
            <a:avLst/>
          </a:prstGeom>
        </p:spPr>
      </p:pic>
      <p:pic>
        <p:nvPicPr>
          <p:cNvPr id="9" name="Picture 8" descr="A small bottle of liquid&#10;&#10;Description automatically generated">
            <a:extLst>
              <a:ext uri="{FF2B5EF4-FFF2-40B4-BE49-F238E27FC236}">
                <a16:creationId xmlns:a16="http://schemas.microsoft.com/office/drawing/2014/main" id="{50512A12-86F6-076A-ACD7-448DBABCAA9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95" r="30056"/>
          <a:stretch/>
        </p:blipFill>
        <p:spPr>
          <a:xfrm>
            <a:off x="0" y="-54574"/>
            <a:ext cx="3305783" cy="5825586"/>
          </a:xfrm>
          <a:prstGeom prst="rect">
            <a:avLst/>
          </a:prstGeom>
        </p:spPr>
      </p:pic>
      <p:sp>
        <p:nvSpPr>
          <p:cNvPr id="27" name="Rectangle: Top Corners Rounded 26">
            <a:extLst>
              <a:ext uri="{FF2B5EF4-FFF2-40B4-BE49-F238E27FC236}">
                <a16:creationId xmlns:a16="http://schemas.microsoft.com/office/drawing/2014/main" id="{6C7BC037-30A8-3079-6A08-458F5F13F92B}"/>
              </a:ext>
            </a:extLst>
          </p:cNvPr>
          <p:cNvSpPr/>
          <p:nvPr/>
        </p:nvSpPr>
        <p:spPr>
          <a:xfrm>
            <a:off x="3802418" y="1559170"/>
            <a:ext cx="2489383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rgbClr val="672C45"/>
                </a:solidFill>
                <a:latin typeface="Franklin Gothic Medium Cond" panose="020B0606030402020204" pitchFamily="34" charset="0"/>
                <a:cs typeface="Feature Display Medium" pitchFamily="50" charset="0"/>
              </a:rPr>
              <a:t>KLINICKY PROKÁZÁNO PŘI JEDINÉ APLIKACI, AŽ:</a:t>
            </a:r>
            <a:endParaRPr lang="en-US" sz="700" b="1" dirty="0">
              <a:solidFill>
                <a:srgbClr val="672C45"/>
              </a:solidFill>
              <a:latin typeface="Franklin Gothic Medium Cond" panose="020B0606030402020204" pitchFamily="34" charset="0"/>
              <a:cs typeface="Feature Display Medium" pitchFamily="50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D16862-B1E8-01D6-5A66-B507338FED77}"/>
              </a:ext>
            </a:extLst>
          </p:cNvPr>
          <p:cNvSpPr txBox="1"/>
          <p:nvPr/>
        </p:nvSpPr>
        <p:spPr>
          <a:xfrm>
            <a:off x="2524696" y="402210"/>
            <a:ext cx="5044826" cy="1126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5v1 SÉRUM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NA OPRAVU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POŠKOZENÍ</a:t>
            </a:r>
            <a:endParaRPr kumimoji="0" lang="en-US" sz="280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3" name="Google Shape;505;p13">
            <a:extLst>
              <a:ext uri="{FF2B5EF4-FFF2-40B4-BE49-F238E27FC236}">
                <a16:creationId xmlns:a16="http://schemas.microsoft.com/office/drawing/2014/main" id="{1D3B6278-755D-657A-C6E0-65A598BB605E}"/>
              </a:ext>
            </a:extLst>
          </p:cNvPr>
          <p:cNvSpPr txBox="1">
            <a:spLocks/>
          </p:cNvSpPr>
          <p:nvPr/>
        </p:nvSpPr>
        <p:spPr>
          <a:xfrm>
            <a:off x="-2428270" y="326159"/>
            <a:ext cx="5556638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algn="r">
              <a:lnSpc>
                <a:spcPct val="80000"/>
              </a:lnSpc>
              <a:defRPr/>
            </a:pPr>
            <a:r>
              <a:rPr lang="en-US" sz="20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BioBrew</a:t>
            </a:r>
            <a:r>
              <a:rPr lang="en-US" sz="2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™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0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Fermentované</a:t>
            </a:r>
            <a:endParaRPr lang="en-US" sz="2000" dirty="0">
              <a:solidFill>
                <a:srgbClr val="672C45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r">
              <a:lnSpc>
                <a:spcPct val="80000"/>
              </a:lnSpc>
              <a:defRPr/>
            </a:pPr>
            <a:r>
              <a:rPr lang="en-US" sz="20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posilující</a:t>
            </a:r>
            <a:r>
              <a:rPr lang="en-US" sz="2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</a:t>
            </a:r>
            <a:r>
              <a:rPr lang="en-US" sz="20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sérum</a:t>
            </a:r>
            <a:endParaRPr lang="en-US" sz="2000" dirty="0">
              <a:solidFill>
                <a:srgbClr val="672C45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</p:txBody>
      </p:sp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2DFCD85E-E981-9EE3-8511-ED979A9B05F8}"/>
              </a:ext>
            </a:extLst>
          </p:cNvPr>
          <p:cNvSpPr/>
          <p:nvPr/>
        </p:nvSpPr>
        <p:spPr>
          <a:xfrm>
            <a:off x="3855402" y="2247374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3x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Méně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lámání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vlasů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*</a:t>
            </a:r>
            <a:endParaRPr lang="en-US" sz="800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7979BC3-B54F-F6E7-2901-9D55E0C3FA09}"/>
              </a:ext>
            </a:extLst>
          </p:cNvPr>
          <p:cNvGrpSpPr/>
          <p:nvPr/>
        </p:nvGrpSpPr>
        <p:grpSpPr>
          <a:xfrm>
            <a:off x="271062" y="1589575"/>
            <a:ext cx="860679" cy="870678"/>
            <a:chOff x="7673703" y="387866"/>
            <a:chExt cx="1141710" cy="1154974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EA7D0FEC-43D0-43E8-A1AC-244058C6DF93}"/>
                </a:ext>
              </a:extLst>
            </p:cNvPr>
            <p:cNvSpPr/>
            <p:nvPr/>
          </p:nvSpPr>
          <p:spPr>
            <a:xfrm>
              <a:off x="7673703" y="387866"/>
              <a:ext cx="1141710" cy="11549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3E2D5709-87E5-1FCE-AA78-1BCA0A65B0E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74724" y="487590"/>
              <a:ext cx="965580" cy="965580"/>
            </a:xfrm>
            <a:prstGeom prst="rect">
              <a:avLst/>
            </a:prstGeom>
          </p:spPr>
        </p:pic>
      </p:grpSp>
      <p:sp>
        <p:nvSpPr>
          <p:cNvPr id="20" name="Rectangle: Top Corners Rounded 19">
            <a:extLst>
              <a:ext uri="{FF2B5EF4-FFF2-40B4-BE49-F238E27FC236}">
                <a16:creationId xmlns:a16="http://schemas.microsoft.com/office/drawing/2014/main" id="{70DDD681-D9F6-CCEF-E8FB-3A5D324B0F63}"/>
              </a:ext>
            </a:extLst>
          </p:cNvPr>
          <p:cNvSpPr/>
          <p:nvPr/>
        </p:nvSpPr>
        <p:spPr>
          <a:xfrm>
            <a:off x="3855402" y="2898507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72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hodin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**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kontrola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krepatění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vlasů</a:t>
            </a:r>
            <a:endParaRPr lang="en-US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22" name="Rectangle: Top Corners Rounded 21">
            <a:extLst>
              <a:ext uri="{FF2B5EF4-FFF2-40B4-BE49-F238E27FC236}">
                <a16:creationId xmlns:a16="http://schemas.microsoft.com/office/drawing/2014/main" id="{261047A7-69D7-1E7D-D03D-438030537C1F}"/>
              </a:ext>
            </a:extLst>
          </p:cNvPr>
          <p:cNvSpPr/>
          <p:nvPr/>
        </p:nvSpPr>
        <p:spPr>
          <a:xfrm>
            <a:off x="3855402" y="3847395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Ochrana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proti</a:t>
            </a:r>
            <a:endParaRPr lang="en-US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ctr">
              <a:lnSpc>
                <a:spcPct val="80000"/>
              </a:lnSpc>
            </a:pP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teplu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až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do </a:t>
            </a:r>
          </a:p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450ºF +</a:t>
            </a:r>
          </a:p>
          <a:p>
            <a:pPr algn="ctr">
              <a:lnSpc>
                <a:spcPct val="80000"/>
              </a:lnSpc>
            </a:pP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Okamžitý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lesk</a:t>
            </a:r>
            <a:endParaRPr lang="en-US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23" name="Rectangle: Top Corners Rounded 22">
            <a:extLst>
              <a:ext uri="{FF2B5EF4-FFF2-40B4-BE49-F238E27FC236}">
                <a16:creationId xmlns:a16="http://schemas.microsoft.com/office/drawing/2014/main" id="{C36D5AB6-A6C9-7CF5-3305-7F44D64572BB}"/>
              </a:ext>
            </a:extLst>
          </p:cNvPr>
          <p:cNvSpPr/>
          <p:nvPr/>
        </p:nvSpPr>
        <p:spPr>
          <a:xfrm>
            <a:off x="3855402" y="4760248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Hydratace</a:t>
            </a:r>
            <a:endParaRPr lang="en-US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ctr">
              <a:lnSpc>
                <a:spcPct val="80000"/>
              </a:lnSpc>
            </a:pP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pokožky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hlavy</a:t>
            </a:r>
            <a:endParaRPr lang="en-US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709245F-64E6-37B2-D61A-B4619842D1A1}"/>
              </a:ext>
            </a:extLst>
          </p:cNvPr>
          <p:cNvCxnSpPr>
            <a:cxnSpLocks/>
          </p:cNvCxnSpPr>
          <p:nvPr/>
        </p:nvCxnSpPr>
        <p:spPr>
          <a:xfrm>
            <a:off x="4486421" y="2861436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4698484-62DB-F7CF-8E64-A77BADE17C4A}"/>
              </a:ext>
            </a:extLst>
          </p:cNvPr>
          <p:cNvCxnSpPr>
            <a:cxnSpLocks/>
          </p:cNvCxnSpPr>
          <p:nvPr/>
        </p:nvCxnSpPr>
        <p:spPr>
          <a:xfrm>
            <a:off x="4486421" y="3520463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CD234BE-86A2-BD46-D290-DF80B40A2405}"/>
              </a:ext>
            </a:extLst>
          </p:cNvPr>
          <p:cNvCxnSpPr>
            <a:cxnSpLocks/>
          </p:cNvCxnSpPr>
          <p:nvPr/>
        </p:nvCxnSpPr>
        <p:spPr>
          <a:xfrm>
            <a:off x="4486421" y="4686106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5F85E2AA-9B0F-DA77-63B1-6CCCDFCCE76D}"/>
              </a:ext>
            </a:extLst>
          </p:cNvPr>
          <p:cNvSpPr txBox="1"/>
          <p:nvPr/>
        </p:nvSpPr>
        <p:spPr>
          <a:xfrm>
            <a:off x="151871" y="5185395"/>
            <a:ext cx="30938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*Na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základě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snížení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lámavosti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po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česání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nasucho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na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odbarvených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vlasech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.</a:t>
            </a:r>
          </a:p>
          <a:p>
            <a:pPr algn="l"/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**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Při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použití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při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80%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relativní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vlhkosti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.</a:t>
            </a:r>
            <a:endParaRPr lang="fr-FR" sz="800" b="0" i="0" u="none" strike="noStrike" baseline="0" dirty="0">
              <a:solidFill>
                <a:srgbClr val="612651"/>
              </a:solidFill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41229413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0913C6-B902-E0C9-79EC-2FA111240B1A}"/>
              </a:ext>
            </a:extLst>
          </p:cNvPr>
          <p:cNvSpPr txBox="1"/>
          <p:nvPr/>
        </p:nvSpPr>
        <p:spPr>
          <a:xfrm>
            <a:off x="573912" y="402490"/>
            <a:ext cx="8199182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BioBrew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™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Fermentované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posilující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serum</a:t>
            </a: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Skutečné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,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neupravené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výsledky</a:t>
            </a:r>
            <a:endParaRPr lang="en-US" sz="2400" dirty="0">
              <a:solidFill>
                <a:srgbClr val="612651"/>
              </a:solidFill>
              <a:latin typeface="Feature Display Light" pitchFamily="50" charset="0"/>
              <a:ea typeface="Calibri" panose="020F0502020204030204" pitchFamily="34" charset="0"/>
              <a:cs typeface="Feature Display Light" pitchFamily="50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94AC9CE-920A-5279-AE13-7F1EC12DA352}"/>
              </a:ext>
            </a:extLst>
          </p:cNvPr>
          <p:cNvGrpSpPr/>
          <p:nvPr/>
        </p:nvGrpSpPr>
        <p:grpSpPr>
          <a:xfrm>
            <a:off x="333163" y="1494635"/>
            <a:ext cx="8655246" cy="2819401"/>
            <a:chOff x="-10379106" y="1135413"/>
            <a:chExt cx="17618835" cy="5739243"/>
          </a:xfrm>
        </p:grpSpPr>
        <p:pic>
          <p:nvPicPr>
            <p:cNvPr id="8" name="Picture 7" descr="A person holding a bottle of hair spray&#10;&#10;Description automatically generated">
              <a:extLst>
                <a:ext uri="{FF2B5EF4-FFF2-40B4-BE49-F238E27FC236}">
                  <a16:creationId xmlns:a16="http://schemas.microsoft.com/office/drawing/2014/main" id="{3016268F-DAAD-41B5-7CED-C07FBDEB3CB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0379106" y="1153306"/>
              <a:ext cx="5721350" cy="5721350"/>
            </a:xfrm>
            <a:prstGeom prst="rect">
              <a:avLst/>
            </a:prstGeom>
          </p:spPr>
        </p:pic>
        <p:pic>
          <p:nvPicPr>
            <p:cNvPr id="15" name="Picture 14" descr="A person's hair before and after&#10;&#10;Description automatically generated">
              <a:extLst>
                <a:ext uri="{FF2B5EF4-FFF2-40B4-BE49-F238E27FC236}">
                  <a16:creationId xmlns:a16="http://schemas.microsoft.com/office/drawing/2014/main" id="{37AE1166-7A46-2F29-7DEB-6A897DDA36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518379" y="1135413"/>
              <a:ext cx="5721350" cy="5721350"/>
            </a:xfrm>
            <a:prstGeom prst="rect">
              <a:avLst/>
            </a:prstGeom>
          </p:spPr>
        </p:pic>
        <p:pic>
          <p:nvPicPr>
            <p:cNvPr id="18" name="Picture 17" descr="A person with long hair before and after&#10;&#10;Description automatically generated">
              <a:extLst>
                <a:ext uri="{FF2B5EF4-FFF2-40B4-BE49-F238E27FC236}">
                  <a16:creationId xmlns:a16="http://schemas.microsoft.com/office/drawing/2014/main" id="{FEE7F914-CA01-4788-8CF7-C6EDD3DD67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-4404476" y="1135413"/>
              <a:ext cx="5721350" cy="5721350"/>
            </a:xfrm>
            <a:prstGeom prst="rect">
              <a:avLst/>
            </a:prstGeom>
          </p:spPr>
        </p:pic>
      </p:grpSp>
      <p:sp>
        <p:nvSpPr>
          <p:cNvPr id="2" name="Rectangle: Rounded Corners 16">
            <a:extLst>
              <a:ext uri="{FF2B5EF4-FFF2-40B4-BE49-F238E27FC236}">
                <a16:creationId xmlns:a16="http://schemas.microsoft.com/office/drawing/2014/main" id="{90132E4D-220C-E82E-616B-B3F4480FD222}"/>
              </a:ext>
            </a:extLst>
          </p:cNvPr>
          <p:cNvSpPr/>
          <p:nvPr/>
        </p:nvSpPr>
        <p:spPr>
          <a:xfrm>
            <a:off x="3268198" y="1911803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5AB84ABA-9BFB-8CB0-D957-66B4FE06937D}"/>
              </a:ext>
            </a:extLst>
          </p:cNvPr>
          <p:cNvSpPr/>
          <p:nvPr/>
        </p:nvSpPr>
        <p:spPr>
          <a:xfrm>
            <a:off x="5199450" y="1911802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  <p:sp>
        <p:nvSpPr>
          <p:cNvPr id="5" name="Rectangle: Rounded Corners 16">
            <a:extLst>
              <a:ext uri="{FF2B5EF4-FFF2-40B4-BE49-F238E27FC236}">
                <a16:creationId xmlns:a16="http://schemas.microsoft.com/office/drawing/2014/main" id="{5B5F06F9-DBA6-612E-7040-7DFE0451D8F4}"/>
              </a:ext>
            </a:extLst>
          </p:cNvPr>
          <p:cNvSpPr/>
          <p:nvPr/>
        </p:nvSpPr>
        <p:spPr>
          <a:xfrm>
            <a:off x="6179178" y="1911803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6" name="Rectangle: Rounded Corners 16">
            <a:extLst>
              <a:ext uri="{FF2B5EF4-FFF2-40B4-BE49-F238E27FC236}">
                <a16:creationId xmlns:a16="http://schemas.microsoft.com/office/drawing/2014/main" id="{5584454E-C4C4-1C89-F579-CCD68AC29471}"/>
              </a:ext>
            </a:extLst>
          </p:cNvPr>
          <p:cNvSpPr/>
          <p:nvPr/>
        </p:nvSpPr>
        <p:spPr>
          <a:xfrm>
            <a:off x="8110430" y="1911802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  <p:pic>
        <p:nvPicPr>
          <p:cNvPr id="9" name="Resim 8" descr="metin, kozmetik bakım ürünleri, şişe, kişi, şahıs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1189131E-75A0-A3AE-5CB8-5F32959C95F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782" y="1503424"/>
            <a:ext cx="2810611" cy="28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9460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AABE8-7C67-8ECF-40BE-539F26D15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mall bottle on top of a stone&#10;&#10;Description automatically generated">
            <a:extLst>
              <a:ext uri="{FF2B5EF4-FFF2-40B4-BE49-F238E27FC236}">
                <a16:creationId xmlns:a16="http://schemas.microsoft.com/office/drawing/2014/main" id="{AF819879-AF4F-13AC-DE85-326BF4B34D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51" t="1683" r="36479" b="52448"/>
          <a:stretch/>
        </p:blipFill>
        <p:spPr>
          <a:xfrm>
            <a:off x="0" y="0"/>
            <a:ext cx="2986094" cy="5721350"/>
          </a:xfrm>
          <a:prstGeom prst="rect">
            <a:avLst/>
          </a:prstGeom>
        </p:spPr>
      </p:pic>
      <p:pic>
        <p:nvPicPr>
          <p:cNvPr id="5" name="Picture 4" descr="A person holding a small green bottle&#10;&#10;Description automatically generated">
            <a:extLst>
              <a:ext uri="{FF2B5EF4-FFF2-40B4-BE49-F238E27FC236}">
                <a16:creationId xmlns:a16="http://schemas.microsoft.com/office/drawing/2014/main" id="{090C6358-314A-83A0-242A-4992780B047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2" t="3087" r="7291" b="60"/>
          <a:stretch/>
        </p:blipFill>
        <p:spPr>
          <a:xfrm>
            <a:off x="2986094" y="0"/>
            <a:ext cx="6157906" cy="5721349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446A70-560A-1736-51FF-BABF49144360}"/>
              </a:ext>
            </a:extLst>
          </p:cNvPr>
          <p:cNvSpPr txBox="1"/>
          <p:nvPr/>
        </p:nvSpPr>
        <p:spPr>
          <a:xfrm>
            <a:off x="3115864" y="279353"/>
            <a:ext cx="3687608" cy="504753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DOSTAŇTE SE K KOŘENI MASTNÉ POKOŽKY HLAVY + VLASŮ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2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Lehké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bezoplachové</a:t>
            </a:r>
            <a:endParaRPr lang="en-US" sz="2000" dirty="0">
              <a:solidFill>
                <a:srgbClr val="672C45"/>
              </a:solidFill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sérum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pro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mastnou</a:t>
            </a:r>
            <a:endParaRPr lang="en-US" sz="2000" dirty="0">
              <a:solidFill>
                <a:srgbClr val="672C45"/>
              </a:solidFill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pokožku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hlavy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+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všechny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typy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vlasů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Používejte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2–3x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týdně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se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zaměřením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na</a:t>
            </a:r>
            <a:endParaRPr lang="en-US" sz="2000" dirty="0">
              <a:solidFill>
                <a:srgbClr val="672C45"/>
              </a:solidFill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problematické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oblasti</a:t>
            </a:r>
            <a:endParaRPr kumimoji="0" lang="en-US" sz="32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US" sz="1400" dirty="0">
              <a:solidFill>
                <a:srgbClr val="672C45"/>
              </a:solidFill>
              <a:latin typeface="Franklin Gothic Medium Cond" panose="020B0606030402020204" pitchFamily="34" charset="0"/>
              <a:cs typeface="Arial"/>
              <a:sym typeface="Arial"/>
            </a:endParaRPr>
          </a:p>
        </p:txBody>
      </p:sp>
      <p:sp>
        <p:nvSpPr>
          <p:cNvPr id="7" name="Google Shape;505;p13">
            <a:extLst>
              <a:ext uri="{FF2B5EF4-FFF2-40B4-BE49-F238E27FC236}">
                <a16:creationId xmlns:a16="http://schemas.microsoft.com/office/drawing/2014/main" id="{D63B62EF-E00D-F22B-F98D-98157E4BD373}"/>
              </a:ext>
            </a:extLst>
          </p:cNvPr>
          <p:cNvSpPr txBox="1">
            <a:spLocks/>
          </p:cNvSpPr>
          <p:nvPr/>
        </p:nvSpPr>
        <p:spPr>
          <a:xfrm>
            <a:off x="-129770" y="279353"/>
            <a:ext cx="3115864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>
              <a:lnSpc>
                <a:spcPct val="80000"/>
              </a:lnSpc>
              <a:defRPr/>
            </a:pPr>
            <a:r>
              <a:rPr lang="en-US" sz="25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Vyrovnávací</a:t>
            </a:r>
            <a:r>
              <a:rPr lang="en-US" sz="25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</a:t>
            </a:r>
            <a:r>
              <a:rPr lang="en-US" sz="25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sérum</a:t>
            </a:r>
            <a:r>
              <a:rPr lang="en-US" sz="25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pro </a:t>
            </a:r>
            <a:r>
              <a:rPr lang="en-US" sz="25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mastnou</a:t>
            </a:r>
            <a:r>
              <a:rPr lang="en-US" sz="25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</a:t>
            </a:r>
            <a:r>
              <a:rPr lang="en-US" sz="25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pokožku</a:t>
            </a:r>
            <a:r>
              <a:rPr lang="en-US" sz="25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</a:t>
            </a:r>
            <a:r>
              <a:rPr lang="en-US" sz="25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hlavy</a:t>
            </a:r>
            <a:endParaRPr lang="en-US" sz="2500" dirty="0">
              <a:solidFill>
                <a:srgbClr val="672C45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95768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close-up of a brush&#10;&#10;Description automatically generated">
            <a:extLst>
              <a:ext uri="{FF2B5EF4-FFF2-40B4-BE49-F238E27FC236}">
                <a16:creationId xmlns:a16="http://schemas.microsoft.com/office/drawing/2014/main" id="{62190EC2-2D72-C6CC-158F-CA0704F0BD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22" r="27219" b="13045"/>
          <a:stretch/>
        </p:blipFill>
        <p:spPr>
          <a:xfrm>
            <a:off x="-1" y="0"/>
            <a:ext cx="3773979" cy="5721350"/>
          </a:xfrm>
          <a:prstGeom prst="rect">
            <a:avLst/>
          </a:prstGeom>
        </p:spPr>
      </p:pic>
      <p:pic>
        <p:nvPicPr>
          <p:cNvPr id="9" name="Picture 8" descr="A person brushing her hair&#10;&#10;Description automatically generated">
            <a:extLst>
              <a:ext uri="{FF2B5EF4-FFF2-40B4-BE49-F238E27FC236}">
                <a16:creationId xmlns:a16="http://schemas.microsoft.com/office/drawing/2014/main" id="{050EB5D0-377E-3487-4E57-CF996C22AF9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53" r="5441" b="30395"/>
          <a:stretch/>
        </p:blipFill>
        <p:spPr>
          <a:xfrm>
            <a:off x="3773978" y="0"/>
            <a:ext cx="5370022" cy="5721350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1AF9D84-8A40-42D4-63DA-ED88D98F2153}"/>
              </a:ext>
            </a:extLst>
          </p:cNvPr>
          <p:cNvSpPr txBox="1"/>
          <p:nvPr/>
        </p:nvSpPr>
        <p:spPr>
          <a:xfrm>
            <a:off x="4036912" y="1252923"/>
            <a:ext cx="35658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Pohlcuje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maz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+ pot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Bez </a:t>
            </a: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mastku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Přenosné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Doplnitelné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DD2B1F-D77D-A2E5-F2B1-8F6FEC2AF08C}"/>
              </a:ext>
            </a:extLst>
          </p:cNvPr>
          <p:cNvSpPr txBox="1"/>
          <p:nvPr/>
        </p:nvSpPr>
        <p:spPr>
          <a:xfrm>
            <a:off x="4017034" y="228282"/>
            <a:ext cx="6825137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TEN PROSPĚŠNÝ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SUCHÝ ŠAMPON</a:t>
            </a:r>
            <a:endParaRPr kumimoji="0" lang="en-US" sz="29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  <a:sym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F94E7D-75B9-CF52-19CE-95E3645E63D2}"/>
              </a:ext>
            </a:extLst>
          </p:cNvPr>
          <p:cNvSpPr txBox="1"/>
          <p:nvPr/>
        </p:nvSpPr>
        <p:spPr>
          <a:xfrm>
            <a:off x="-1" y="272811"/>
            <a:ext cx="377397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sz="24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Suchý </a:t>
            </a:r>
            <a:r>
              <a:rPr lang="en-US" sz="2400" dirty="0" err="1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šampon</a:t>
            </a:r>
            <a:r>
              <a:rPr lang="en-US" sz="24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 v </a:t>
            </a:r>
            <a:r>
              <a:rPr lang="en-US" sz="2400" dirty="0" err="1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prášku</a:t>
            </a:r>
            <a:endParaRPr lang="en-US" sz="2400" dirty="0">
              <a:solidFill>
                <a:schemeClr val="bg1"/>
              </a:solidFill>
              <a:latin typeface="Feature Display Bold" pitchFamily="50" charset="0"/>
              <a:cs typeface="Feature Display Bold" pitchFamily="50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0BA373-39D7-4D6B-7008-0D157FC258FD}"/>
              </a:ext>
            </a:extLst>
          </p:cNvPr>
          <p:cNvSpPr txBox="1"/>
          <p:nvPr/>
        </p:nvSpPr>
        <p:spPr>
          <a:xfrm>
            <a:off x="1986250" y="1252923"/>
            <a:ext cx="16042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Mizící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tón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vhodný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pro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tmavé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vlasy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4543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31D526-86F0-83F1-C468-0B5AA1640983}"/>
              </a:ext>
            </a:extLst>
          </p:cNvPr>
          <p:cNvSpPr txBox="1"/>
          <p:nvPr/>
        </p:nvSpPr>
        <p:spPr>
          <a:xfrm>
            <a:off x="1689499" y="344954"/>
            <a:ext cx="5725132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Suchý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šampon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v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prášku</a:t>
            </a:r>
            <a:endParaRPr lang="en-US" sz="2400" dirty="0">
              <a:solidFill>
                <a:srgbClr val="612651"/>
              </a:solidFill>
              <a:latin typeface="Feature Display Bold" pitchFamily="50" charset="0"/>
              <a:cs typeface="Feature Display Bold" pitchFamily="50" charset="0"/>
            </a:endParaRP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Skutečné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,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neupravené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výsledky</a:t>
            </a:r>
            <a:endParaRPr lang="en-US" sz="2400" dirty="0">
              <a:solidFill>
                <a:srgbClr val="612651"/>
              </a:solidFill>
              <a:latin typeface="Feature Display Light" pitchFamily="50" charset="0"/>
              <a:ea typeface="Calibri" panose="020F0502020204030204" pitchFamily="34" charset="0"/>
              <a:cs typeface="Feature Display Light" pitchFamily="50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BE729E-8761-9B66-B813-884B40130086}"/>
              </a:ext>
            </a:extLst>
          </p:cNvPr>
          <p:cNvGrpSpPr/>
          <p:nvPr/>
        </p:nvGrpSpPr>
        <p:grpSpPr>
          <a:xfrm>
            <a:off x="335696" y="1471963"/>
            <a:ext cx="8472607" cy="2777423"/>
            <a:chOff x="-4017615" y="845252"/>
            <a:chExt cx="12860657" cy="4215879"/>
          </a:xfrm>
        </p:grpSpPr>
        <p:pic>
          <p:nvPicPr>
            <p:cNvPr id="5" name="Picture 4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15DEB2E7-3E7A-ABB1-EEC1-3E6F42E24F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6090" y="845252"/>
              <a:ext cx="4202150" cy="4202150"/>
            </a:xfrm>
            <a:prstGeom prst="rect">
              <a:avLst/>
            </a:prstGeom>
          </p:spPr>
        </p:pic>
        <p:pic>
          <p:nvPicPr>
            <p:cNvPr id="9" name="Picture 8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FC60A3D2-F956-D87C-1582-DA83CED91F7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40892" y="858981"/>
              <a:ext cx="4202150" cy="4202150"/>
            </a:xfrm>
            <a:prstGeom prst="rect">
              <a:avLst/>
            </a:prstGeom>
          </p:spPr>
        </p:pic>
        <p:pic>
          <p:nvPicPr>
            <p:cNvPr id="17" name="Picture 16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82BFC36D-0B51-1325-DAF1-00CD480B0F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4017615" y="845252"/>
              <a:ext cx="4202150" cy="4202150"/>
            </a:xfrm>
            <a:prstGeom prst="rect">
              <a:avLst/>
            </a:prstGeom>
          </p:spPr>
        </p:pic>
      </p:grpSp>
      <p:sp>
        <p:nvSpPr>
          <p:cNvPr id="3" name="Rectangle: Rounded Corners 16">
            <a:extLst>
              <a:ext uri="{FF2B5EF4-FFF2-40B4-BE49-F238E27FC236}">
                <a16:creationId xmlns:a16="http://schemas.microsoft.com/office/drawing/2014/main" id="{FB40968F-8786-9701-8A5D-0D4F31056164}"/>
              </a:ext>
            </a:extLst>
          </p:cNvPr>
          <p:cNvSpPr/>
          <p:nvPr/>
        </p:nvSpPr>
        <p:spPr>
          <a:xfrm>
            <a:off x="356083" y="1752412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078ABCE1-860E-0E37-A1B6-AF4564159158}"/>
              </a:ext>
            </a:extLst>
          </p:cNvPr>
          <p:cNvSpPr/>
          <p:nvPr/>
        </p:nvSpPr>
        <p:spPr>
          <a:xfrm>
            <a:off x="2224715" y="1752411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  <p:sp>
        <p:nvSpPr>
          <p:cNvPr id="6" name="Rectangle: Rounded Corners 16">
            <a:extLst>
              <a:ext uri="{FF2B5EF4-FFF2-40B4-BE49-F238E27FC236}">
                <a16:creationId xmlns:a16="http://schemas.microsoft.com/office/drawing/2014/main" id="{6E6F9CB4-905B-26AC-BB45-14471755F8C9}"/>
              </a:ext>
            </a:extLst>
          </p:cNvPr>
          <p:cNvSpPr/>
          <p:nvPr/>
        </p:nvSpPr>
        <p:spPr>
          <a:xfrm>
            <a:off x="3191562" y="1752412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7" name="Rectangle: Rounded Corners 16">
            <a:extLst>
              <a:ext uri="{FF2B5EF4-FFF2-40B4-BE49-F238E27FC236}">
                <a16:creationId xmlns:a16="http://schemas.microsoft.com/office/drawing/2014/main" id="{7DA87C27-8F5E-F992-6D3E-1DD38FE55769}"/>
              </a:ext>
            </a:extLst>
          </p:cNvPr>
          <p:cNvSpPr/>
          <p:nvPr/>
        </p:nvSpPr>
        <p:spPr>
          <a:xfrm>
            <a:off x="5060194" y="1752411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  <p:sp>
        <p:nvSpPr>
          <p:cNvPr id="8" name="Rectangle: Rounded Corners 16">
            <a:extLst>
              <a:ext uri="{FF2B5EF4-FFF2-40B4-BE49-F238E27FC236}">
                <a16:creationId xmlns:a16="http://schemas.microsoft.com/office/drawing/2014/main" id="{3E04EAB8-5522-4074-CB6D-2E6FE043E79C}"/>
              </a:ext>
            </a:extLst>
          </p:cNvPr>
          <p:cNvSpPr/>
          <p:nvPr/>
        </p:nvSpPr>
        <p:spPr>
          <a:xfrm>
            <a:off x="6043819" y="1752412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PŘED</a:t>
            </a:r>
          </a:p>
        </p:txBody>
      </p:sp>
      <p:sp>
        <p:nvSpPr>
          <p:cNvPr id="10" name="Rectangle: Rounded Corners 16">
            <a:extLst>
              <a:ext uri="{FF2B5EF4-FFF2-40B4-BE49-F238E27FC236}">
                <a16:creationId xmlns:a16="http://schemas.microsoft.com/office/drawing/2014/main" id="{CBF26B63-9933-C6F1-6ECB-9E8AF124FDD4}"/>
              </a:ext>
            </a:extLst>
          </p:cNvPr>
          <p:cNvSpPr/>
          <p:nvPr/>
        </p:nvSpPr>
        <p:spPr>
          <a:xfrm>
            <a:off x="7912451" y="1752411"/>
            <a:ext cx="879359" cy="193833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0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PO</a:t>
            </a:r>
          </a:p>
        </p:txBody>
      </p:sp>
    </p:spTree>
    <p:extLst>
      <p:ext uri="{BB962C8B-B14F-4D97-AF65-F5344CB8AC3E}">
        <p14:creationId xmlns:p14="http://schemas.microsoft.com/office/powerpoint/2010/main" val="41094942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3A9AC-2F2E-67EC-8300-564C4A67D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3">
            <a:extLst>
              <a:ext uri="{FF2B5EF4-FFF2-40B4-BE49-F238E27FC236}">
                <a16:creationId xmlns:a16="http://schemas.microsoft.com/office/drawing/2014/main" id="{1EE3C113-354F-F551-7737-0570D07984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4300" y="580529"/>
            <a:ext cx="491830" cy="755961"/>
          </a:xfrm>
          <a:prstGeom prst="rect">
            <a:avLst/>
          </a:prstGeom>
        </p:spPr>
      </p:pic>
      <p:sp>
        <p:nvSpPr>
          <p:cNvPr id="21" name="TextBox 24">
            <a:extLst>
              <a:ext uri="{FF2B5EF4-FFF2-40B4-BE49-F238E27FC236}">
                <a16:creationId xmlns:a16="http://schemas.microsoft.com/office/drawing/2014/main" id="{654E186F-D494-CC08-FADF-B394D8F2FEF3}"/>
              </a:ext>
            </a:extLst>
          </p:cNvPr>
          <p:cNvSpPr txBox="1"/>
          <p:nvPr/>
        </p:nvSpPr>
        <p:spPr>
          <a:xfrm>
            <a:off x="362245" y="340646"/>
            <a:ext cx="3171280" cy="8935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l" defTabSz="673090" eaLnBrk="1" fontAlgn="auto" latinLnBrk="0" hangingPunct="1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 err="1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Přehled</a:t>
            </a:r>
            <a:endParaRPr lang="en-US" sz="2800" dirty="0">
              <a:solidFill>
                <a:srgbClr val="612651"/>
              </a:solidFill>
              <a:latin typeface="Feature Display Bold" pitchFamily="50" charset="0"/>
              <a:cs typeface="Feature Display Bold" pitchFamily="50" charset="0"/>
            </a:endParaRPr>
          </a:p>
          <a:p>
            <a:pPr marL="9348" marR="0" lvl="0" indent="0" algn="l" defTabSz="673090" eaLnBrk="1" fontAlgn="auto" latinLnBrk="0" hangingPunct="1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 err="1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spoluprací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Regular" pitchFamily="50" charset="0"/>
              <a:cs typeface="Feature Display Regular" pitchFamily="50" charset="0"/>
            </a:endParaRPr>
          </a:p>
        </p:txBody>
      </p:sp>
      <p:graphicFrame>
        <p:nvGraphicFramePr>
          <p:cNvPr id="22" name="Table 2">
            <a:extLst>
              <a:ext uri="{FF2B5EF4-FFF2-40B4-BE49-F238E27FC236}">
                <a16:creationId xmlns:a16="http://schemas.microsoft.com/office/drawing/2014/main" id="{66B29BAF-B88E-935C-9311-C6ACB0457B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4807367"/>
              </p:ext>
            </p:extLst>
          </p:nvPr>
        </p:nvGraphicFramePr>
        <p:xfrm>
          <a:off x="438845" y="1355836"/>
          <a:ext cx="8499773" cy="4152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81888">
                  <a:extLst>
                    <a:ext uri="{9D8B030D-6E8A-4147-A177-3AD203B41FA5}">
                      <a16:colId xmlns:a16="http://schemas.microsoft.com/office/drawing/2014/main" val="336099387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921168929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3301016743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939380182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413254439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469079391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913696344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1394305137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620421658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1205316959"/>
                    </a:ext>
                  </a:extLst>
                </a:gridCol>
              </a:tblGrid>
              <a:tr h="336240">
                <a:tc>
                  <a:txBody>
                    <a:bodyPr/>
                    <a:lstStyle/>
                    <a:p>
                      <a:pPr algn="l"/>
                      <a:r>
                        <a:rPr lang="en-US" sz="16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Klíčové</a:t>
                      </a:r>
                      <a:r>
                        <a:rPr lang="en-US" sz="16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výhody</a:t>
                      </a:r>
                      <a:endParaRPr lang="en-US" sz="16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Každé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mytí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Každé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mytí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Denně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Každé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mytí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Každé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mytí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2-3X/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Týden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1-2X/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Týden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2-3X/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Týden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Podle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potřeby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9879727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000" b="0" dirty="0" err="1">
                          <a:latin typeface="Feature Display Medium"/>
                          <a:cs typeface="Feature Display Medium" pitchFamily="50" charset="0"/>
                        </a:rPr>
                        <a:t>Dodává</a:t>
                      </a:r>
                      <a:r>
                        <a:rPr lang="en-US" sz="1000" b="0" dirty="0"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latin typeface="Feature Display Medium"/>
                          <a:cs typeface="Feature Display Medium" pitchFamily="50" charset="0"/>
                        </a:rPr>
                        <a:t>vlasům</a:t>
                      </a:r>
                      <a:r>
                        <a:rPr lang="en-US" sz="1000" b="0" dirty="0"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latin typeface="Feature Display Medium"/>
                          <a:cs typeface="Feature Display Medium" pitchFamily="50" charset="0"/>
                        </a:rPr>
                        <a:t>objem</a:t>
                      </a:r>
                      <a:endParaRPr lang="en-US" sz="1000" b="0" dirty="0">
                        <a:latin typeface="Feature Display Medium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0176176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tr-TR" sz="10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Viditelně</a:t>
                      </a:r>
                      <a:r>
                        <a:rPr lang="tr-TR" sz="10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tr-TR" sz="10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zahušťuje</a:t>
                      </a:r>
                      <a:r>
                        <a:rPr lang="tr-TR" sz="10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a </a:t>
                      </a:r>
                      <a:r>
                        <a:rPr lang="tr-TR" sz="10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dodává</a:t>
                      </a:r>
                      <a:r>
                        <a:rPr lang="tr-TR" sz="10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tr-TR" sz="10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plnější</a:t>
                      </a:r>
                      <a:r>
                        <a:rPr lang="tr-TR" sz="10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tr-TR" sz="10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vzhled</a:t>
                      </a:r>
                      <a:r>
                        <a:rPr lang="tr-TR" sz="10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tr-TR" sz="10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vlasů</a:t>
                      </a:r>
                      <a:endParaRPr lang="en-US" sz="1000" b="0" dirty="0">
                        <a:solidFill>
                          <a:schemeClr val="tx1"/>
                        </a:solidFill>
                        <a:latin typeface="Feature Display Medium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98851811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Posiluje</a:t>
                      </a:r>
                      <a:r>
                        <a:rPr lang="en-US" sz="10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&amp; </a:t>
                      </a:r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opravuje</a:t>
                      </a:r>
                      <a:r>
                        <a:rPr lang="en-US" sz="10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poškození</a:t>
                      </a:r>
                      <a:endParaRPr lang="en-US" sz="1000" b="0" dirty="0"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82583706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Zlepšuje</a:t>
                      </a:r>
                      <a:r>
                        <a:rPr lang="en-US" sz="10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hebkost</a:t>
                      </a:r>
                      <a:r>
                        <a:rPr lang="en-US" sz="10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&amp; </a:t>
                      </a:r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lesk</a:t>
                      </a:r>
                      <a:endParaRPr lang="en-US" sz="1000" b="0" dirty="0"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3120749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Kontrola</a:t>
                      </a:r>
                      <a:r>
                        <a:rPr lang="en-US" sz="10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krepatění</a:t>
                      </a:r>
                      <a:r>
                        <a:rPr lang="en-US" sz="10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až</a:t>
                      </a:r>
                      <a:r>
                        <a:rPr lang="en-US" sz="10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na</a:t>
                      </a:r>
                      <a:r>
                        <a:rPr lang="en-US" sz="10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72 </a:t>
                      </a:r>
                      <a:r>
                        <a:rPr lang="en-US" sz="10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hodin</a:t>
                      </a:r>
                      <a:endParaRPr lang="en-US" sz="1000" b="0" dirty="0"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0632044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Ochrana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před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teplem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až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do 232 ºC </a:t>
                      </a:r>
                    </a:p>
                    <a:p>
                      <a:pPr marL="0"/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(450 ºF)</a:t>
                      </a:r>
                      <a:endParaRPr lang="en-US" sz="10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40262965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Vhodné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pro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mastnou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pokožku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hlavy</a:t>
                      </a:r>
                      <a:endParaRPr lang="en-US" sz="10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2977151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Odstraňuje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nečistoty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přebytečný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maz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&amp;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zbytky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produktů</a:t>
                      </a:r>
                      <a:endParaRPr lang="en-US" sz="10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3290163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Prodlužuje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dobu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mezi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mytím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vlasů</a:t>
                      </a:r>
                      <a:endParaRPr lang="en-US" sz="10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r>
                        <a:rPr lang="en-US" sz="1600" b="1" i="0" u="none" strike="noStrike" noProof="0" dirty="0">
                          <a:solidFill>
                            <a:srgbClr val="591404"/>
                          </a:solidFill>
                          <a:latin typeface="Feature Display Regular"/>
                        </a:rPr>
                        <a:t>     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0924939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Pohlcuje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maz</a:t>
                      </a:r>
                      <a:r>
                        <a:rPr lang="en-US" sz="10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&amp; pot</a:t>
                      </a:r>
                      <a:endParaRPr lang="en-US" sz="10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3039059"/>
                  </a:ext>
                </a:extLst>
              </a:tr>
            </a:tbl>
          </a:graphicData>
        </a:graphic>
      </p:graphicFrame>
      <p:pic>
        <p:nvPicPr>
          <p:cNvPr id="23" name="Picture 4" descr="A bottle of liquid with yellow liquid&#10;&#10;Description automatically generated">
            <a:extLst>
              <a:ext uri="{FF2B5EF4-FFF2-40B4-BE49-F238E27FC236}">
                <a16:creationId xmlns:a16="http://schemas.microsoft.com/office/drawing/2014/main" id="{F4A028BA-72A8-8C5E-136F-A897616F53B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14" t="19887" r="35237" b="19320"/>
          <a:stretch/>
        </p:blipFill>
        <p:spPr>
          <a:xfrm>
            <a:off x="6361472" y="359134"/>
            <a:ext cx="288632" cy="926725"/>
          </a:xfrm>
          <a:prstGeom prst="rect">
            <a:avLst/>
          </a:prstGeom>
        </p:spPr>
      </p:pic>
      <p:pic>
        <p:nvPicPr>
          <p:cNvPr id="24" name="Picture 5" descr="A bottle of liquid with a dispenser&#10;&#10;Description automatically generated">
            <a:extLst>
              <a:ext uri="{FF2B5EF4-FFF2-40B4-BE49-F238E27FC236}">
                <a16:creationId xmlns:a16="http://schemas.microsoft.com/office/drawing/2014/main" id="{5EE69476-6D91-4320-4F51-678DEA1EA9F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09" t="31931" r="37737" b="21172"/>
          <a:stretch/>
        </p:blipFill>
        <p:spPr>
          <a:xfrm>
            <a:off x="4912944" y="265312"/>
            <a:ext cx="397152" cy="1003049"/>
          </a:xfrm>
          <a:prstGeom prst="rect">
            <a:avLst/>
          </a:prstGeom>
        </p:spPr>
      </p:pic>
      <p:pic>
        <p:nvPicPr>
          <p:cNvPr id="26" name="Picture 7" descr="A bottle of liquid with a dispenser&#10;&#10;Description automatically generated">
            <a:extLst>
              <a:ext uri="{FF2B5EF4-FFF2-40B4-BE49-F238E27FC236}">
                <a16:creationId xmlns:a16="http://schemas.microsoft.com/office/drawing/2014/main" id="{B79109C7-AA93-274D-7E91-DDDF8714A288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66" t="23362" r="39409" b="18035"/>
          <a:stretch/>
        </p:blipFill>
        <p:spPr>
          <a:xfrm>
            <a:off x="5613721" y="146045"/>
            <a:ext cx="360464" cy="1122317"/>
          </a:xfrm>
          <a:prstGeom prst="rect">
            <a:avLst/>
          </a:prstGeom>
        </p:spPr>
      </p:pic>
      <p:pic>
        <p:nvPicPr>
          <p:cNvPr id="27" name="Picture 8" descr="A yellow tube with red text&#10;&#10;Description automatically generated">
            <a:extLst>
              <a:ext uri="{FF2B5EF4-FFF2-40B4-BE49-F238E27FC236}">
                <a16:creationId xmlns:a16="http://schemas.microsoft.com/office/drawing/2014/main" id="{4BFDBCC9-521B-79B2-8464-EBF4583FF2C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54" t="27358" r="37708" b="22599"/>
          <a:stretch/>
        </p:blipFill>
        <p:spPr>
          <a:xfrm>
            <a:off x="8411332" y="497001"/>
            <a:ext cx="256822" cy="788857"/>
          </a:xfrm>
          <a:prstGeom prst="rect">
            <a:avLst/>
          </a:prstGeom>
        </p:spPr>
      </p:pic>
      <p:pic>
        <p:nvPicPr>
          <p:cNvPr id="28" name="Picture 9" descr="A yellow bottle with a small cap&#10;&#10;Description automatically generated">
            <a:extLst>
              <a:ext uri="{FF2B5EF4-FFF2-40B4-BE49-F238E27FC236}">
                <a16:creationId xmlns:a16="http://schemas.microsoft.com/office/drawing/2014/main" id="{FEA4506C-1764-FF6E-B9AB-A8FF22A227C4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22" t="23607" r="35675" b="23138"/>
          <a:stretch/>
        </p:blipFill>
        <p:spPr>
          <a:xfrm>
            <a:off x="6987005" y="316101"/>
            <a:ext cx="375154" cy="969757"/>
          </a:xfrm>
          <a:prstGeom prst="rect">
            <a:avLst/>
          </a:prstGeom>
        </p:spPr>
      </p:pic>
      <p:pic>
        <p:nvPicPr>
          <p:cNvPr id="29" name="Picture 1" descr="A white bottle with a yellow cap&#10;&#10;AI-generated content may be incorrect.">
            <a:extLst>
              <a:ext uri="{FF2B5EF4-FFF2-40B4-BE49-F238E27FC236}">
                <a16:creationId xmlns:a16="http://schemas.microsoft.com/office/drawing/2014/main" id="{88BCEAE0-330F-1497-6F44-16F6FD3C227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908" y="97705"/>
            <a:ext cx="1247534" cy="1247534"/>
          </a:xfrm>
          <a:prstGeom prst="rect">
            <a:avLst/>
          </a:prstGeom>
        </p:spPr>
      </p:pic>
      <p:pic>
        <p:nvPicPr>
          <p:cNvPr id="30" name="Picture 6" descr="A bottle of liquid with a dropper&#10;&#10;AI-generated content may be incorrect.">
            <a:extLst>
              <a:ext uri="{FF2B5EF4-FFF2-40B4-BE49-F238E27FC236}">
                <a16:creationId xmlns:a16="http://schemas.microsoft.com/office/drawing/2014/main" id="{44ACB058-25E9-6BF5-BD68-2176AE66E542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0844" y="482283"/>
            <a:ext cx="873553" cy="873553"/>
          </a:xfrm>
          <a:prstGeom prst="rect">
            <a:avLst/>
          </a:prstGeom>
        </p:spPr>
      </p:pic>
      <p:pic>
        <p:nvPicPr>
          <p:cNvPr id="31" name="Picture 10" descr="A bottle of liquid with a dispenser&#10;&#10;AI-generated content may be incorrect.">
            <a:extLst>
              <a:ext uri="{FF2B5EF4-FFF2-40B4-BE49-F238E27FC236}">
                <a16:creationId xmlns:a16="http://schemas.microsoft.com/office/drawing/2014/main" id="{7FD48A35-4B47-A2BE-DBA4-BB2C52262BD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169"/>
          <a:stretch/>
        </p:blipFill>
        <p:spPr>
          <a:xfrm>
            <a:off x="2579851" y="167239"/>
            <a:ext cx="813418" cy="1199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6594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265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3FE365-CEAE-F61A-ED29-671242102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background with white letters&#10;&#10;Description automatically generated">
            <a:extLst>
              <a:ext uri="{FF2B5EF4-FFF2-40B4-BE49-F238E27FC236}">
                <a16:creationId xmlns:a16="http://schemas.microsoft.com/office/drawing/2014/main" id="{9D774C92-9464-0799-DE59-DC55BE849F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489" y="1773050"/>
            <a:ext cx="6953955" cy="198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21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rgbClr val="591404"/>
      </a:dk1>
      <a:lt1>
        <a:srgbClr val="FFFFFF"/>
      </a:lt1>
      <a:dk2>
        <a:srgbClr val="ECAA74"/>
      </a:dk2>
      <a:lt2>
        <a:srgbClr val="F7E7D1"/>
      </a:lt2>
      <a:accent1>
        <a:srgbClr val="C89F8D"/>
      </a:accent1>
      <a:accent2>
        <a:srgbClr val="ECAA74"/>
      </a:accent2>
      <a:accent3>
        <a:srgbClr val="591404"/>
      </a:accent3>
      <a:accent4>
        <a:srgbClr val="F7E7D1"/>
      </a:accent4>
      <a:accent5>
        <a:srgbClr val="E99C5D"/>
      </a:accent5>
      <a:accent6>
        <a:srgbClr val="EAFD54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Custom 2">
      <a:dk1>
        <a:srgbClr val="591404"/>
      </a:dk1>
      <a:lt1>
        <a:srgbClr val="FFFFFF"/>
      </a:lt1>
      <a:dk2>
        <a:srgbClr val="ECAA74"/>
      </a:dk2>
      <a:lt2>
        <a:srgbClr val="F7E7D1"/>
      </a:lt2>
      <a:accent1>
        <a:srgbClr val="C89F8D"/>
      </a:accent1>
      <a:accent2>
        <a:srgbClr val="ECAA74"/>
      </a:accent2>
      <a:accent3>
        <a:srgbClr val="591404"/>
      </a:accent3>
      <a:accent4>
        <a:srgbClr val="F7E7D1"/>
      </a:accent4>
      <a:accent5>
        <a:srgbClr val="E99C5D"/>
      </a:accent5>
      <a:accent6>
        <a:srgbClr val="EAFD54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e556a91-b8c1-4fa8-8f6b-9a98c3af8ff1">
      <Terms xmlns="http://schemas.microsoft.com/office/infopath/2007/PartnerControls"/>
    </lcf76f155ced4ddcb4097134ff3c332f>
    <TaxCatchAll xmlns="0c5a8725-1212-41a2-85d1-a6667f1539d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88A20ABF406944B37FE10BF33AEB33" ma:contentTypeVersion="16" ma:contentTypeDescription="Create a new document." ma:contentTypeScope="" ma:versionID="7159f14a9fd2118c794cbbc81f5d0ff7">
  <xsd:schema xmlns:xsd="http://www.w3.org/2001/XMLSchema" xmlns:xs="http://www.w3.org/2001/XMLSchema" xmlns:p="http://schemas.microsoft.com/office/2006/metadata/properties" xmlns:ns2="0e556a91-b8c1-4fa8-8f6b-9a98c3af8ff1" xmlns:ns3="0c5a8725-1212-41a2-85d1-a6667f1539d6" targetNamespace="http://schemas.microsoft.com/office/2006/metadata/properties" ma:root="true" ma:fieldsID="32f4e1735ccc362218a9f6ef2ca92a85" ns2:_="" ns3:_="">
    <xsd:import namespace="0e556a91-b8c1-4fa8-8f6b-9a98c3af8ff1"/>
    <xsd:import namespace="0c5a8725-1212-41a2-85d1-a6667f1539d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ObjectDetectorVersion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556a91-b8c1-4fa8-8f6b-9a98c3af8ff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f557d969-218b-4b5c-82b9-8fe4df7d07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5a8725-1212-41a2-85d1-a6667f1539d6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dd2d97c7-b7da-443e-a768-0f49a92800e0}" ma:internalName="TaxCatchAll" ma:showField="CatchAllData" ma:web="0c5a8725-1212-41a2-85d1-a6667f1539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D4AF2D-218E-45AD-9746-32163A4BDD1E}">
  <ds:schemaRefs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8d19543e-34d5-4c18-8af5-b9041e89e844"/>
    <ds:schemaRef ds:uri="http://www.w3.org/XML/1998/namespace"/>
    <ds:schemaRef ds:uri="9fbe9dd6-9ba6-4db3-8bf8-c7cd3549f500"/>
    <ds:schemaRef ds:uri="0e556a91-b8c1-4fa8-8f6b-9a98c3af8ff1"/>
    <ds:schemaRef ds:uri="0c5a8725-1212-41a2-85d1-a6667f1539d6"/>
  </ds:schemaRefs>
</ds:datastoreItem>
</file>

<file path=customXml/itemProps2.xml><?xml version="1.0" encoding="utf-8"?>
<ds:datastoreItem xmlns:ds="http://schemas.openxmlformats.org/officeDocument/2006/customXml" ds:itemID="{56370D61-B936-451E-B4A2-A22209BEBA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4FDE5C-7D3A-41B9-B497-C4BE25EF9C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556a91-b8c1-4fa8-8f6b-9a98c3af8ff1"/>
    <ds:schemaRef ds:uri="0c5a8725-1212-41a2-85d1-a6667f1539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3176</TotalTime>
  <Words>1737</Words>
  <Application>Microsoft Macintosh PowerPoint</Application>
  <PresentationFormat>Özel</PresentationFormat>
  <Paragraphs>383</Paragraphs>
  <Slides>31</Slides>
  <Notes>29</Notes>
  <HiddenSlides>0</HiddenSlides>
  <MMClips>3</MMClips>
  <ScaleCrop>false</ScaleCrop>
  <HeadingPairs>
    <vt:vector size="6" baseType="variant">
      <vt:variant>
        <vt:lpstr>Kullanılan Yazı Tipleri</vt:lpstr>
      </vt:variant>
      <vt:variant>
        <vt:i4>20</vt:i4>
      </vt:variant>
      <vt:variant>
        <vt:lpstr>Tema</vt:lpstr>
      </vt:variant>
      <vt:variant>
        <vt:i4>4</vt:i4>
      </vt:variant>
      <vt:variant>
        <vt:lpstr>Slayt Başlıkları</vt:lpstr>
      </vt:variant>
      <vt:variant>
        <vt:i4>31</vt:i4>
      </vt:variant>
    </vt:vector>
  </HeadingPairs>
  <TitlesOfParts>
    <vt:vector size="55" baseType="lpstr">
      <vt:lpstr>Arial</vt:lpstr>
      <vt:lpstr>Arial Nova Cond</vt:lpstr>
      <vt:lpstr>Bilo</vt:lpstr>
      <vt:lpstr>Bilo-Medium</vt:lpstr>
      <vt:lpstr>Calibri</vt:lpstr>
      <vt:lpstr>Feature Display Bold</vt:lpstr>
      <vt:lpstr>Feature Display Extrabold</vt:lpstr>
      <vt:lpstr>Feature Display Light</vt:lpstr>
      <vt:lpstr>Feature Display Medium</vt:lpstr>
      <vt:lpstr>Feature Display Regular</vt:lpstr>
      <vt:lpstr>Feature Display Web</vt:lpstr>
      <vt:lpstr>Franklin Gothic Medium Cond</vt:lpstr>
      <vt:lpstr>Helvetica</vt:lpstr>
      <vt:lpstr>Helvetica Neue</vt:lpstr>
      <vt:lpstr>HelveticaNeue</vt:lpstr>
      <vt:lpstr>Montserrat</vt:lpstr>
      <vt:lpstr>Myriad Pro</vt:lpstr>
      <vt:lpstr>Proxima Nova</vt:lpstr>
      <vt:lpstr>ProximaNovaCond-Light</vt:lpstr>
      <vt:lpstr>Webdings</vt:lpstr>
      <vt:lpstr>Office Theme</vt:lpstr>
      <vt:lpstr>1_Office Theme</vt:lpstr>
      <vt:lpstr>2_Office Theme</vt:lpstr>
      <vt:lpstr>3_Office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04</dc:title>
  <dc:creator>Alison Yeh</dc:creator>
  <cp:lastModifiedBy>Gökhan Yalgın</cp:lastModifiedBy>
  <cp:revision>39</cp:revision>
  <cp:lastPrinted>2023-08-30T14:50:20Z</cp:lastPrinted>
  <dcterms:created xsi:type="dcterms:W3CDTF">2023-06-23T13:29:39Z</dcterms:created>
  <dcterms:modified xsi:type="dcterms:W3CDTF">2025-10-02T10:11:42Z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2023-06-22T00:00:00Z</vt:filetime>
  </property>
  <property fmtid="{D5CDD505-2E9C-101B-9397-08002B2CF9AE}" pid="3" name="Creator">
    <vt:lpwstr>Adobe Illustrator 27.5 (Macintosh)</vt:lpwstr>
  </property>
  <property fmtid="{D5CDD505-2E9C-101B-9397-08002B2CF9AE}" pid="4" name="LastSaved">
    <vt:filetime>2023-06-23T00:00:00Z</vt:filetime>
  </property>
  <property fmtid="{D5CDD505-2E9C-101B-9397-08002B2CF9AE}" pid="5" name="Producer">
    <vt:lpwstr>Adobe PDF library 17.00</vt:lpwstr>
  </property>
  <property fmtid="{D5CDD505-2E9C-101B-9397-08002B2CF9AE}" pid="6" name="ContentTypeId">
    <vt:lpwstr>0x0101005788A20ABF406944B37FE10BF33AEB33</vt:lpwstr>
  </property>
  <property fmtid="{D5CDD505-2E9C-101B-9397-08002B2CF9AE}" pid="7" name="Order">
    <vt:lpwstr>400.000000000000</vt:lpwstr>
  </property>
  <property fmtid="{D5CDD505-2E9C-101B-9397-08002B2CF9AE}" pid="8" name="MediaServiceImageTags">
    <vt:lpwstr/>
  </property>
</Properties>
</file>