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4" r:id="rId5"/>
  </p:sldMasterIdLst>
  <p:notesMasterIdLst>
    <p:notesMasterId r:id="rId9"/>
  </p:notesMasterIdLst>
  <p:handoutMasterIdLst>
    <p:handoutMasterId r:id="rId10"/>
  </p:handoutMasterIdLst>
  <p:sldIdLst>
    <p:sldId id="2147477705" r:id="rId6"/>
    <p:sldId id="2147477627" r:id="rId7"/>
    <p:sldId id="2147477706" r:id="rId8"/>
  </p:sldIdLst>
  <p:sldSz cx="9144000" cy="5721350"/>
  <p:notesSz cx="9296400" cy="70104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Full Lineup" id="{82F2C005-26CD-4E11-B0CE-0A1D35F416EC}">
          <p14:sldIdLst>
            <p14:sldId id="2147477705"/>
            <p14:sldId id="2147477627"/>
            <p14:sldId id="21474777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19DC34-FC61-0C9B-E48A-C712B5E696CF}" name="Rachel Pollak" initials="RP" userId="S::rachel.p.therootist@ilabsus.onmicrosoft.com::fda7d62b-31a0-4f43-8c17-0f87d7f072e9" providerId="AD"/>
  <p188:author id="{14C48043-EDBF-0F68-A09F-06E383BB785E}" name="Callie Brink-Lee" initials="CB" userId="S::cblee_amare.com#ext#@ilabsus.onmicrosoft.com::48298d22-5494-4a35-8b62-1f81d833337f" providerId="AD"/>
  <p188:author id="{44A85288-EAB5-BAA0-58EE-53F6A87E4A47}" name="Elizabeth Enderle" initials="EE" userId="S::elizabeth.e.therootist@ilabsus.onmicrosoft.com::7ffa87cc-80e6-464b-9b7c-400112fdf1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651"/>
    <a:srgbClr val="672C45"/>
    <a:srgbClr val="511332"/>
    <a:srgbClr val="5C180C"/>
    <a:srgbClr val="87271E"/>
    <a:srgbClr val="EFB547"/>
    <a:srgbClr val="EEB345"/>
    <a:srgbClr val="EDAF3D"/>
    <a:srgbClr val="EFB444"/>
    <a:srgbClr val="F2A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E3C4B-71A9-E66C-E796-8162D29D0F71}" v="39" dt="2025-09-20T00:35:09.2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2" autoAdjust="0"/>
    <p:restoredTop sz="80399" autoAdjust="0"/>
  </p:normalViewPr>
  <p:slideViewPr>
    <p:cSldViewPr snapToGrid="0">
      <p:cViewPr varScale="1">
        <p:scale>
          <a:sx n="120" d="100"/>
          <a:sy n="120" d="100"/>
        </p:scale>
        <p:origin x="2136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7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A81342-A87B-C024-C6EF-549BF5EB4C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66E2D-8FD8-867F-41D1-0AFED18A6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D4088-2397-47A6-B3BE-4DDDAF0F2F8F}" type="datetimeFigureOut">
              <a:rPr lang="en-US" smtClean="0"/>
              <a:t>10/1/25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214A5-B433-0A02-14C3-2C4220E074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4951B-E647-1DFA-F21D-06A9025112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BB6B-3FF8-4E34-ADBA-5BF1297C5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507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077"/>
          </a:xfrm>
          <a:prstGeom prst="rect">
            <a:avLst/>
          </a:prstGeom>
        </p:spPr>
        <p:txBody>
          <a:bodyPr vert="horz" lIns="100301" tIns="50150" rIns="100301" bIns="5015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077"/>
          </a:xfrm>
          <a:prstGeom prst="rect">
            <a:avLst/>
          </a:prstGeom>
        </p:spPr>
        <p:txBody>
          <a:bodyPr vert="horz" lIns="100301" tIns="50150" rIns="100301" bIns="50150" rtlCol="0"/>
          <a:lstStyle>
            <a:lvl1pPr algn="r">
              <a:defRPr sz="1300"/>
            </a:lvl1pPr>
          </a:lstStyle>
          <a:p>
            <a:fld id="{F616561B-269C-4681-8024-1CC083611985}" type="datetimeFigureOut">
              <a:rPr lang="en-US" smtClean="0"/>
              <a:t>10/1/25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9075" y="877888"/>
            <a:ext cx="377825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301" tIns="50150" rIns="100301" bIns="50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2928"/>
            <a:ext cx="7437120" cy="2762144"/>
          </a:xfrm>
          <a:prstGeom prst="rect">
            <a:avLst/>
          </a:prstGeom>
        </p:spPr>
        <p:txBody>
          <a:bodyPr vert="horz" lIns="100301" tIns="50150" rIns="100301" bIns="50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325"/>
            <a:ext cx="4028440" cy="352076"/>
          </a:xfrm>
          <a:prstGeom prst="rect">
            <a:avLst/>
          </a:prstGeom>
        </p:spPr>
        <p:txBody>
          <a:bodyPr vert="horz" lIns="100301" tIns="50150" rIns="100301" bIns="50150" rtlCol="0" anchor="b"/>
          <a:lstStyle>
            <a:lvl1pPr algn="l">
              <a:defRPr sz="1300"/>
            </a:lvl1pPr>
          </a:lstStyle>
          <a:p>
            <a:r>
              <a:rPr lang="en-US" dirty="0"/>
              <a:t>SEPTEMBER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325"/>
            <a:ext cx="4028440" cy="352076"/>
          </a:xfrm>
          <a:prstGeom prst="rect">
            <a:avLst/>
          </a:prstGeom>
        </p:spPr>
        <p:txBody>
          <a:bodyPr vert="horz" lIns="100301" tIns="50150" rIns="100301" bIns="50150" rtlCol="0" anchor="b"/>
          <a:lstStyle>
            <a:lvl1pPr algn="r">
              <a:defRPr sz="1300"/>
            </a:lvl1pPr>
          </a:lstStyle>
          <a:p>
            <a:fld id="{8A07DB61-1C86-404F-8927-0202358BED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881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3E5D2-32B3-FF96-7288-389171499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8C1C1-A041-8177-854D-BB05DF2C3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302EA-087D-B9D3-C94F-02163AA34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E9116-73B3-126C-16F0-8CA378F87E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SEPTEMBER 2023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898A8-87F5-FFA9-C5EF-EE64F45FC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7DB61-1C86-404F-8927-0202358BED43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54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7DB61-1C86-404F-8927-0202358BED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D7229-081E-9E60-9341-4FC44AE3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DFEBDF-F21D-E34F-B249-73CA6FAD4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E91ECB-1733-5DE9-541D-EB6019818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107FB-5E00-7416-130C-EBE6BDD5E9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SEPTEMBER 2023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AB829-AFE4-4A41-B7E1-CFBB82AE7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7DB61-1C86-404F-8927-0202358BED43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968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0193" y="2540805"/>
            <a:ext cx="4383613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3956"/>
            <a:ext cx="6400800" cy="143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770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0193" y="2540805"/>
            <a:ext cx="4383613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3956"/>
            <a:ext cx="6400800" cy="143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04461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68010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850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9434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158" y="125912"/>
            <a:ext cx="7135682" cy="802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612" y="2104235"/>
            <a:ext cx="8129905" cy="228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28810" y="5306610"/>
            <a:ext cx="1877955" cy="32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-19241" y="5531441"/>
            <a:ext cx="1439163" cy="115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1723" y="5221342"/>
            <a:ext cx="2717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158" y="125912"/>
            <a:ext cx="7135682" cy="802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612" y="2104235"/>
            <a:ext cx="8129905" cy="228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28810" y="5306610"/>
            <a:ext cx="1877955" cy="32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D22027"/>
                </a:solidFill>
                <a:latin typeface="Arial"/>
                <a:cs typeface="Arial"/>
              </a:defRPr>
            </a:lvl1pPr>
          </a:lstStyle>
          <a:p>
            <a:pPr marL="28575" marR="5080">
              <a:lnSpc>
                <a:spcPts val="1090"/>
              </a:lnSpc>
              <a:spcBef>
                <a:spcPts val="265"/>
              </a:spcBef>
            </a:pPr>
            <a:r>
              <a:rPr spc="-20" dirty="0"/>
              <a:t>LEADING</a:t>
            </a:r>
            <a:r>
              <a:rPr spc="-15" dirty="0"/>
              <a:t> </a:t>
            </a:r>
            <a:r>
              <a:rPr spc="-25" dirty="0"/>
              <a:t>R</a:t>
            </a:r>
            <a:r>
              <a:rPr b="0" spc="-25" dirty="0">
                <a:latin typeface="Myriad Pro"/>
                <a:cs typeface="Myriad Pro"/>
              </a:rPr>
              <a:t>&amp;</a:t>
            </a:r>
            <a:r>
              <a:rPr spc="-25" dirty="0"/>
              <a:t>D</a:t>
            </a:r>
            <a:r>
              <a:rPr spc="-45" dirty="0"/>
              <a:t> </a:t>
            </a:r>
            <a:r>
              <a:rPr spc="-10" dirty="0"/>
              <a:t>INNOVATION </a:t>
            </a:r>
            <a:r>
              <a:rPr dirty="0"/>
              <a:t>IN</a:t>
            </a:r>
            <a:r>
              <a:rPr spc="30" dirty="0"/>
              <a:t> </a:t>
            </a:r>
            <a:r>
              <a:rPr spc="-40" dirty="0"/>
              <a:t>BEAUTY</a:t>
            </a:r>
            <a:r>
              <a:rPr dirty="0"/>
              <a:t> </a:t>
            </a:r>
            <a:r>
              <a:rPr spc="-10" dirty="0"/>
              <a:t>INDUSTRY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-19241" y="5531441"/>
            <a:ext cx="1439163" cy="115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1E1F"/>
                </a:solidFill>
                <a:latin typeface="Proxima Nova"/>
                <a:cs typeface="Proxima Nova"/>
              </a:defRPr>
            </a:lvl1pPr>
          </a:lstStyle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dirty="0"/>
              <a:t>PROPRIETARY AND CONFIDENTIAL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1723" y="5221342"/>
            <a:ext cx="2717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0171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FD161-54D8-6156-0136-8CCB313F0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70055-BA46-A743-61F2-12C5F5DA45C5}"/>
              </a:ext>
            </a:extLst>
          </p:cNvPr>
          <p:cNvSpPr txBox="1"/>
          <p:nvPr/>
        </p:nvSpPr>
        <p:spPr>
          <a:xfrm>
            <a:off x="204409" y="284311"/>
            <a:ext cx="5398949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48" marR="0" lvl="0" indent="0" algn="l" defTabSz="67309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Naše</a:t>
            </a: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 </a:t>
            </a: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hlavní</a:t>
            </a: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 </a:t>
            </a: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nabídka</a:t>
            </a: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 – </a:t>
            </a:r>
          </a:p>
          <a:p>
            <a:pPr marL="9348" marR="0" lvl="0" indent="0" algn="l" defTabSz="67309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Uspořádaná</a:t>
            </a: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 </a:t>
            </a: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podle</a:t>
            </a: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 </a:t>
            </a: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klíčových</a:t>
            </a:r>
            <a:r>
              <a:rPr lang="en-US" sz="2400" dirty="0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 </a:t>
            </a:r>
            <a:r>
              <a:rPr lang="en-US" sz="2400" dirty="0" err="1">
                <a:solidFill>
                  <a:srgbClr val="511332"/>
                </a:solidFill>
                <a:latin typeface="Feature Display Bold" pitchFamily="50" charset="0"/>
                <a:cs typeface="Feature Display Bold" pitchFamily="50" charset="0"/>
              </a:rPr>
              <a:t>výhod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Feature Display Bold" pitchFamily="50" charset="0"/>
              <a:cs typeface="Feature Display Bold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0D6FF-3544-A873-0527-6D13BA29DA9E}"/>
              </a:ext>
            </a:extLst>
          </p:cNvPr>
          <p:cNvSpPr txBox="1"/>
          <p:nvPr/>
        </p:nvSpPr>
        <p:spPr>
          <a:xfrm>
            <a:off x="253138" y="1182096"/>
            <a:ext cx="2713291" cy="612934"/>
          </a:xfrm>
          <a:prstGeom prst="roundRect">
            <a:avLst/>
          </a:prstGeom>
          <a:solidFill>
            <a:srgbClr val="FAAE4C"/>
          </a:solidFill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  <a:defRPr/>
            </a:pPr>
            <a:r>
              <a:rPr lang="en-US" sz="1600" dirty="0">
                <a:solidFill>
                  <a:srgbClr val="672C45"/>
                </a:solidFill>
                <a:latin typeface="Feature Display Medium" pitchFamily="50" charset="0"/>
                <a:cs typeface="Feature Display Medium" pitchFamily="50" charset="0"/>
                <a:sym typeface="Arial"/>
              </a:rPr>
              <a:t>POSÍLENÍ</a:t>
            </a:r>
          </a:p>
          <a:p>
            <a:pPr algn="ctr" rtl="0">
              <a:buClr>
                <a:srgbClr val="000000"/>
              </a:buClr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Pro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slabé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poškozené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  <a:sym typeface="Arial"/>
              </a:rPr>
              <a:t>vlasy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Feature Display Bold" pitchFamily="50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08082-7F8E-FB4D-7486-963F11FEB83A}"/>
              </a:ext>
            </a:extLst>
          </p:cNvPr>
          <p:cNvSpPr txBox="1"/>
          <p:nvPr/>
        </p:nvSpPr>
        <p:spPr>
          <a:xfrm>
            <a:off x="3186172" y="1211617"/>
            <a:ext cx="2713290" cy="851297"/>
          </a:xfrm>
          <a:prstGeom prst="roundRect">
            <a:avLst/>
          </a:prstGeom>
          <a:solidFill>
            <a:srgbClr val="E9ED6C"/>
          </a:solidFill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  <a:defRPr/>
            </a:pPr>
            <a:r>
              <a:rPr lang="en-US" sz="1600" dirty="0">
                <a:solidFill>
                  <a:srgbClr val="672C45"/>
                </a:solidFill>
                <a:latin typeface="Feature Display Medium" pitchFamily="50" charset="0"/>
                <a:cs typeface="Feature Display Medium" pitchFamily="50" charset="0"/>
                <a:sym typeface="Arial"/>
              </a:rPr>
              <a:t>VYČIŠTĚNÍ</a:t>
            </a:r>
          </a:p>
          <a:p>
            <a:pPr algn="ctr" rtl="0">
              <a:buClr>
                <a:srgbClr val="000000"/>
              </a:buClr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Pro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mastnou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pokožku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hlavy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 +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nánosy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Helvetica Neue UltraLight" panose="02000206000000020004" pitchFamily="2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4DB904-BFCD-4516-DF32-DB4DD07972EB}"/>
              </a:ext>
            </a:extLst>
          </p:cNvPr>
          <p:cNvGrpSpPr/>
          <p:nvPr/>
        </p:nvGrpSpPr>
        <p:grpSpPr>
          <a:xfrm>
            <a:off x="-66514" y="1983903"/>
            <a:ext cx="6222389" cy="3384707"/>
            <a:chOff x="1460358" y="1804969"/>
            <a:chExt cx="5852702" cy="3190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F1D5F0-FB4D-F89B-6A75-77F228B8E3E2}"/>
                </a:ext>
              </a:extLst>
            </p:cNvPr>
            <p:cNvSpPr txBox="1"/>
            <p:nvPr/>
          </p:nvSpPr>
          <p:spPr>
            <a:xfrm>
              <a:off x="1460358" y="4183610"/>
              <a:ext cx="1134644" cy="52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Zpevňující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koncentrovaný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šampon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ADE7D0-30F0-804B-27E3-FF9E1D853874}"/>
                </a:ext>
              </a:extLst>
            </p:cNvPr>
            <p:cNvSpPr txBox="1"/>
            <p:nvPr/>
          </p:nvSpPr>
          <p:spPr>
            <a:xfrm>
              <a:off x="3367244" y="4183610"/>
              <a:ext cx="973564" cy="66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BioBrew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™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Opravné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sérum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bez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oplachování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DE4B4E-81F6-39C2-B219-435B4FF9F33D}"/>
                </a:ext>
              </a:extLst>
            </p:cNvPr>
            <p:cNvSpPr txBox="1"/>
            <p:nvPr/>
          </p:nvSpPr>
          <p:spPr>
            <a:xfrm>
              <a:off x="2430776" y="4183610"/>
              <a:ext cx="1148384" cy="52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Zpevňující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koncentrovaný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kondicionér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1FE1A-9B68-5C5A-9001-DCC4907AE654}"/>
                </a:ext>
              </a:extLst>
            </p:cNvPr>
            <p:cNvSpPr txBox="1"/>
            <p:nvPr/>
          </p:nvSpPr>
          <p:spPr>
            <a:xfrm>
              <a:off x="4297131" y="4183253"/>
              <a:ext cx="1177935" cy="812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AHA+ACV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Předšamponová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čisticí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oplachová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péče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o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pokožku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hlavy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481D53-FF75-B53B-72C9-50D3714C8BA6}"/>
                </a:ext>
              </a:extLst>
            </p:cNvPr>
            <p:cNvSpPr txBox="1"/>
            <p:nvPr/>
          </p:nvSpPr>
          <p:spPr>
            <a:xfrm>
              <a:off x="6393741" y="4183253"/>
              <a:ext cx="919319" cy="52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Suchý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šampon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v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prášku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3681E6-7F95-DC76-5214-12AA3F46B1EC}"/>
                </a:ext>
              </a:extLst>
            </p:cNvPr>
            <p:cNvSpPr txBox="1"/>
            <p:nvPr/>
          </p:nvSpPr>
          <p:spPr>
            <a:xfrm>
              <a:off x="5490430" y="4183610"/>
              <a:ext cx="959795" cy="52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Čisticí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vyrovnávací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72C45"/>
                  </a:solidFill>
                  <a:effectLst/>
                  <a:uLnTx/>
                  <a:uFillTx/>
                  <a:latin typeface="Helvetica Neue"/>
                  <a:cs typeface="Feature Display Bold" pitchFamily="50" charset="0"/>
                </a:rPr>
                <a:t>sérum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9CFA38-2A98-D027-EDDA-B04076394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0428" y="2760349"/>
              <a:ext cx="959796" cy="1475242"/>
            </a:xfrm>
            <a:prstGeom prst="rect">
              <a:avLst/>
            </a:prstGeom>
          </p:spPr>
        </p:pic>
        <p:pic>
          <p:nvPicPr>
            <p:cNvPr id="20" name="Picture 19" descr="A bottle of liquid with yellow liquid&#10;&#10;Description automatically generated">
              <a:extLst>
                <a:ext uri="{FF2B5EF4-FFF2-40B4-BE49-F238E27FC236}">
                  <a16:creationId xmlns:a16="http://schemas.microsoft.com/office/drawing/2014/main" id="{9769A823-CB54-C31E-1719-ABC787685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4" t="19887" r="35237" b="19320"/>
            <a:stretch/>
          </p:blipFill>
          <p:spPr>
            <a:xfrm>
              <a:off x="3521853" y="2207410"/>
              <a:ext cx="593877" cy="1906786"/>
            </a:xfrm>
            <a:prstGeom prst="rect">
              <a:avLst/>
            </a:prstGeom>
          </p:spPr>
        </p:pic>
        <p:pic>
          <p:nvPicPr>
            <p:cNvPr id="21" name="Picture 20" descr="A bottle of liquid with a dispenser&#10;&#10;Description automatically generated">
              <a:extLst>
                <a:ext uri="{FF2B5EF4-FFF2-40B4-BE49-F238E27FC236}">
                  <a16:creationId xmlns:a16="http://schemas.microsoft.com/office/drawing/2014/main" id="{D7EEEBAA-3D5F-7E92-DF86-AF2EE4FB3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09" t="31931" r="37737" b="21172"/>
            <a:stretch/>
          </p:blipFill>
          <p:spPr>
            <a:xfrm>
              <a:off x="1663188" y="2046627"/>
              <a:ext cx="817162" cy="2063828"/>
            </a:xfrm>
            <a:prstGeom prst="rect">
              <a:avLst/>
            </a:prstGeom>
          </p:spPr>
        </p:pic>
        <p:pic>
          <p:nvPicPr>
            <p:cNvPr id="22" name="Picture 21" descr="A bottle of liquid with a dispenser&#10;&#10;Description automatically generated">
              <a:extLst>
                <a:ext uri="{FF2B5EF4-FFF2-40B4-BE49-F238E27FC236}">
                  <a16:creationId xmlns:a16="http://schemas.microsoft.com/office/drawing/2014/main" id="{29B5521D-8721-9A75-BE89-F1BEDBEF4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6" t="23362" r="39409" b="18035"/>
            <a:stretch/>
          </p:blipFill>
          <p:spPr>
            <a:xfrm>
              <a:off x="2542775" y="1804969"/>
              <a:ext cx="741674" cy="2309227"/>
            </a:xfrm>
            <a:prstGeom prst="rect">
              <a:avLst/>
            </a:prstGeom>
          </p:spPr>
        </p:pic>
        <p:pic>
          <p:nvPicPr>
            <p:cNvPr id="23" name="Picture 22" descr="A yellow tube with red text&#10;&#10;Description automatically generated">
              <a:extLst>
                <a:ext uri="{FF2B5EF4-FFF2-40B4-BE49-F238E27FC236}">
                  <a16:creationId xmlns:a16="http://schemas.microsoft.com/office/drawing/2014/main" id="{1814CEE5-B517-10B5-F206-AB9397BE2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54" t="27358" r="37708" b="22599"/>
            <a:stretch/>
          </p:blipFill>
          <p:spPr>
            <a:xfrm>
              <a:off x="6624264" y="2493929"/>
              <a:ext cx="528425" cy="1623116"/>
            </a:xfrm>
            <a:prstGeom prst="rect">
              <a:avLst/>
            </a:prstGeom>
          </p:spPr>
        </p:pic>
        <p:pic>
          <p:nvPicPr>
            <p:cNvPr id="24" name="Picture 23" descr="A yellow bottle with a small cap&#10;&#10;Description automatically generated">
              <a:extLst>
                <a:ext uri="{FF2B5EF4-FFF2-40B4-BE49-F238E27FC236}">
                  <a16:creationId xmlns:a16="http://schemas.microsoft.com/office/drawing/2014/main" id="{67D1F8B5-223E-7FC3-CA9C-32564B67B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22" t="23607" r="35675" b="23138"/>
            <a:stretch/>
          </p:blipFill>
          <p:spPr>
            <a:xfrm>
              <a:off x="4494490" y="2121716"/>
              <a:ext cx="771902" cy="1995328"/>
            </a:xfrm>
            <a:prstGeom prst="rect">
              <a:avLst/>
            </a:prstGeom>
          </p:spPr>
        </p:pic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160A0A9A-1E52-1BA2-974B-0A242D628CC9}"/>
              </a:ext>
            </a:extLst>
          </p:cNvPr>
          <p:cNvSpPr txBox="1"/>
          <p:nvPr/>
        </p:nvSpPr>
        <p:spPr>
          <a:xfrm>
            <a:off x="6173644" y="1202884"/>
            <a:ext cx="2697736" cy="612934"/>
          </a:xfrm>
          <a:prstGeom prst="roundRect">
            <a:avLst/>
          </a:prstGeom>
          <a:solidFill>
            <a:srgbClr val="FEAF9B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Feature Display Medium" pitchFamily="50" charset="0"/>
                <a:cs typeface="Feature Display Medium" pitchFamily="50" charset="0"/>
                <a:sym typeface="Arial"/>
              </a:rPr>
              <a:t>ZAHUŠTĚNÍ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Pro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jemné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Helvetica Neue UltraLight" panose="02000206000000020004" pitchFamily="2" charset="0"/>
                <a:sym typeface="Arial"/>
              </a:rPr>
              <a:t>vlasy</a:t>
            </a:r>
            <a:endParaRPr lang="en-US" sz="1400" b="0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Helvetica Neue UltraLight" panose="02000206000000020004" pitchFamily="2" charset="0"/>
            </a:endParaRPr>
          </a:p>
        </p:txBody>
      </p:sp>
      <p:pic>
        <p:nvPicPr>
          <p:cNvPr id="28" name="Picture 27" descr="A white bottle with a yellow cap&#10;&#10;AI-generated content may be incorrect.">
            <a:extLst>
              <a:ext uri="{FF2B5EF4-FFF2-40B4-BE49-F238E27FC236}">
                <a16:creationId xmlns:a16="http://schemas.microsoft.com/office/drawing/2014/main" id="{A8005001-1959-1271-BE86-17719E1DA8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52" y="1866359"/>
            <a:ext cx="2720004" cy="2720004"/>
          </a:xfrm>
          <a:prstGeom prst="rect">
            <a:avLst/>
          </a:prstGeom>
        </p:spPr>
      </p:pic>
      <p:pic>
        <p:nvPicPr>
          <p:cNvPr id="29" name="Picture 28" descr="A bottle of liquid with a dropper&#10;&#10;AI-generated content may be incorrect.">
            <a:extLst>
              <a:ext uri="{FF2B5EF4-FFF2-40B4-BE49-F238E27FC236}">
                <a16:creationId xmlns:a16="http://schemas.microsoft.com/office/drawing/2014/main" id="{8F3F891A-07C9-5186-DD44-5C5BA544E0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20" y="2761840"/>
            <a:ext cx="1792073" cy="1792073"/>
          </a:xfrm>
          <a:prstGeom prst="rect">
            <a:avLst/>
          </a:prstGeom>
        </p:spPr>
      </p:pic>
      <p:pic>
        <p:nvPicPr>
          <p:cNvPr id="30" name="Picture 29" descr="A bottle of liquid with a dispenser&#10;&#10;AI-generated content may be incorrect.">
            <a:extLst>
              <a:ext uri="{FF2B5EF4-FFF2-40B4-BE49-F238E27FC236}">
                <a16:creationId xmlns:a16="http://schemas.microsoft.com/office/drawing/2014/main" id="{6AF9562A-7253-6E26-826C-E733857C3B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9"/>
          <a:stretch/>
        </p:blipFill>
        <p:spPr>
          <a:xfrm>
            <a:off x="5374591" y="2118070"/>
            <a:ext cx="1673576" cy="24672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25C39E-D5A9-9C2F-3A92-DFFAF02E864C}"/>
              </a:ext>
            </a:extLst>
          </p:cNvPr>
          <p:cNvSpPr txBox="1"/>
          <p:nvPr/>
        </p:nvSpPr>
        <p:spPr>
          <a:xfrm>
            <a:off x="6063525" y="4562358"/>
            <a:ext cx="1152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Zahušťující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koncentrovaný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šampon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Feature Display Bold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0B461-2D53-FB1C-D16D-76C443ACC942}"/>
              </a:ext>
            </a:extLst>
          </p:cNvPr>
          <p:cNvSpPr txBox="1"/>
          <p:nvPr/>
        </p:nvSpPr>
        <p:spPr>
          <a:xfrm>
            <a:off x="8079758" y="4562358"/>
            <a:ext cx="103505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Zahušťující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sérum</a:t>
            </a:r>
            <a:endParaRPr lang="en-US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cs typeface="Feature Display Bold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8A89A-62FA-2A7A-6870-3BF23865A303}"/>
              </a:ext>
            </a:extLst>
          </p:cNvPr>
          <p:cNvSpPr txBox="1"/>
          <p:nvPr/>
        </p:nvSpPr>
        <p:spPr>
          <a:xfrm>
            <a:off x="7088580" y="4562358"/>
            <a:ext cx="1152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Zahušťující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koncentrovaný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kondicionér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Feature Display Bold" pitchFamily="50" charset="0"/>
            </a:endParaRPr>
          </a:p>
        </p:txBody>
      </p:sp>
      <p:pic>
        <p:nvPicPr>
          <p:cNvPr id="1026" name="Picture 2" descr="A group of small bottles next to a box&#10;&#10;AI-generated content may be incorrect.">
            <a:extLst>
              <a:ext uri="{FF2B5EF4-FFF2-40B4-BE49-F238E27FC236}">
                <a16:creationId xmlns:a16="http://schemas.microsoft.com/office/drawing/2014/main" id="{2C67D834-355C-A3AE-30D5-C0DFD3F6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09" y="152086"/>
            <a:ext cx="930789" cy="9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1B438E2A-36AB-4318-3F5E-D4BC3ECF3A15}"/>
              </a:ext>
            </a:extLst>
          </p:cNvPr>
          <p:cNvSpPr txBox="1"/>
          <p:nvPr/>
        </p:nvSpPr>
        <p:spPr>
          <a:xfrm>
            <a:off x="8013244" y="192437"/>
            <a:ext cx="1120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60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Brewed Strength Mini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zkušební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672C45"/>
                </a:solidFill>
                <a:effectLst/>
                <a:uLnTx/>
                <a:uFillTx/>
                <a:latin typeface="Helvetica Neue"/>
                <a:cs typeface="Feature Display Bold" pitchFamily="50" charset="0"/>
              </a:rPr>
              <a:t>sada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672C45"/>
              </a:solidFill>
              <a:effectLst/>
              <a:uLnTx/>
              <a:uFillTx/>
              <a:latin typeface="Helvetica Neue"/>
              <a:cs typeface="Feature Display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bubbles&#10;&#10;Description automatically generated">
            <a:extLst>
              <a:ext uri="{FF2B5EF4-FFF2-40B4-BE49-F238E27FC236}">
                <a16:creationId xmlns:a16="http://schemas.microsoft.com/office/drawing/2014/main" id="{BA845A25-1EA7-E18C-6A00-29893E94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0" t="15984" r="1147" b="39608"/>
          <a:stretch/>
        </p:blipFill>
        <p:spPr>
          <a:xfrm rot="10800000">
            <a:off x="-80502" y="-111128"/>
            <a:ext cx="9224502" cy="583247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5868B8-A80A-6D36-6D05-5C8C2978295E}"/>
              </a:ext>
            </a:extLst>
          </p:cNvPr>
          <p:cNvCxnSpPr>
            <a:cxnSpLocks/>
          </p:cNvCxnSpPr>
          <p:nvPr/>
        </p:nvCxnSpPr>
        <p:spPr>
          <a:xfrm flipH="1">
            <a:off x="4931862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DE2F16-FD62-77EF-4CE5-2C83B2057925}"/>
              </a:ext>
            </a:extLst>
          </p:cNvPr>
          <p:cNvCxnSpPr>
            <a:cxnSpLocks/>
          </p:cNvCxnSpPr>
          <p:nvPr/>
        </p:nvCxnSpPr>
        <p:spPr>
          <a:xfrm flipH="1">
            <a:off x="3702802" y="1283614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7A88A0-CF65-BE68-CC82-A99B8F7A8D3B}"/>
              </a:ext>
            </a:extLst>
          </p:cNvPr>
          <p:cNvCxnSpPr>
            <a:cxnSpLocks/>
          </p:cNvCxnSpPr>
          <p:nvPr/>
        </p:nvCxnSpPr>
        <p:spPr>
          <a:xfrm flipH="1">
            <a:off x="6137043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8912CC-CBFA-6A8A-B8C4-D0B762743125}"/>
              </a:ext>
            </a:extLst>
          </p:cNvPr>
          <p:cNvCxnSpPr>
            <a:cxnSpLocks/>
          </p:cNvCxnSpPr>
          <p:nvPr/>
        </p:nvCxnSpPr>
        <p:spPr>
          <a:xfrm flipH="1">
            <a:off x="2512916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8E1F6A6-E2F8-6BCC-38CB-991E7CE1B7F5}"/>
              </a:ext>
            </a:extLst>
          </p:cNvPr>
          <p:cNvSpPr txBox="1">
            <a:spLocks/>
          </p:cNvSpPr>
          <p:nvPr/>
        </p:nvSpPr>
        <p:spPr>
          <a:xfrm>
            <a:off x="381000" y="317221"/>
            <a:ext cx="8058659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marL="9348" marR="0" lvl="0" indent="0" algn="l" defTabSz="67309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Feature Display Bold" pitchFamily="50" charset="0"/>
                <a:cs typeface="Feature Display Bold" pitchFamily="50" charset="0"/>
              </a:defRPr>
            </a:lvl1pPr>
          </a:lstStyle>
          <a:p>
            <a:r>
              <a:rPr lang="en-US" dirty="0" err="1"/>
              <a:t>Složky</a:t>
            </a:r>
            <a:r>
              <a:rPr lang="en-US" dirty="0"/>
              <a:t> </a:t>
            </a:r>
            <a:r>
              <a:rPr lang="en-US" dirty="0" err="1"/>
              <a:t>prospěšné</a:t>
            </a:r>
            <a:r>
              <a:rPr lang="en-US" dirty="0"/>
              <a:t> pro </a:t>
            </a:r>
            <a:r>
              <a:rPr lang="en-US" dirty="0" err="1"/>
              <a:t>pokožku</a:t>
            </a:r>
            <a:r>
              <a:rPr lang="en-US" dirty="0"/>
              <a:t> </a:t>
            </a:r>
            <a:r>
              <a:rPr lang="en-US" dirty="0" err="1"/>
              <a:t>hlavy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B2FA31-5170-AB71-3B26-3E36046998F0}"/>
              </a:ext>
            </a:extLst>
          </p:cNvPr>
          <p:cNvSpPr txBox="1"/>
          <p:nvPr/>
        </p:nvSpPr>
        <p:spPr>
          <a:xfrm>
            <a:off x="3829484" y="1381728"/>
            <a:ext cx="1074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1 %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kyselina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salicylová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Exfoliuje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a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čistí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pokožku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hlavy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Chlorella +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extrakt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z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listů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manuky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Vyrovnává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maz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a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zklidňuje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74AA7F-F9D4-48FE-D452-B7A2651BDCE8}"/>
              </a:ext>
            </a:extLst>
          </p:cNvPr>
          <p:cNvSpPr txBox="1"/>
          <p:nvPr/>
        </p:nvSpPr>
        <p:spPr>
          <a:xfrm>
            <a:off x="5032382" y="1381728"/>
            <a:ext cx="107479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Upsalite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® (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uhličitan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hořečnatý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Pohlcuje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přebytečný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maz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a pot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Allantoin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Zklidňuje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suchost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+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vyrovnává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hydrataci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pokožky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hlavy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86E04F-E4FF-492C-5759-139CB4BC4466}"/>
              </a:ext>
            </a:extLst>
          </p:cNvPr>
          <p:cNvSpPr txBox="1"/>
          <p:nvPr/>
        </p:nvSpPr>
        <p:spPr>
          <a:xfrm>
            <a:off x="2548470" y="1381728"/>
            <a:ext cx="12085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9 % AHA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směs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(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glykolová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+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mléčná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kyselina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Exfoliuje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a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čistí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aniž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by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odstraňovala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vlhkost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3 %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jablečný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ocet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+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květ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ibišku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Šetrně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a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rychle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odstraňuje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nánosy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z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pokožky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hlavy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98A08A-D719-CB37-64CC-F0931C5117E6}"/>
              </a:ext>
            </a:extLst>
          </p:cNvPr>
          <p:cNvSpPr txBox="1"/>
          <p:nvPr/>
        </p:nvSpPr>
        <p:spPr>
          <a:xfrm>
            <a:off x="1395498" y="1381728"/>
            <a:ext cx="1074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Prebiotika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Inulin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Hemisqualan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Vitaminy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C+E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Olej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z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moringy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AE54E8-A90F-BFFB-DAB7-49081173F977}"/>
              </a:ext>
            </a:extLst>
          </p:cNvPr>
          <p:cNvCxnSpPr>
            <a:cxnSpLocks/>
          </p:cNvCxnSpPr>
          <p:nvPr/>
        </p:nvCxnSpPr>
        <p:spPr>
          <a:xfrm flipH="1">
            <a:off x="201598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3E9BEC-19B3-CA85-A835-ADD4D25977C0}"/>
              </a:ext>
            </a:extLst>
          </p:cNvPr>
          <p:cNvCxnSpPr>
            <a:cxnSpLocks/>
          </p:cNvCxnSpPr>
          <p:nvPr/>
        </p:nvCxnSpPr>
        <p:spPr>
          <a:xfrm flipH="1">
            <a:off x="1337984" y="1266469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F77589-6620-383F-43DF-6C616ED1BF87}"/>
              </a:ext>
            </a:extLst>
          </p:cNvPr>
          <p:cNvSpPr txBox="1"/>
          <p:nvPr/>
        </p:nvSpPr>
        <p:spPr>
          <a:xfrm>
            <a:off x="266907" y="1391405"/>
            <a:ext cx="114676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Bio-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peptidy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Viditelně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zlepšují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objem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 a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sílu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/>
              </a:rPr>
              <a:t>vlasů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Yuzu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ceramid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(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šampon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Intenzivní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hydratace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+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ochrana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807E132-34E0-0396-38F1-A57E4C20897B}"/>
              </a:ext>
            </a:extLst>
          </p:cNvPr>
          <p:cNvSpPr/>
          <p:nvPr/>
        </p:nvSpPr>
        <p:spPr bwMode="auto">
          <a:xfrm>
            <a:off x="131137" y="1000267"/>
            <a:ext cx="8571091" cy="252640"/>
          </a:xfrm>
          <a:prstGeom prst="roundRect">
            <a:avLst>
              <a:gd name="adj" fmla="val 50000"/>
            </a:avLst>
          </a:prstGeom>
          <a:solidFill>
            <a:srgbClr val="F0A4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Feature Display Medium" pitchFamily="50" charset="0"/>
                <a:ea typeface="+mn-ea"/>
                <a:cs typeface="Feature Display Medium" pitchFamily="50" charset="0"/>
              </a:rPr>
              <a:t>Rootbiomic Ferment™ + Proven “Skincare” Technologie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080A4-8DAA-2746-8C54-28FA72A1AF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69" t="21789" r="32181" b="20513"/>
          <a:stretch/>
        </p:blipFill>
        <p:spPr>
          <a:xfrm>
            <a:off x="2678257" y="3465830"/>
            <a:ext cx="730174" cy="1757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81F81-36FB-B202-0084-B71DF29F42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229" t="21724" r="35877" b="18035"/>
          <a:stretch/>
        </p:blipFill>
        <p:spPr>
          <a:xfrm>
            <a:off x="1673383" y="3607275"/>
            <a:ext cx="502348" cy="1584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09E41-4FA1-84D2-F06E-E2416A31EA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798"/>
          <a:stretch/>
        </p:blipFill>
        <p:spPr>
          <a:xfrm>
            <a:off x="4601383" y="3607275"/>
            <a:ext cx="1798645" cy="2001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223271-792D-C31C-7FA9-B951CF7045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3889"/>
          <a:stretch/>
        </p:blipFill>
        <p:spPr>
          <a:xfrm>
            <a:off x="3319233" y="3805115"/>
            <a:ext cx="1887102" cy="21544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0B6619-16A7-132E-F822-CEDF9C470A0D}"/>
              </a:ext>
            </a:extLst>
          </p:cNvPr>
          <p:cNvGrpSpPr/>
          <p:nvPr/>
        </p:nvGrpSpPr>
        <p:grpSpPr>
          <a:xfrm>
            <a:off x="195989" y="3133116"/>
            <a:ext cx="1099833" cy="2090583"/>
            <a:chOff x="147956" y="2467256"/>
            <a:chExt cx="1346187" cy="253753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3334B5A-6DE8-4719-87AF-F417FE378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2156" t="20295" r="34827" b="14994"/>
            <a:stretch/>
          </p:blipFill>
          <p:spPr>
            <a:xfrm>
              <a:off x="602696" y="2467256"/>
              <a:ext cx="891447" cy="25375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1CBB884-A2C4-8915-273A-18699A2A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33992" t="31353" r="36302" b="19368"/>
            <a:stretch/>
          </p:blipFill>
          <p:spPr>
            <a:xfrm>
              <a:off x="147956" y="2805111"/>
              <a:ext cx="868290" cy="2160597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625D5-8FD9-88F4-E207-9EA96DA56A5A}"/>
              </a:ext>
            </a:extLst>
          </p:cNvPr>
          <p:cNvCxnSpPr>
            <a:cxnSpLocks/>
          </p:cNvCxnSpPr>
          <p:nvPr/>
        </p:nvCxnSpPr>
        <p:spPr>
          <a:xfrm flipH="1">
            <a:off x="7311574" y="1266468"/>
            <a:ext cx="25325" cy="3617993"/>
          </a:xfrm>
          <a:prstGeom prst="line">
            <a:avLst/>
          </a:prstGeom>
          <a:ln w="19050">
            <a:solidFill>
              <a:srgbClr val="E2F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ottle of liquid with a dropper&#10;&#10;AI-generated content may be incorrect.">
            <a:extLst>
              <a:ext uri="{FF2B5EF4-FFF2-40B4-BE49-F238E27FC236}">
                <a16:creationId xmlns:a16="http://schemas.microsoft.com/office/drawing/2014/main" id="{13E0A77B-D0E5-ED9F-D3A7-98DEBDBC94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37" y="3731906"/>
            <a:ext cx="1528692" cy="15286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B0E777-D1D3-186B-D994-0365FB5ADE36}"/>
              </a:ext>
            </a:extLst>
          </p:cNvPr>
          <p:cNvGrpSpPr/>
          <p:nvPr/>
        </p:nvGrpSpPr>
        <p:grpSpPr>
          <a:xfrm>
            <a:off x="5569781" y="3133116"/>
            <a:ext cx="1659965" cy="2076771"/>
            <a:chOff x="-2202535" y="2232310"/>
            <a:chExt cx="2199840" cy="2752206"/>
          </a:xfrm>
        </p:grpSpPr>
        <p:pic>
          <p:nvPicPr>
            <p:cNvPr id="6" name="Picture 5" descr="A white bottle with a yellow cap&#10;&#10;AI-generated content may be incorrect.">
              <a:extLst>
                <a:ext uri="{FF2B5EF4-FFF2-40B4-BE49-F238E27FC236}">
                  <a16:creationId xmlns:a16="http://schemas.microsoft.com/office/drawing/2014/main" id="{808ADFA1-7D25-8875-6734-DB16C655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83"/>
            <a:stretch/>
          </p:blipFill>
          <p:spPr>
            <a:xfrm>
              <a:off x="-1782036" y="2232310"/>
              <a:ext cx="1779341" cy="2720004"/>
            </a:xfrm>
            <a:prstGeom prst="rect">
              <a:avLst/>
            </a:prstGeom>
          </p:spPr>
        </p:pic>
        <p:pic>
          <p:nvPicPr>
            <p:cNvPr id="10" name="Picture 9" descr="A bottle of liquid with a dispenser&#10;&#10;AI-generated content may be incorrect.">
              <a:extLst>
                <a:ext uri="{FF2B5EF4-FFF2-40B4-BE49-F238E27FC236}">
                  <a16:creationId xmlns:a16="http://schemas.microsoft.com/office/drawing/2014/main" id="{394AD251-BDDF-A9AC-A0DE-C49CE25A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69"/>
            <a:stretch/>
          </p:blipFill>
          <p:spPr>
            <a:xfrm>
              <a:off x="-2202535" y="2517221"/>
              <a:ext cx="1673576" cy="246729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3ACD87-DF0C-5B71-B98F-52F0AE1F9A8F}"/>
              </a:ext>
            </a:extLst>
          </p:cNvPr>
          <p:cNvSpPr txBox="1"/>
          <p:nvPr/>
        </p:nvSpPr>
        <p:spPr>
          <a:xfrm>
            <a:off x="6225545" y="1396531"/>
            <a:ext cx="112526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Amarantové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peptidy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chemeClr val="tx1"/>
                </a:solidFill>
                <a:latin typeface="Montserrat"/>
              </a:rPr>
              <a:t>Viditelně</a:t>
            </a:r>
            <a:r>
              <a:rPr lang="en-US" sz="9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/>
              </a:rPr>
              <a:t>dodávají</a:t>
            </a:r>
            <a:r>
              <a:rPr lang="en-US" sz="9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/>
              </a:rPr>
              <a:t>vlasům</a:t>
            </a:r>
            <a:r>
              <a:rPr lang="en-US" sz="9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/>
              </a:rPr>
              <a:t>objem</a:t>
            </a:r>
            <a:endParaRPr lang="en-US" sz="900" dirty="0">
              <a:solidFill>
                <a:schemeClr val="tx1"/>
              </a:solidFill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Inulin (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šampon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Jemně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čistí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a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hydratuje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188C8-42F7-C48F-EC21-F54822634275}"/>
              </a:ext>
            </a:extLst>
          </p:cNvPr>
          <p:cNvSpPr txBox="1"/>
          <p:nvPr/>
        </p:nvSpPr>
        <p:spPr>
          <a:xfrm>
            <a:off x="7445228" y="1393689"/>
            <a:ext cx="1219683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Zahušťující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peptidy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rgbClr val="511332"/>
                </a:solidFill>
                <a:latin typeface="Montserrat"/>
              </a:rPr>
              <a:t>Viditelně</a:t>
            </a:r>
            <a:r>
              <a:rPr lang="en-US" sz="900" dirty="0">
                <a:solidFill>
                  <a:srgbClr val="511332"/>
                </a:solidFill>
                <a:latin typeface="Montserrat"/>
              </a:rPr>
              <a:t> </a:t>
            </a:r>
            <a:r>
              <a:rPr lang="en-US" sz="900" dirty="0" err="1">
                <a:solidFill>
                  <a:srgbClr val="511332"/>
                </a:solidFill>
                <a:latin typeface="Montserrat"/>
              </a:rPr>
              <a:t>zvyšují</a:t>
            </a:r>
            <a:r>
              <a:rPr lang="en-US" sz="900" dirty="0">
                <a:solidFill>
                  <a:srgbClr val="511332"/>
                </a:solidFill>
                <a:latin typeface="Montserrat"/>
              </a:rPr>
              <a:t> </a:t>
            </a:r>
            <a:r>
              <a:rPr lang="en-US" sz="900" dirty="0" err="1">
                <a:solidFill>
                  <a:srgbClr val="511332"/>
                </a:solidFill>
                <a:latin typeface="Montserrat"/>
              </a:rPr>
              <a:t>hustotu</a:t>
            </a:r>
            <a:r>
              <a:rPr lang="en-US" sz="900" dirty="0">
                <a:solidFill>
                  <a:srgbClr val="511332"/>
                </a:solidFill>
                <a:latin typeface="Montserrat"/>
              </a:rPr>
              <a:t>, </a:t>
            </a:r>
            <a:r>
              <a:rPr lang="en-US" sz="900" dirty="0" err="1">
                <a:solidFill>
                  <a:srgbClr val="511332"/>
                </a:solidFill>
                <a:latin typeface="Montserrat"/>
              </a:rPr>
              <a:t>sílu</a:t>
            </a:r>
            <a:r>
              <a:rPr lang="en-US" sz="900" dirty="0">
                <a:solidFill>
                  <a:srgbClr val="511332"/>
                </a:solidFill>
                <a:latin typeface="Montserrat"/>
              </a:rPr>
              <a:t> a </a:t>
            </a:r>
            <a:r>
              <a:rPr lang="en-US" sz="900" dirty="0" err="1">
                <a:solidFill>
                  <a:srgbClr val="511332"/>
                </a:solidFill>
                <a:latin typeface="Montserrat"/>
              </a:rPr>
              <a:t>objem</a:t>
            </a:r>
            <a:r>
              <a:rPr lang="en-US" sz="900" dirty="0">
                <a:solidFill>
                  <a:srgbClr val="511332"/>
                </a:solidFill>
                <a:latin typeface="Montserrat"/>
              </a:rPr>
              <a:t> </a:t>
            </a:r>
            <a:r>
              <a:rPr lang="en-US" sz="900" dirty="0" err="1">
                <a:solidFill>
                  <a:srgbClr val="511332"/>
                </a:solidFill>
                <a:latin typeface="Montserrat"/>
              </a:rPr>
              <a:t>vlasů</a:t>
            </a:r>
            <a:endParaRPr lang="en-US" sz="900" dirty="0">
              <a:solidFill>
                <a:srgbClr val="511332"/>
              </a:solidFill>
              <a:latin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511332"/>
              </a:solidFill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Exozomy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z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kurkumového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511332"/>
                </a:solidFill>
                <a:effectLst/>
                <a:uLnTx/>
                <a:uFillTx/>
                <a:latin typeface="Montserrat" panose="00000500000000000000" pitchFamily="2" charset="0"/>
              </a:rPr>
              <a:t>extraktu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51133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Pomáhají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s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objemem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+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nastartují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plný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potenciál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rPr>
              <a:t>vlasů</a:t>
            </a:r>
            <a:endParaRPr lang="en-US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5443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1E281-B55B-346D-9AC3-0137AE9B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2D3DD-F5B9-8958-9148-52C68FE7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300" y="580529"/>
            <a:ext cx="491830" cy="7559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B614FF-57A3-14A1-46B1-119EC40194F1}"/>
              </a:ext>
            </a:extLst>
          </p:cNvPr>
          <p:cNvSpPr txBox="1"/>
          <p:nvPr/>
        </p:nvSpPr>
        <p:spPr>
          <a:xfrm>
            <a:off x="362245" y="340646"/>
            <a:ext cx="3171280" cy="89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48" marR="0" lvl="0" indent="0" algn="l" defTabSz="67309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12651"/>
                </a:solidFill>
                <a:effectLst/>
                <a:uLnTx/>
                <a:uFillTx/>
                <a:latin typeface="Feature Display Bold" pitchFamily="50" charset="0"/>
                <a:cs typeface="Feature Display Bold" pitchFamily="50" charset="0"/>
              </a:rPr>
              <a:t>Přehled</a:t>
            </a:r>
            <a:endParaRPr lang="en-US" sz="2800" dirty="0">
              <a:solidFill>
                <a:srgbClr val="612651"/>
              </a:solidFill>
              <a:latin typeface="Feature Display Bold" pitchFamily="50" charset="0"/>
              <a:cs typeface="Feature Display Bold" pitchFamily="50" charset="0"/>
            </a:endParaRPr>
          </a:p>
          <a:p>
            <a:pPr marL="9348" marR="0" lvl="0" indent="0" algn="l" defTabSz="67309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12651"/>
                </a:solidFill>
                <a:effectLst/>
                <a:uLnTx/>
                <a:uFillTx/>
                <a:latin typeface="Feature Display Bold" pitchFamily="50" charset="0"/>
                <a:cs typeface="Feature Display Bold" pitchFamily="50" charset="0"/>
              </a:rPr>
              <a:t>spoluprací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12651"/>
              </a:solidFill>
              <a:effectLst/>
              <a:uLnTx/>
              <a:uFillTx/>
              <a:latin typeface="Feature Display Regular" pitchFamily="50" charset="0"/>
              <a:cs typeface="Feature Display Regular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672955-1337-F5DC-58EC-6388A099D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02670"/>
              </p:ext>
            </p:extLst>
          </p:nvPr>
        </p:nvGraphicFramePr>
        <p:xfrm>
          <a:off x="438845" y="1355836"/>
          <a:ext cx="8499773" cy="41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1888">
                  <a:extLst>
                    <a:ext uri="{9D8B030D-6E8A-4147-A177-3AD203B41FA5}">
                      <a16:colId xmlns:a16="http://schemas.microsoft.com/office/drawing/2014/main" val="336099387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921168929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3301016743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939380182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413254439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469079391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913696344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1394305137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620421658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1205316959"/>
                    </a:ext>
                  </a:extLst>
                </a:gridCol>
              </a:tblGrid>
              <a:tr h="3362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Klíčové</a:t>
                      </a:r>
                      <a:r>
                        <a:rPr lang="en-US" sz="16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výhody</a:t>
                      </a:r>
                      <a:endParaRPr lang="en-US" sz="16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Každé</a:t>
                      </a: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mytí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Každé</a:t>
                      </a: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mytí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Denně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Každé</a:t>
                      </a: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mytí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Každé</a:t>
                      </a: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mytí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2-3X/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Týden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1-2X/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Týden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2-3X/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Týden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Podle</a:t>
                      </a:r>
                      <a:r>
                        <a:rPr lang="en-US" sz="1100" b="0" dirty="0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672C45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potřeby</a:t>
                      </a:r>
                      <a:endParaRPr lang="en-US" sz="1100" b="0" dirty="0">
                        <a:solidFill>
                          <a:srgbClr val="672C45"/>
                        </a:solidFill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79727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000" b="0" dirty="0" err="1">
                          <a:latin typeface="Feature Display Medium"/>
                          <a:cs typeface="Feature Display Medium" pitchFamily="50" charset="0"/>
                        </a:rPr>
                        <a:t>Dodává</a:t>
                      </a:r>
                      <a:r>
                        <a:rPr lang="en-US" sz="1000" b="0" dirty="0"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latin typeface="Feature Display Medium"/>
                          <a:cs typeface="Feature Display Medium" pitchFamily="50" charset="0"/>
                        </a:rPr>
                        <a:t>vlasům</a:t>
                      </a:r>
                      <a:r>
                        <a:rPr lang="en-US" sz="1000" b="0" dirty="0"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latin typeface="Feature Display Medium"/>
                          <a:cs typeface="Feature Display Medium" pitchFamily="50" charset="0"/>
                        </a:rPr>
                        <a:t>objem</a:t>
                      </a:r>
                      <a:endParaRPr lang="en-US" sz="1000" b="0" dirty="0">
                        <a:latin typeface="Feature Display Medium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17617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tr-TR" sz="10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Viditelně</a:t>
                      </a:r>
                      <a:r>
                        <a:rPr lang="tr-TR" sz="10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tr-TR" sz="10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zahušťuje</a:t>
                      </a:r>
                      <a:r>
                        <a:rPr lang="tr-TR" sz="10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 a </a:t>
                      </a:r>
                      <a:r>
                        <a:rPr lang="tr-TR" sz="10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dodává</a:t>
                      </a:r>
                      <a:r>
                        <a:rPr lang="tr-TR" sz="10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tr-TR" sz="10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plnější</a:t>
                      </a:r>
                      <a:r>
                        <a:rPr lang="tr-TR" sz="10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tr-TR" sz="10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vzhled</a:t>
                      </a:r>
                      <a:r>
                        <a:rPr lang="tr-TR" sz="1000" b="0" dirty="0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 </a:t>
                      </a:r>
                      <a:r>
                        <a:rPr lang="tr-TR" sz="1000" b="0" dirty="0" err="1">
                          <a:solidFill>
                            <a:schemeClr val="tx1"/>
                          </a:solidFill>
                          <a:latin typeface="Feature Display Medium"/>
                          <a:cs typeface="Feature Display Medium" pitchFamily="50" charset="0"/>
                        </a:rPr>
                        <a:t>vlasů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Feature Display Medium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851811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Posiluje</a:t>
                      </a:r>
                      <a:r>
                        <a:rPr lang="en-US" sz="10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&amp; </a:t>
                      </a:r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opravuje</a:t>
                      </a:r>
                      <a:r>
                        <a:rPr lang="en-US" sz="10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poškození</a:t>
                      </a:r>
                      <a:endParaRPr lang="en-US" sz="1000" b="0" dirty="0"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5837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Zlepšuje</a:t>
                      </a:r>
                      <a:r>
                        <a:rPr lang="en-US" sz="10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hebkost</a:t>
                      </a:r>
                      <a:r>
                        <a:rPr lang="en-US" sz="10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&amp; </a:t>
                      </a:r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lesk</a:t>
                      </a:r>
                      <a:endParaRPr lang="en-US" sz="1000" b="0" dirty="0"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120749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Kontrola</a:t>
                      </a:r>
                      <a:r>
                        <a:rPr lang="en-US" sz="10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krepatění</a:t>
                      </a:r>
                      <a:r>
                        <a:rPr lang="en-US" sz="10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až</a:t>
                      </a:r>
                      <a:r>
                        <a:rPr lang="en-US" sz="10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na</a:t>
                      </a:r>
                      <a:r>
                        <a:rPr lang="en-US" sz="1000" b="0" dirty="0">
                          <a:latin typeface="Feature Display Medium" pitchFamily="50" charset="0"/>
                          <a:cs typeface="Feature Display Medium" pitchFamily="50" charset="0"/>
                        </a:rPr>
                        <a:t> 72 </a:t>
                      </a:r>
                      <a:r>
                        <a:rPr lang="en-US" sz="1000" b="0" dirty="0" err="1">
                          <a:latin typeface="Feature Display Medium" pitchFamily="50" charset="0"/>
                          <a:cs typeface="Feature Display Medium" pitchFamily="50" charset="0"/>
                        </a:rPr>
                        <a:t>hodin</a:t>
                      </a:r>
                      <a:endParaRPr lang="en-US" sz="1000" b="0" dirty="0">
                        <a:latin typeface="Feature Display Medium" pitchFamily="50" charset="0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63204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Ochrana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před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teplem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až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do 232 ºC </a:t>
                      </a:r>
                    </a:p>
                    <a:p>
                      <a:pPr marL="0"/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(450 ºF)</a:t>
                      </a:r>
                      <a:endParaRPr lang="en-US" sz="10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26296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Vhodné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pro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mastnou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pokožku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hlavy</a:t>
                      </a:r>
                      <a:endParaRPr lang="en-US" sz="10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977151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Odstraňuje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nečistoty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,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přebytečný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maz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&amp;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zbytky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produktů</a:t>
                      </a:r>
                      <a:endParaRPr lang="en-US" sz="10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29016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Prodlužuje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dobu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mezi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mytím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vlasů</a:t>
                      </a:r>
                      <a:endParaRPr lang="en-US" sz="10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b="1" i="0" u="none" strike="noStrike" noProof="0" dirty="0">
                          <a:solidFill>
                            <a:srgbClr val="591404"/>
                          </a:solidFill>
                          <a:latin typeface="Feature Display Regular"/>
                        </a:rPr>
                        <a:t>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924939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/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Pohlcuje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maz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Feature Display Medium" pitchFamily="50" charset="0"/>
                          <a:cs typeface="Feature Display Medium" pitchFamily="50" charset="0"/>
                        </a:rPr>
                        <a:t> &amp; pot</a:t>
                      </a:r>
                      <a:endParaRPr lang="en-US" sz="1000" b="0" dirty="0">
                        <a:solidFill>
                          <a:schemeClr val="dk1"/>
                        </a:solidFill>
                        <a:latin typeface="Feature Display Medium" pitchFamily="50" charset="0"/>
                        <a:ea typeface="+mn-ea"/>
                        <a:cs typeface="Feature Display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Feature Display Regular" pitchFamily="50" charset="0"/>
                        <a:cs typeface="Feature Display Regular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Feature Display Regular"/>
                          <a:cs typeface="Feature Display Regular" pitchFamily="50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latin typeface="Feature Display Regular"/>
                        <a:cs typeface="Feature Display Regular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39059"/>
                  </a:ext>
                </a:extLst>
              </a:tr>
            </a:tbl>
          </a:graphicData>
        </a:graphic>
      </p:graphicFrame>
      <p:pic>
        <p:nvPicPr>
          <p:cNvPr id="5" name="Picture 4" descr="A bottle of liquid with yellow liquid&#10;&#10;Description automatically generated">
            <a:extLst>
              <a:ext uri="{FF2B5EF4-FFF2-40B4-BE49-F238E27FC236}">
                <a16:creationId xmlns:a16="http://schemas.microsoft.com/office/drawing/2014/main" id="{ACE34F4A-76B3-4CA6-4260-81F1C1DF83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19887" r="35237" b="19320"/>
          <a:stretch/>
        </p:blipFill>
        <p:spPr>
          <a:xfrm>
            <a:off x="6361472" y="359134"/>
            <a:ext cx="288632" cy="926725"/>
          </a:xfrm>
          <a:prstGeom prst="rect">
            <a:avLst/>
          </a:prstGeom>
        </p:spPr>
      </p:pic>
      <p:pic>
        <p:nvPicPr>
          <p:cNvPr id="6" name="Picture 5" descr="A bottle of liquid with a dispenser&#10;&#10;Description automatically generated">
            <a:extLst>
              <a:ext uri="{FF2B5EF4-FFF2-40B4-BE49-F238E27FC236}">
                <a16:creationId xmlns:a16="http://schemas.microsoft.com/office/drawing/2014/main" id="{2CF103D2-9B9F-6A31-8237-84985AFDCA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t="31931" r="37737" b="21172"/>
          <a:stretch/>
        </p:blipFill>
        <p:spPr>
          <a:xfrm>
            <a:off x="4912944" y="265312"/>
            <a:ext cx="397152" cy="1003049"/>
          </a:xfrm>
          <a:prstGeom prst="rect">
            <a:avLst/>
          </a:prstGeom>
        </p:spPr>
      </p:pic>
      <p:pic>
        <p:nvPicPr>
          <p:cNvPr id="8" name="Picture 7" descr="A bottle of liquid with a dispenser&#10;&#10;Description automatically generated">
            <a:extLst>
              <a:ext uri="{FF2B5EF4-FFF2-40B4-BE49-F238E27FC236}">
                <a16:creationId xmlns:a16="http://schemas.microsoft.com/office/drawing/2014/main" id="{5FE47852-C975-521C-14B6-32E57F0968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23362" r="39409" b="18035"/>
          <a:stretch/>
        </p:blipFill>
        <p:spPr>
          <a:xfrm>
            <a:off x="5613721" y="146045"/>
            <a:ext cx="360464" cy="1122317"/>
          </a:xfrm>
          <a:prstGeom prst="rect">
            <a:avLst/>
          </a:prstGeom>
        </p:spPr>
      </p:pic>
      <p:pic>
        <p:nvPicPr>
          <p:cNvPr id="9" name="Picture 8" descr="A yellow tube with red text&#10;&#10;Description automatically generated">
            <a:extLst>
              <a:ext uri="{FF2B5EF4-FFF2-40B4-BE49-F238E27FC236}">
                <a16:creationId xmlns:a16="http://schemas.microsoft.com/office/drawing/2014/main" id="{FCC0745D-F852-F701-C62B-4B0F2F9D54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4" t="27358" r="37708" b="22599"/>
          <a:stretch/>
        </p:blipFill>
        <p:spPr>
          <a:xfrm>
            <a:off x="8411332" y="497001"/>
            <a:ext cx="256822" cy="788857"/>
          </a:xfrm>
          <a:prstGeom prst="rect">
            <a:avLst/>
          </a:prstGeom>
        </p:spPr>
      </p:pic>
      <p:pic>
        <p:nvPicPr>
          <p:cNvPr id="10" name="Picture 9" descr="A yellow bottle with a small cap&#10;&#10;Description automatically generated">
            <a:extLst>
              <a:ext uri="{FF2B5EF4-FFF2-40B4-BE49-F238E27FC236}">
                <a16:creationId xmlns:a16="http://schemas.microsoft.com/office/drawing/2014/main" id="{1CD71383-94B2-B0BB-B7F4-DA8027F810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t="23607" r="35675" b="23138"/>
          <a:stretch/>
        </p:blipFill>
        <p:spPr>
          <a:xfrm>
            <a:off x="6987005" y="316101"/>
            <a:ext cx="375154" cy="969757"/>
          </a:xfrm>
          <a:prstGeom prst="rect">
            <a:avLst/>
          </a:prstGeom>
        </p:spPr>
      </p:pic>
      <p:pic>
        <p:nvPicPr>
          <p:cNvPr id="2" name="Picture 1" descr="A white bottle with a yellow cap&#10;&#10;AI-generated content may be incorrect.">
            <a:extLst>
              <a:ext uri="{FF2B5EF4-FFF2-40B4-BE49-F238E27FC236}">
                <a16:creationId xmlns:a16="http://schemas.microsoft.com/office/drawing/2014/main" id="{E7E08C58-BEB1-CA85-5187-78AC2AD85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08" y="97705"/>
            <a:ext cx="1247534" cy="1247534"/>
          </a:xfrm>
          <a:prstGeom prst="rect">
            <a:avLst/>
          </a:prstGeom>
        </p:spPr>
      </p:pic>
      <p:pic>
        <p:nvPicPr>
          <p:cNvPr id="7" name="Picture 6" descr="A bottle of liquid with a dropper&#10;&#10;AI-generated content may be incorrect.">
            <a:extLst>
              <a:ext uri="{FF2B5EF4-FFF2-40B4-BE49-F238E27FC236}">
                <a16:creationId xmlns:a16="http://schemas.microsoft.com/office/drawing/2014/main" id="{E46C0FC6-E6A1-7F0E-3258-C667F16D27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44" y="482283"/>
            <a:ext cx="873553" cy="873553"/>
          </a:xfrm>
          <a:prstGeom prst="rect">
            <a:avLst/>
          </a:prstGeom>
        </p:spPr>
      </p:pic>
      <p:pic>
        <p:nvPicPr>
          <p:cNvPr id="11" name="Picture 10" descr="A bottle of liquid with a dispenser&#10;&#10;AI-generated content may be incorrect.">
            <a:extLst>
              <a:ext uri="{FF2B5EF4-FFF2-40B4-BE49-F238E27FC236}">
                <a16:creationId xmlns:a16="http://schemas.microsoft.com/office/drawing/2014/main" id="{A8BE57E0-45B1-0A5B-2855-6272B3CAE1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9"/>
          <a:stretch/>
        </p:blipFill>
        <p:spPr>
          <a:xfrm>
            <a:off x="2579851" y="167239"/>
            <a:ext cx="813418" cy="11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91404"/>
      </a:dk1>
      <a:lt1>
        <a:srgbClr val="FFFFFF"/>
      </a:lt1>
      <a:dk2>
        <a:srgbClr val="ECAA74"/>
      </a:dk2>
      <a:lt2>
        <a:srgbClr val="F7E7D1"/>
      </a:lt2>
      <a:accent1>
        <a:srgbClr val="C89F8D"/>
      </a:accent1>
      <a:accent2>
        <a:srgbClr val="ECAA74"/>
      </a:accent2>
      <a:accent3>
        <a:srgbClr val="591404"/>
      </a:accent3>
      <a:accent4>
        <a:srgbClr val="F7E7D1"/>
      </a:accent4>
      <a:accent5>
        <a:srgbClr val="E99C5D"/>
      </a:accent5>
      <a:accent6>
        <a:srgbClr val="EAFD54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591404"/>
      </a:dk1>
      <a:lt1>
        <a:srgbClr val="FFFFFF"/>
      </a:lt1>
      <a:dk2>
        <a:srgbClr val="ECAA74"/>
      </a:dk2>
      <a:lt2>
        <a:srgbClr val="F7E7D1"/>
      </a:lt2>
      <a:accent1>
        <a:srgbClr val="C89F8D"/>
      </a:accent1>
      <a:accent2>
        <a:srgbClr val="ECAA74"/>
      </a:accent2>
      <a:accent3>
        <a:srgbClr val="591404"/>
      </a:accent3>
      <a:accent4>
        <a:srgbClr val="F7E7D1"/>
      </a:accent4>
      <a:accent5>
        <a:srgbClr val="E99C5D"/>
      </a:accent5>
      <a:accent6>
        <a:srgbClr val="EAFD54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556a91-b8c1-4fa8-8f6b-9a98c3af8ff1">
      <Terms xmlns="http://schemas.microsoft.com/office/infopath/2007/PartnerControls"/>
    </lcf76f155ced4ddcb4097134ff3c332f>
    <TaxCatchAll xmlns="0c5a8725-1212-41a2-85d1-a6667f1539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8A20ABF406944B37FE10BF33AEB33" ma:contentTypeVersion="16" ma:contentTypeDescription="Create a new document." ma:contentTypeScope="" ma:versionID="7159f14a9fd2118c794cbbc81f5d0ff7">
  <xsd:schema xmlns:xsd="http://www.w3.org/2001/XMLSchema" xmlns:xs="http://www.w3.org/2001/XMLSchema" xmlns:p="http://schemas.microsoft.com/office/2006/metadata/properties" xmlns:ns2="0e556a91-b8c1-4fa8-8f6b-9a98c3af8ff1" xmlns:ns3="0c5a8725-1212-41a2-85d1-a6667f1539d6" targetNamespace="http://schemas.microsoft.com/office/2006/metadata/properties" ma:root="true" ma:fieldsID="32f4e1735ccc362218a9f6ef2ca92a85" ns2:_="" ns3:_="">
    <xsd:import namespace="0e556a91-b8c1-4fa8-8f6b-9a98c3af8ff1"/>
    <xsd:import namespace="0c5a8725-1212-41a2-85d1-a6667f153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56a91-b8c1-4fa8-8f6b-9a98c3af8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557d969-218b-4b5c-82b9-8fe4df7d07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a8725-1212-41a2-85d1-a6667f1539d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2d97c7-b7da-443e-a768-0f49a92800e0}" ma:internalName="TaxCatchAll" ma:showField="CatchAllData" ma:web="0c5a8725-1212-41a2-85d1-a6667f1539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4AF2D-218E-45AD-9746-32163A4BDD1E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8d19543e-34d5-4c18-8af5-b9041e89e844"/>
    <ds:schemaRef ds:uri="http://www.w3.org/XML/1998/namespace"/>
    <ds:schemaRef ds:uri="9fbe9dd6-9ba6-4db3-8bf8-c7cd3549f500"/>
    <ds:schemaRef ds:uri="0e556a91-b8c1-4fa8-8f6b-9a98c3af8ff1"/>
    <ds:schemaRef ds:uri="0c5a8725-1212-41a2-85d1-a6667f1539d6"/>
  </ds:schemaRefs>
</ds:datastoreItem>
</file>

<file path=customXml/itemProps2.xml><?xml version="1.0" encoding="utf-8"?>
<ds:datastoreItem xmlns:ds="http://schemas.openxmlformats.org/officeDocument/2006/customXml" ds:itemID="{56370D61-B936-451E-B4A2-A22209BEB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45C55-713B-4FD7-9961-90DD8C422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56a91-b8c1-4fa8-8f6b-9a98c3af8ff1"/>
    <ds:schemaRef ds:uri="0c5a8725-1212-41a2-85d1-a6667f153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324</Words>
  <Application>Microsoft Macintosh PowerPoint</Application>
  <PresentationFormat>Özel</PresentationFormat>
  <Paragraphs>111</Paragraphs>
  <Slides>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</vt:i4>
      </vt:variant>
    </vt:vector>
  </HeadingPairs>
  <TitlesOfParts>
    <vt:vector size="14" baseType="lpstr">
      <vt:lpstr>Arial</vt:lpstr>
      <vt:lpstr>Calibri</vt:lpstr>
      <vt:lpstr>Feature Display Bold</vt:lpstr>
      <vt:lpstr>Feature Display Medium</vt:lpstr>
      <vt:lpstr>Feature Display Regular</vt:lpstr>
      <vt:lpstr>Helvetica Neue</vt:lpstr>
      <vt:lpstr>Montserrat</vt:lpstr>
      <vt:lpstr>Myriad Pro</vt:lpstr>
      <vt:lpstr>Proxima Nova</vt:lpstr>
      <vt:lpstr>Office Theme</vt:lpstr>
      <vt:lpstr>2_Office Theme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04</dc:title>
  <dc:creator>Alison Yeh</dc:creator>
  <cp:lastModifiedBy>Gökhan Yalgın</cp:lastModifiedBy>
  <cp:revision>38</cp:revision>
  <cp:lastPrinted>2023-08-30T14:50:20Z</cp:lastPrinted>
  <dcterms:created xsi:type="dcterms:W3CDTF">2023-06-23T13:29:39Z</dcterms:created>
  <dcterms:modified xsi:type="dcterms:W3CDTF">2025-10-01T12:05:03Z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2023-06-22T00:00:00Z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2023-06-23T00:00:00Z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0x0101005788A20ABF406944B37FE10BF33AEB33</vt:lpwstr>
  </property>
  <property fmtid="{D5CDD505-2E9C-101B-9397-08002B2CF9AE}" pid="7" name="Order">
    <vt:lpwstr>400.000000000000</vt:lpwstr>
  </property>
  <property fmtid="{D5CDD505-2E9C-101B-9397-08002B2CF9AE}" pid="8" name="MediaServiceImageTags">
    <vt:lpwstr/>
  </property>
</Properties>
</file>