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8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9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0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9"/>
  </p:notesMasterIdLst>
  <p:sldIdLst>
    <p:sldId id="2147477942" r:id="rId5"/>
    <p:sldId id="2147477783" r:id="rId6"/>
    <p:sldId id="2147477969" r:id="rId7"/>
    <p:sldId id="2147477962" r:id="rId8"/>
    <p:sldId id="2147477963" r:id="rId9"/>
    <p:sldId id="2147477971" r:id="rId10"/>
    <p:sldId id="2147477975" r:id="rId11"/>
    <p:sldId id="2147477977" r:id="rId12"/>
    <p:sldId id="2147477966" r:id="rId13"/>
    <p:sldId id="2147477976" r:id="rId14"/>
    <p:sldId id="2147477967" r:id="rId15"/>
    <p:sldId id="2147477968" r:id="rId16"/>
    <p:sldId id="2147477974" r:id="rId17"/>
    <p:sldId id="2147477898" r:id="rId18"/>
  </p:sldIdLst>
  <p:sldSz cx="12192000" cy="6858000"/>
  <p:notesSz cx="6858000" cy="9144000"/>
  <p:embeddedFontLst>
    <p:embeddedFont>
      <p:font typeface="Amare Walter Neue" panose="020B0503040202060203" pitchFamily="34" charset="0"/>
      <p:regular r:id="rId20"/>
      <p:bold r:id="rId21"/>
      <p:italic r:id="rId22"/>
      <p:boldItalic r:id="rId23"/>
    </p:embeddedFont>
    <p:embeddedFont>
      <p:font typeface="Amare Walter Neue Halbfett" panose="020B0503040202060203" pitchFamily="34" charset="0"/>
      <p:regular r:id="rId24"/>
      <p:bold r:id="rId25"/>
    </p:embeddedFont>
    <p:embeddedFont>
      <p:font typeface="Amare Walter Neue Leicht" panose="020B0303040202060203" pitchFamily="34" charset="0"/>
      <p:regular r:id="rId26"/>
    </p:embeddedFont>
    <p:embeddedFont>
      <p:font typeface="Amare Walter Neue Mager" panose="020B0403040202060203" pitchFamily="3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08B850C-6CE4-97F3-7755-DA3526E4454F}" name="Shayne Boyle" initials="SB" userId="S::sboyle@amare.com::47b8e040-fbfd-44bc-b313-f83444f86b3d" providerId="AD"/>
  <p188:author id="{6008360D-8B2E-FF8F-F660-85051C380D4B}" name="Guest User" initials="GU" userId="S::urn:spo:anon#d16863910c728f09905f99391238413ac9a56de000f218ae6e54e42fd79299e0::" providerId="AD"/>
  <p188:author id="{15F83550-AF39-ACED-CEDB-9032D0DF0D74}" name="Joel Escorpiso" initials="" userId="S::joel.e@clabsstudio.com::1c2ff144-2db8-4ec6-a84e-f1e6856767b8" providerId="AD"/>
  <p188:author id="{5FBF026F-7547-58AB-E476-15BAA33C8B0B}" name="Joel Escorpiso" initials="JE" userId="S::jescorpiso@amare.com::66e428a9-973f-4039-ab83-2da6a743ca24" providerId="AD"/>
  <p188:author id="{FFBBBB79-4B8A-1750-9776-AF565C506636}" name="Rachel Lee" initials="RL" userId="S::rachel.l_clabsstudio.com#ext#@amareglobal.onmicrosoft.com::9248060f-23e5-4415-81b6-1d931b7b33e0" providerId="AD"/>
  <p188:author id="{D89618E4-FAC8-FC56-B2A9-443630B22DEE}" name="Callie Brink-Lee" initials="CB" userId="S::cblee@amare.com::08f0102b-3e6a-4bf1-85fc-b9c19aac723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2656"/>
    <a:srgbClr val="9F7D9B"/>
    <a:srgbClr val="5D244F"/>
    <a:srgbClr val="BD5FAE"/>
    <a:srgbClr val="CCC6BB"/>
    <a:srgbClr val="313131"/>
    <a:srgbClr val="E1D6EA"/>
    <a:srgbClr val="F5A284"/>
    <a:srgbClr val="9571C2"/>
    <a:srgbClr val="975E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D81680-4039-0A7D-75C4-F19DBF9DDCD9}" v="18" dt="2026-05-13T14:58:26.4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39"/>
    <p:restoredTop sz="96301"/>
  </p:normalViewPr>
  <p:slideViewPr>
    <p:cSldViewPr snapToGrid="0">
      <p:cViewPr varScale="1">
        <p:scale>
          <a:sx n="127" d="100"/>
          <a:sy n="127" d="100"/>
        </p:scale>
        <p:origin x="864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2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3EDE8-F63B-3240-9EC2-0C60EBCC2C5F}" type="datetimeFigureOut">
              <a:rPr lang="en-US" smtClean="0"/>
              <a:t>5/14/26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61F71-376C-674F-928F-66050F976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61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681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70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11D37-BFFE-2370-E235-0917DF426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53DEDF-C1AB-A447-6427-D8EB5843F5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A0B45F-7457-86ED-4BDE-F4EDBD299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51A68-1858-EECC-3711-2FE071BD8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83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11D37-BFFE-2370-E235-0917DF426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53DEDF-C1AB-A447-6427-D8EB5843F5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A0B45F-7457-86ED-4BDE-F4EDBD299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51A68-1858-EECC-3711-2FE071BD8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54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301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917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C47FB-1162-1039-7D45-B6C151975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6045D6-0FC2-A5BA-1A6E-F4095CC76B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6696E0-00EA-665F-519E-EB20BBFDC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6E6A2-0E10-2D0D-0D4D-187ADB5648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657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117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98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BA68D-43AA-BDCE-038C-F89EA7587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3E77C9-916E-4D13-1513-E166ECB990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B1ADB4-2009-85D5-93B0-FBB4D3C94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323D0-F09D-D1CF-59DE-5109457BC2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0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D24-8C99-37B1-C700-8A343616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B2DCC-A9C8-FCD7-7A01-FB43391B0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4CBA3-35AD-E568-F416-857ED1CA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0016-426B-E967-8B97-634380143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21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0C80B-3725-689C-87DA-E682D4BAD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6D767C-EE8B-0037-8516-0ED51EE58B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DF2C92-6056-3B35-6A30-1EBAD27F4A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1E61BD-3764-318A-9867-7C3EEDFC18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05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85F42D6-6C9A-5A75-FABC-D5BDCCE865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2713600"/>
            <a:ext cx="7772400" cy="14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68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62660E-5C6A-5FD0-9C79-F29B3AC66E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089" y="5905542"/>
            <a:ext cx="1381081" cy="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50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AC4B712C-37D2-E6D9-04F2-21A889D8A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15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3CA003-9AA4-3E26-FD7A-00B592E93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089" y="5905542"/>
            <a:ext cx="1381081" cy="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46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cience of Selling Wellnes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298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48DC62-2E17-A795-D8BC-E16BE1DFDE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3901" y="5702735"/>
            <a:ext cx="1379269" cy="90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19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105382-26CB-F5C3-3C87-CCF76F0ACE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3901" y="5702735"/>
            <a:ext cx="1379269" cy="90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15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023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</p:spTree>
    <p:extLst>
      <p:ext uri="{BB962C8B-B14F-4D97-AF65-F5344CB8AC3E}">
        <p14:creationId xmlns:p14="http://schemas.microsoft.com/office/powerpoint/2010/main" val="582744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 w/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B47BB2-B15E-8825-EE82-0D69F8A5F4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-4570" r="35456" b="-1"/>
          <a:stretch/>
        </p:blipFill>
        <p:spPr>
          <a:xfrm>
            <a:off x="255373" y="6423660"/>
            <a:ext cx="1222907" cy="208559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CB91AB2-D2F7-F302-DA21-652824CC1618}"/>
              </a:ext>
            </a:extLst>
          </p:cNvPr>
          <p:cNvSpPr txBox="1"/>
          <p:nvPr userDrawn="1"/>
        </p:nvSpPr>
        <p:spPr>
          <a:xfrm>
            <a:off x="7296756" y="6448958"/>
            <a:ext cx="4121787" cy="189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lnSpc>
                <a:spcPct val="90000"/>
              </a:lnSpc>
              <a:spcBef>
                <a:spcPts val="1000"/>
              </a:spcBef>
              <a:defRPr sz="700">
                <a:solidFill>
                  <a:srgbClr val="BD5FA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solidFill>
                  <a:schemeClr val="bg2"/>
                </a:solidFill>
              </a:rPr>
              <a:t>Copyright © 2025 Amare Global. All rights reserved. 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3ABF6688-D94F-89A3-A98B-D681E67B0A5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757660" y="6462712"/>
            <a:ext cx="170002" cy="174308"/>
          </a:xfrm>
          <a:prstGeom prst="rect">
            <a:avLst/>
          </a:prstGeom>
        </p:spPr>
        <p:txBody>
          <a:bodyPr lIns="0" tIns="0" rIns="0" bIns="0"/>
          <a:lstStyle>
            <a:lvl1pPr>
              <a:tabLst>
                <a:tab pos="2552700" algn="l"/>
              </a:tabLst>
              <a:defRPr sz="900">
                <a:solidFill>
                  <a:schemeClr val="bg2"/>
                </a:solidFill>
                <a:latin typeface="Amare Walter Neue"/>
                <a:ea typeface="Amare Walter Neue"/>
                <a:cs typeface="Amare Walter Neue"/>
                <a:sym typeface="Amare Walter Neue Normal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5462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Logo w/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9C2D09-ED28-18FA-CD09-795E0D1030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49824" y="4494399"/>
            <a:ext cx="8283388" cy="9620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44EC4A79-B5B1-83EB-E22F-DD77DC3B45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2713600"/>
            <a:ext cx="7772400" cy="14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55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38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44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 Blank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4AF2A5-72BB-B50F-BE88-97252C1627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63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40762580-569E-B19A-1AB1-5DF51DBB38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9FF24-E238-095E-285A-60209DAAB29D}"/>
              </a:ext>
            </a:extLst>
          </p:cNvPr>
          <p:cNvSpPr txBox="1">
            <a:spLocks/>
          </p:cNvSpPr>
          <p:nvPr userDrawn="1"/>
        </p:nvSpPr>
        <p:spPr>
          <a:xfrm>
            <a:off x="7251037" y="644895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85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15CF9172-581D-D069-E218-881D1461AB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6FF8251-4FEE-D4EF-ACC0-B7CE64BE2A28}"/>
              </a:ext>
            </a:extLst>
          </p:cNvPr>
          <p:cNvSpPr txBox="1">
            <a:spLocks/>
          </p:cNvSpPr>
          <p:nvPr userDrawn="1"/>
        </p:nvSpPr>
        <p:spPr>
          <a:xfrm>
            <a:off x="7251037" y="644895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431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siness &amp; Science with Amare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450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78E0F6-7D8F-43D4-D12D-14C00A09C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089" y="5905542"/>
            <a:ext cx="1381081" cy="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24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8CAEBB-831E-A1B3-0489-7577B5F30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589518"/>
            <a:ext cx="11681937" cy="11011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102F0-F264-952E-615C-C95F9A5F6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5723" y="1825625"/>
            <a:ext cx="116819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0E0F5-F54D-F4E0-410A-AA316C3E7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lvl1pPr marL="0" indent="0" algn="r">
              <a:tabLst>
                <a:tab pos="2563813" algn="l"/>
              </a:tabLst>
              <a:defRPr sz="900">
                <a:solidFill>
                  <a:schemeClr val="tx2"/>
                </a:solidFill>
                <a:latin typeface="Amare Walter Neue" panose="020B0503040202060203" pitchFamily="34" charset="77"/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44AB0261-6AFF-4329-1235-FAF8F2EDE80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532E048-80AA-ED2B-0FEA-9C37DA299BF8}"/>
              </a:ext>
            </a:extLst>
          </p:cNvPr>
          <p:cNvSpPr txBox="1">
            <a:spLocks/>
          </p:cNvSpPr>
          <p:nvPr userDrawn="1"/>
        </p:nvSpPr>
        <p:spPr>
          <a:xfrm>
            <a:off x="7251037" y="644895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86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8" r:id="rId2"/>
    <p:sldLayoutId id="2147483650" r:id="rId3"/>
    <p:sldLayoutId id="2147483684" r:id="rId4"/>
    <p:sldLayoutId id="2147483672" r:id="rId5"/>
    <p:sldLayoutId id="2147483669" r:id="rId6"/>
    <p:sldLayoutId id="2147483676" r:id="rId7"/>
    <p:sldLayoutId id="2147483673" r:id="rId8"/>
    <p:sldLayoutId id="2147483675" r:id="rId9"/>
    <p:sldLayoutId id="2147483677" r:id="rId10"/>
    <p:sldLayoutId id="2147483674" r:id="rId11"/>
    <p:sldLayoutId id="2147483670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Amare Walter Neue Mager" panose="020B040304020206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microsoft.com/office/2007/relationships/hdphoto" Target="../media/hdphoto3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tags" Target="../tags/tag24.xml"/><Relationship Id="rId7" Type="http://schemas.openxmlformats.org/officeDocument/2006/relationships/image" Target="../media/image2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7.emf"/><Relationship Id="rId4" Type="http://schemas.openxmlformats.org/officeDocument/2006/relationships/tags" Target="../tags/tag25.xml"/><Relationship Id="rId9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image" Target="../media/image1.png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image" Target="../media/image18.jpg"/><Relationship Id="rId17" Type="http://schemas.openxmlformats.org/officeDocument/2006/relationships/image" Target="../media/image20.emf"/><Relationship Id="rId2" Type="http://schemas.openxmlformats.org/officeDocument/2006/relationships/tags" Target="../tags/tag27.xml"/><Relationship Id="rId16" Type="http://schemas.openxmlformats.org/officeDocument/2006/relationships/image" Target="../media/image19.emf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notesSlide" Target="../notesSlides/notesSlide10.xml"/><Relationship Id="rId5" Type="http://schemas.openxmlformats.org/officeDocument/2006/relationships/tags" Target="../tags/tag30.xml"/><Relationship Id="rId15" Type="http://schemas.microsoft.com/office/2007/relationships/hdphoto" Target="../media/hdphoto3.wdp"/><Relationship Id="rId10" Type="http://schemas.openxmlformats.org/officeDocument/2006/relationships/slideLayout" Target="../slideLayouts/slideLayout3.xml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microsoft.com/office/2007/relationships/hdphoto" Target="../media/hdphoto3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hyperlink" Target="https://www.amare.com/" TargetMode="External"/><Relationship Id="rId5" Type="http://schemas.openxmlformats.org/officeDocument/2006/relationships/hyperlink" Target="https://amareglobal-my.sharepoint.com/:f:/g/personal/gyalgin_amare_com/IgCqGGmbHc_OT5ChU6yIlk3sATMUxA-_qGzgcBWTN4XfF8Q?e=pIZtHf" TargetMode="External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7.xml"/><Relationship Id="rId7" Type="http://schemas.openxmlformats.org/officeDocument/2006/relationships/image" Target="../media/image1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7.xml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12.emf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microsoft.com/office/2007/relationships/hdphoto" Target="../media/hdphoto3.wdp"/><Relationship Id="rId17" Type="http://schemas.openxmlformats.org/officeDocument/2006/relationships/image" Target="../media/image16.png"/><Relationship Id="rId2" Type="http://schemas.openxmlformats.org/officeDocument/2006/relationships/tags" Target="../tags/tag15.xml"/><Relationship Id="rId16" Type="http://schemas.openxmlformats.org/officeDocument/2006/relationships/image" Target="../media/image15.emf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2.png"/><Relationship Id="rId5" Type="http://schemas.openxmlformats.org/officeDocument/2006/relationships/tags" Target="../tags/tag18.xml"/><Relationship Id="rId15" Type="http://schemas.openxmlformats.org/officeDocument/2006/relationships/image" Target="../media/image14.emf"/><Relationship Id="rId10" Type="http://schemas.openxmlformats.org/officeDocument/2006/relationships/notesSlide" Target="../notesSlides/notesSlide8.xml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10E99-E871-984D-D682-875AB2989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023FB3-B371-5D3C-ABAC-09D2577844DB}"/>
              </a:ext>
            </a:extLst>
          </p:cNvPr>
          <p:cNvSpPr/>
          <p:nvPr/>
        </p:nvSpPr>
        <p:spPr>
          <a:xfrm>
            <a:off x="-6264" y="0"/>
            <a:ext cx="7251126" cy="6815729"/>
          </a:xfrm>
          <a:prstGeom prst="rect">
            <a:avLst/>
          </a:prstGeom>
          <a:solidFill>
            <a:schemeClr val="accent3">
              <a:alpha val="820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8BDE63-B9B7-6F59-5330-C5DDB57F1C34}"/>
              </a:ext>
            </a:extLst>
          </p:cNvPr>
          <p:cNvSpPr txBox="1"/>
          <p:nvPr/>
        </p:nvSpPr>
        <p:spPr>
          <a:xfrm>
            <a:off x="962484" y="2929961"/>
            <a:ext cx="5016286" cy="8577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5200" b="1" dirty="0" err="1">
                <a:solidFill>
                  <a:schemeClr val="bg1"/>
                </a:solidFill>
                <a:latin typeface="Amare Walter Neue Leicht" panose="020B0303040202060203" pitchFamily="34" charset="77"/>
                <a:cs typeface="Arial"/>
              </a:rPr>
              <a:t>Mentabiotics</a:t>
            </a:r>
            <a:r>
              <a:rPr lang="en-US" sz="5200" b="1" dirty="0">
                <a:solidFill>
                  <a:schemeClr val="bg1"/>
                </a:solidFill>
                <a:latin typeface="Amare Walter Neue Leicht" panose="020B0303040202060203" pitchFamily="34" charset="77"/>
                <a:cs typeface="Arial"/>
              </a:rPr>
              <a:t>™*</a:t>
            </a:r>
            <a:endParaRPr lang="en-US" sz="5200" dirty="0">
              <a:solidFill>
                <a:schemeClr val="bg1"/>
              </a:solidFill>
              <a:latin typeface="Amare Walter Neue Leicht" panose="020B0303040202060203" pitchFamily="34" charset="77"/>
              <a:cs typeface="Arial"/>
            </a:endParaRPr>
          </a:p>
        </p:txBody>
      </p:sp>
      <p:pic>
        <p:nvPicPr>
          <p:cNvPr id="19" name="Resim 18" descr="yazı tipi, grafik, metin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CC73FB9-ACCA-9F70-28E7-3350A1946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235" y="2067924"/>
            <a:ext cx="2678047" cy="8043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BF33D7-3E37-7CF1-5AF8-CC2955884DFD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7126A9E5-00F8-1E2A-BA2E-D8C8379C5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3A03EF9-03E8-60D0-13D0-0627D3D8C2F3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40B2CDB-1E07-6982-B682-F32D3F761E17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133B8CA-C8C0-BCEE-BE81-DFE5DECDA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7198" y="-2015"/>
            <a:ext cx="5544802" cy="622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42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4199F-50E2-7400-2815-CE8BC15C8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33822C8C-8D0C-7889-2CE3-08DCD31D4901}"/>
              </a:ext>
            </a:extLst>
          </p:cNvPr>
          <p:cNvSpPr/>
          <p:nvPr/>
        </p:nvSpPr>
        <p:spPr>
          <a:xfrm>
            <a:off x="-6264" y="-15406"/>
            <a:ext cx="4270662" cy="6873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BE3483-AE59-279D-9AF9-BDDADF492DFE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43848" y="780783"/>
            <a:ext cx="4000670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bg1"/>
                </a:solidFill>
                <a:latin typeface="Amare Walter Neue Leicht"/>
              </a:rPr>
              <a:t>Hlavní</a:t>
            </a:r>
            <a:r>
              <a:rPr lang="en-US" sz="4400" dirty="0">
                <a:solidFill>
                  <a:schemeClr val="bg1"/>
                </a:solidFill>
                <a:latin typeface="Amare Walter Neue Leicht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mare Walter Neue Leicht"/>
              </a:rPr>
              <a:t>benefity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3B8B71-4BA9-51BC-6EF4-B10F17DBBFD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780247" y="1723441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A </a:t>
            </a: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další</a:t>
            </a:r>
            <a:endParaRPr lang="en-US" sz="2000" i="1" dirty="0" err="1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90ED77A-6C54-B559-7F6E-A6A9D288541D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521191" y="2130168"/>
            <a:ext cx="5710853" cy="20906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Vícesložková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formulace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kombinující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vlákninu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živé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bakteriální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kultury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aminokyseliny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hořčík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rostlinné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složky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cs-CZ" dirty="0" err="1">
              <a:solidFill>
                <a:schemeClr val="accent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Obsahuje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izomalto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-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galaktooligosacharidy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pro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rozšíření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spektra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vlákniny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dirty="0" err="1">
              <a:solidFill>
                <a:schemeClr val="accent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Zahrnuje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rostlinné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extrakty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jako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je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extrakt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ze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zeleného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čaje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hroznových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jader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kůry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borovice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přímořské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zázvoru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jablka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dirty="0" err="1">
              <a:solidFill>
                <a:schemeClr val="accent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Obsahuje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L-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glutamin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běžně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používanou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aminokyselinu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dirty="0" err="1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Navrženo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pro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snadné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každodenní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užívání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jako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součást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vyváženého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životního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stylu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dirty="0" err="1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EBD41E92-7873-23A1-FAA0-2433F75E62D7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1A56EF01-9AAB-BFF0-DF3F-C532787404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35D714-C0E1-80B1-7E19-C7388008164B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4BA0CBF4-47D8-E03B-E524-C4FF81757CBC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10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0F078F9B-BF90-7E1D-D861-575CF5984A8D}"/>
              </a:ext>
            </a:extLst>
          </p:cNvPr>
          <p:cNvSpPr txBox="1"/>
          <p:nvPr/>
        </p:nvSpPr>
        <p:spPr>
          <a:xfrm>
            <a:off x="422531" y="5018484"/>
            <a:ext cx="3123858" cy="954107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effectLst/>
                <a:latin typeface="Amare Walter Neue"/>
              </a:rPr>
              <a:t>*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UPOZORNĚNÍ</a:t>
            </a:r>
            <a:r>
              <a:rPr lang="en-US" sz="800" dirty="0">
                <a:solidFill>
                  <a:schemeClr val="bg1"/>
                </a:solidFill>
                <a:effectLst/>
                <a:latin typeface="Amare Walter Neue"/>
              </a:rPr>
              <a:t>: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Uvedené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informace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vycházejí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z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vědeckých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studií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jednotlivých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složek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obsažených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produktech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>
                <a:solidFill>
                  <a:schemeClr val="bg1"/>
                </a:solidFill>
                <a:effectLst/>
                <a:latin typeface="Amare Walter Neue"/>
              </a:rPr>
              <a:t>Amare. 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Tyto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studie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nezkoumaly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přímo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produkty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>
                <a:solidFill>
                  <a:schemeClr val="bg1"/>
                </a:solidFill>
                <a:effectLst/>
                <a:latin typeface="Amare Walter Neue"/>
              </a:rPr>
              <a:t>Amare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jako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celek</a:t>
            </a:r>
            <a:r>
              <a:rPr lang="en-US" sz="800" dirty="0">
                <a:solidFill>
                  <a:schemeClr val="bg1"/>
                </a:solidFill>
                <a:effectLst/>
                <a:latin typeface="Amare Walter Neue"/>
              </a:rPr>
              <a:t>, a 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proto z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nich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nelze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vyvozovat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přímou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souvislost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s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účinky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těchto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produktů</a:t>
            </a:r>
            <a:r>
              <a:rPr lang="en-US" sz="800" dirty="0">
                <a:solidFill>
                  <a:schemeClr val="bg1"/>
                </a:solidFill>
                <a:effectLst/>
                <a:latin typeface="Amare Walter Neue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Produkty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>
                <a:solidFill>
                  <a:schemeClr val="bg1"/>
                </a:solidFill>
                <a:effectLst/>
                <a:latin typeface="Amare Walter Neue"/>
              </a:rPr>
              <a:t>Amare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nejsou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určeny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k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diagnostice</a:t>
            </a:r>
            <a:r>
              <a:rPr lang="en-US" sz="800" dirty="0">
                <a:solidFill>
                  <a:schemeClr val="bg1"/>
                </a:solidFill>
                <a:effectLst/>
                <a:latin typeface="Amare Walter Neue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léčbě</a:t>
            </a:r>
            <a:r>
              <a:rPr lang="en-US" sz="800" dirty="0">
                <a:solidFill>
                  <a:schemeClr val="bg1"/>
                </a:solidFill>
                <a:effectLst/>
                <a:latin typeface="Amare Walter Neue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vyléčení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ani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prevenci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jakéhokoli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onemocnění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nebo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zdravotního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stavu</a:t>
            </a:r>
            <a:r>
              <a:rPr lang="en-US" sz="800" dirty="0">
                <a:solidFill>
                  <a:schemeClr val="bg1"/>
                </a:solidFill>
                <a:effectLst/>
                <a:latin typeface="Amare Walter Neue"/>
              </a:rPr>
              <a:t>.</a:t>
            </a:r>
            <a:endParaRPr lang="cs-CZ" dirty="0">
              <a:latin typeface="Amare Walter Neue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2DC23B5-4210-EBB6-3CA5-CA8F392DA71D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38701" y="216917"/>
            <a:ext cx="1761818" cy="2669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Amare </a:t>
            </a:r>
            <a:r>
              <a:rPr lang="en-US" sz="1200" dirty="0" err="1">
                <a:solidFill>
                  <a:schemeClr val="bg1"/>
                </a:solidFill>
              </a:rPr>
              <a:t>Mentabiotics</a:t>
            </a:r>
            <a:r>
              <a:rPr lang="en-US" sz="1200" dirty="0">
                <a:solidFill>
                  <a:schemeClr val="bg1"/>
                </a:solidFill>
              </a:rPr>
              <a:t>™*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C510F7E5-45DF-902F-7591-3D66EEB0BE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0247" y="2195484"/>
            <a:ext cx="740944" cy="740944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5534BBA3-5CFE-1763-C6FB-F8CB5577AC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8648" y="2195484"/>
            <a:ext cx="824142" cy="824142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7AABD42E-B980-9C8C-31C9-D4274F9AF9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330" y="1384331"/>
            <a:ext cx="3378158" cy="337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83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377F3B9-A166-0D94-3DF7-CCA330A7C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>
            <a:extLst>
              <a:ext uri="{FF2B5EF4-FFF2-40B4-BE49-F238E27FC236}">
                <a16:creationId xmlns:a16="http://schemas.microsoft.com/office/drawing/2014/main" id="{117EAB97-A830-F345-6EE8-2E1A49DB42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5996" y="-17099"/>
            <a:ext cx="3039707" cy="6276941"/>
          </a:xfrm>
          <a:prstGeom prst="rect">
            <a:avLst/>
          </a:prstGeom>
        </p:spPr>
      </p:pic>
      <p:sp>
        <p:nvSpPr>
          <p:cNvPr id="14" name="Rectangle 16">
            <a:extLst>
              <a:ext uri="{FF2B5EF4-FFF2-40B4-BE49-F238E27FC236}">
                <a16:creationId xmlns:a16="http://schemas.microsoft.com/office/drawing/2014/main" id="{5829906E-7C10-1BAC-4EC4-A89C75D0099B}"/>
              </a:ext>
            </a:extLst>
          </p:cNvPr>
          <p:cNvSpPr>
            <a:spLocks/>
          </p:cNvSpPr>
          <p:nvPr/>
        </p:nvSpPr>
        <p:spPr>
          <a:xfrm>
            <a:off x="9145996" y="-40074"/>
            <a:ext cx="3043380" cy="6259842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0DC96-0856-6903-00F8-EE646EAA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460" y="6356350"/>
            <a:ext cx="2743200" cy="365125"/>
          </a:xfrm>
        </p:spPr>
        <p:txBody>
          <a:bodyPr/>
          <a:lstStyle/>
          <a:p>
            <a:fld id="{FEDAFF86-66A4-D342-B39A-0C3E2798F66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C35E6DF-8F7F-7E37-F93E-343C45A12C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FAA47C-48BD-529E-55EE-E199AE418968}"/>
              </a:ext>
            </a:extLst>
          </p:cNvPr>
          <p:cNvSpPr txBox="1"/>
          <p:nvPr/>
        </p:nvSpPr>
        <p:spPr>
          <a:xfrm>
            <a:off x="303220" y="5308923"/>
            <a:ext cx="8045649" cy="86177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Izomalto-oligosacharid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galaktooligosacharid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z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laktózy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(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mléko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),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částečně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hydrolyzovaná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guarová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guma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(Cyamopsis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tetragonoloba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(L.) Taub.),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extrakt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z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listů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zeleného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čaje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(Camellia sinensis), L-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glutamin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, aroma,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oxid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hořečnatý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bakteriální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směs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Cerebiome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® (Lactobacillus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helveticus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R0052,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Lacticaseibacillus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rhamnosus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R0011, Bifidobacterium longum R0175),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regulátor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kyselosti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: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kyselina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citronová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sladidlo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: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steviol-glykosidy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ze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stévie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extrakt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z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plodů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jablka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(Malus domestica),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extrakt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z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oddenku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zázvoru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(Zingiber officinale),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extrakt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z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kůry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borovice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přímořské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(Pinus pinaster),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extrakt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z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hroznových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000" dirty="0" err="1">
                <a:solidFill>
                  <a:schemeClr val="accent3"/>
                </a:solidFill>
                <a:latin typeface="Amare Walter Neue Mager"/>
              </a:rPr>
              <a:t>jader</a:t>
            </a:r>
            <a:r>
              <a:rPr lang="en-US" sz="1000" dirty="0">
                <a:solidFill>
                  <a:schemeClr val="accent3"/>
                </a:solidFill>
                <a:latin typeface="Amare Walter Neue Mager"/>
              </a:rPr>
              <a:t> (Vitis vinifera).</a:t>
            </a:r>
            <a:endParaRPr lang="cs-CZ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AA6ACE8-129A-66E0-4DEC-37767CF62313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87C3F7F-8EAB-A7BA-0F84-FE326C381B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DF4232-7B14-2701-62FA-383957A6783B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E9A4D5D6-2DD8-9905-A041-F6FDCAA023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42CFFB-2095-3E42-5B95-BF24612F9DC6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6BE70DAD-B770-06CD-1408-C488EB17CA8F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21F1AEB-4420-2E23-3A55-1C5886B20D4B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11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CB7FE89-0BE7-3FE3-CDA1-7F7DE0A757B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accent3"/>
                </a:solidFill>
                <a:latin typeface="Amare Walter Neue Leicht"/>
              </a:rPr>
              <a:t>Složení</a:t>
            </a:r>
            <a:endParaRPr lang="en-US" sz="4400" dirty="0" err="1">
              <a:solidFill>
                <a:schemeClr val="accent3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02020C-327A-F709-DDA1-AB0B5C9AEA3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1" y="216917"/>
            <a:ext cx="1761818" cy="2669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</a:t>
            </a:r>
            <a:r>
              <a:rPr lang="en-US" sz="12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Mentabiotics</a:t>
            </a:r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™*</a:t>
            </a:r>
          </a:p>
        </p:txBody>
      </p:sp>
      <p:pic>
        <p:nvPicPr>
          <p:cNvPr id="21" name="Resim 20">
            <a:extLst>
              <a:ext uri="{FF2B5EF4-FFF2-40B4-BE49-F238E27FC236}">
                <a16:creationId xmlns:a16="http://schemas.microsoft.com/office/drawing/2014/main" id="{CBA053C9-2E24-E9CF-2A3E-6C6BF7BFE984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r="66565"/>
          <a:stretch>
            <a:fillRect/>
          </a:stretch>
        </p:blipFill>
        <p:spPr>
          <a:xfrm>
            <a:off x="567916" y="1547780"/>
            <a:ext cx="1009094" cy="3612046"/>
          </a:xfrm>
          <a:prstGeom prst="rect">
            <a:avLst/>
          </a:prstGeom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F6527257-0E24-640E-2134-EE5A5D34913F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461551" y="1707084"/>
            <a:ext cx="1336808" cy="5354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 err="1">
                <a:solidFill>
                  <a:schemeClr val="accent3"/>
                </a:solidFill>
                <a:latin typeface="Amare Walter Neue Mager"/>
              </a:rPr>
              <a:t>Extrakt</a:t>
            </a:r>
            <a:r>
              <a:rPr lang="en-US" sz="1400" b="1" dirty="0">
                <a:solidFill>
                  <a:schemeClr val="accent3"/>
                </a:solidFill>
                <a:latin typeface="Amare Walter Neue Mager"/>
              </a:rPr>
              <a:t>          ze </a:t>
            </a:r>
            <a:r>
              <a:rPr lang="en-US" sz="1400" b="1" dirty="0" err="1">
                <a:solidFill>
                  <a:schemeClr val="accent3"/>
                </a:solidFill>
                <a:latin typeface="Amare Walter Neue Mager"/>
              </a:rPr>
              <a:t>zeleného</a:t>
            </a:r>
            <a:r>
              <a:rPr lang="en-US" sz="1400" b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b="1" dirty="0" err="1">
                <a:solidFill>
                  <a:schemeClr val="accent3"/>
                </a:solidFill>
                <a:latin typeface="Amare Walter Neue Mager"/>
              </a:rPr>
              <a:t>čaje</a:t>
            </a:r>
            <a:endParaRPr lang="en-US" sz="1400" b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099D208-E956-AF07-E326-A88244757205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454925" y="2608231"/>
            <a:ext cx="1336808" cy="5354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accent3"/>
                </a:solidFill>
                <a:latin typeface="Amare Walter Neue Mager"/>
              </a:rPr>
              <a:t>Oxid </a:t>
            </a:r>
            <a:r>
              <a:rPr lang="en-US" sz="1400" b="1" dirty="0" err="1">
                <a:solidFill>
                  <a:schemeClr val="accent3"/>
                </a:solidFill>
                <a:latin typeface="Amare Walter Neue Mager"/>
              </a:rPr>
              <a:t>hořečnatý</a:t>
            </a:r>
            <a:endParaRPr lang="cs-CZ" dirty="0" err="1">
              <a:solidFill>
                <a:schemeClr val="accent3"/>
              </a:solidFill>
            </a:endParaRP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FD291859-A936-CE43-DC8D-107EA6598DA2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501307" y="3635274"/>
            <a:ext cx="1336808" cy="2608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 err="1">
                <a:solidFill>
                  <a:schemeClr val="accent3"/>
                </a:solidFill>
                <a:latin typeface="Amare Walter Neue Mager"/>
              </a:rPr>
              <a:t>Stévie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84EF6C3A-49A3-2699-A38B-D1C5BBB6BE97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507933" y="4503292"/>
            <a:ext cx="1336808" cy="5354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 err="1">
                <a:solidFill>
                  <a:schemeClr val="accent3"/>
                </a:solidFill>
                <a:latin typeface="Amare Walter Neue Mager"/>
              </a:rPr>
              <a:t>Extrakt</a:t>
            </a:r>
            <a:r>
              <a:rPr lang="en-US" sz="1400" b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cs-CZ" sz="1400" b="1" dirty="0">
                <a:solidFill>
                  <a:schemeClr val="accent3"/>
                </a:solidFill>
                <a:latin typeface="Amare Walter Neue Mager"/>
              </a:rPr>
              <a:t>          </a:t>
            </a:r>
            <a:r>
              <a:rPr lang="en-US" sz="1400" b="1" dirty="0">
                <a:solidFill>
                  <a:schemeClr val="accent3"/>
                </a:solidFill>
                <a:latin typeface="Amare Walter Neue Mager"/>
              </a:rPr>
              <a:t>z </a:t>
            </a:r>
            <a:r>
              <a:rPr lang="en-US" sz="1400" b="1" dirty="0" err="1">
                <a:solidFill>
                  <a:schemeClr val="accent3"/>
                </a:solidFill>
                <a:latin typeface="Amare Walter Neue Mager"/>
              </a:rPr>
              <a:t>jablek</a:t>
            </a:r>
            <a:endParaRPr lang="cs-CZ" dirty="0" err="1">
              <a:solidFill>
                <a:schemeClr val="accent3"/>
              </a:solidFill>
            </a:endParaRPr>
          </a:p>
        </p:txBody>
      </p:sp>
      <p:pic>
        <p:nvPicPr>
          <p:cNvPr id="40" name="Resim 39">
            <a:extLst>
              <a:ext uri="{FF2B5EF4-FFF2-40B4-BE49-F238E27FC236}">
                <a16:creationId xmlns:a16="http://schemas.microsoft.com/office/drawing/2014/main" id="{CDEC62D7-C7F9-A1E7-4564-C66CF8EA6301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66565"/>
          <a:stretch>
            <a:fillRect/>
          </a:stretch>
        </p:blipFill>
        <p:spPr>
          <a:xfrm>
            <a:off x="3100991" y="1546757"/>
            <a:ext cx="1009094" cy="3612046"/>
          </a:xfrm>
          <a:prstGeom prst="rect">
            <a:avLst/>
          </a:prstGeom>
        </p:spPr>
      </p:pic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C81BB18A-41BF-0D89-549B-60EDB2B3A611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058979" y="1753466"/>
            <a:ext cx="1672588" cy="5354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 err="1">
                <a:solidFill>
                  <a:schemeClr val="accent3"/>
                </a:solidFill>
                <a:latin typeface="Amare Walter Neue Mager"/>
              </a:rPr>
              <a:t>Extrakt</a:t>
            </a:r>
            <a:r>
              <a:rPr lang="en-US" sz="1400" b="1" dirty="0">
                <a:solidFill>
                  <a:schemeClr val="accent3"/>
                </a:solidFill>
                <a:latin typeface="Amare Walter Neue Mager"/>
              </a:rPr>
              <a:t> z </a:t>
            </a:r>
            <a:r>
              <a:rPr lang="en-US" sz="1400" b="1" dirty="0" err="1">
                <a:solidFill>
                  <a:schemeClr val="accent3"/>
                </a:solidFill>
                <a:latin typeface="Amare Walter Neue Mager"/>
              </a:rPr>
              <a:t>kořene</a:t>
            </a:r>
            <a:r>
              <a:rPr lang="en-US" sz="1400" b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b="1" dirty="0" err="1">
                <a:solidFill>
                  <a:schemeClr val="accent3"/>
                </a:solidFill>
                <a:latin typeface="Amare Walter Neue Mager"/>
              </a:rPr>
              <a:t>zázvoru</a:t>
            </a:r>
            <a:endParaRPr lang="cs-CZ" dirty="0" err="1">
              <a:solidFill>
                <a:schemeClr val="accent3"/>
              </a:solidFill>
            </a:endParaRP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24D3D5D0-A283-9DB8-045A-001B7707121E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034837" y="2495672"/>
            <a:ext cx="1771979" cy="5354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 err="1">
                <a:solidFill>
                  <a:schemeClr val="accent3"/>
                </a:solidFill>
                <a:latin typeface="Amare Walter Neue Mager"/>
              </a:rPr>
              <a:t>Extrakt</a:t>
            </a:r>
            <a:r>
              <a:rPr lang="en-US" sz="1400" b="1" dirty="0">
                <a:solidFill>
                  <a:schemeClr val="accent3"/>
                </a:solidFill>
                <a:latin typeface="Amare Walter Neue Mager"/>
              </a:rPr>
              <a:t> z </a:t>
            </a:r>
            <a:r>
              <a:rPr lang="en-US" sz="1400" b="1" dirty="0" err="1">
                <a:solidFill>
                  <a:schemeClr val="accent3"/>
                </a:solidFill>
                <a:latin typeface="Amare Walter Neue Mager"/>
              </a:rPr>
              <a:t>kůry</a:t>
            </a:r>
            <a:r>
              <a:rPr lang="en-US" sz="1400" b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b="1" dirty="0" err="1">
                <a:solidFill>
                  <a:schemeClr val="accent3"/>
                </a:solidFill>
                <a:latin typeface="Amare Walter Neue Mager"/>
              </a:rPr>
              <a:t>borovice</a:t>
            </a:r>
            <a:r>
              <a:rPr lang="en-US" sz="1400" b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b="1" dirty="0" err="1">
                <a:solidFill>
                  <a:schemeClr val="accent3"/>
                </a:solidFill>
                <a:latin typeface="Amare Walter Neue Mager"/>
              </a:rPr>
              <a:t>přímořské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0FE21453-1D91-6300-10E0-B75E55CD695E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4058979" y="3429000"/>
            <a:ext cx="1336808" cy="535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 err="1">
                <a:solidFill>
                  <a:schemeClr val="accent3"/>
                </a:solidFill>
                <a:latin typeface="Amare Walter Neue Mager"/>
              </a:rPr>
              <a:t>Extrakt</a:t>
            </a:r>
            <a:r>
              <a:rPr lang="en-US" sz="1400" b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cs-CZ" sz="1400" b="1" dirty="0">
                <a:solidFill>
                  <a:schemeClr val="accent3"/>
                </a:solidFill>
                <a:latin typeface="Amare Walter Neue Mager"/>
              </a:rPr>
              <a:t>          </a:t>
            </a:r>
            <a:r>
              <a:rPr lang="en-US" sz="1400" b="1" dirty="0">
                <a:solidFill>
                  <a:schemeClr val="accent3"/>
                </a:solidFill>
                <a:latin typeface="Amare Walter Neue Mager"/>
              </a:rPr>
              <a:t>z </a:t>
            </a:r>
            <a:r>
              <a:rPr lang="en-US" sz="1400" b="1" dirty="0" err="1">
                <a:solidFill>
                  <a:schemeClr val="accent3"/>
                </a:solidFill>
                <a:latin typeface="Amare Walter Neue Mager"/>
              </a:rPr>
              <a:t>hroznových</a:t>
            </a:r>
            <a:r>
              <a:rPr lang="en-US" sz="1400" b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b="1" dirty="0" err="1">
                <a:solidFill>
                  <a:schemeClr val="accent3"/>
                </a:solidFill>
                <a:latin typeface="Amare Walter Neue Mager"/>
              </a:rPr>
              <a:t>jader</a:t>
            </a:r>
            <a:endParaRPr lang="cs-CZ" dirty="0" err="1">
              <a:solidFill>
                <a:schemeClr val="accent3"/>
              </a:solidFill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CB6CAF5-33A8-3CE7-B960-24CDE81AC4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2803" y="4254103"/>
            <a:ext cx="898748" cy="90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43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377F3B9-A166-0D94-3DF7-CCA330A7C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kdörtgen 13">
            <a:extLst>
              <a:ext uri="{FF2B5EF4-FFF2-40B4-BE49-F238E27FC236}">
                <a16:creationId xmlns:a16="http://schemas.microsoft.com/office/drawing/2014/main" id="{3F766A88-19CE-330B-00BE-C964D81BF05F}"/>
              </a:ext>
            </a:extLst>
          </p:cNvPr>
          <p:cNvSpPr/>
          <p:nvPr/>
        </p:nvSpPr>
        <p:spPr>
          <a:xfrm>
            <a:off x="6087024" y="-15406"/>
            <a:ext cx="6104976" cy="68734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5BB622FB-B8D8-8816-07B2-C694F9EF6B6E}"/>
              </a:ext>
            </a:extLst>
          </p:cNvPr>
          <p:cNvSpPr/>
          <p:nvPr/>
        </p:nvSpPr>
        <p:spPr>
          <a:xfrm>
            <a:off x="6089650" y="-633818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C35E6DF-8F7F-7E37-F93E-343C45A12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987C3F7F-8EAB-A7BA-0F84-FE326C381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1CB7FE89-0BE7-3FE3-CDA1-7F7DE0A757B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5968532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chemeClr val="accent3"/>
                </a:solidFill>
                <a:latin typeface="Amare Walter Neue Leicht"/>
              </a:rPr>
              <a:t>Nutriční informace</a:t>
            </a:r>
            <a:endParaRPr lang="en-US" sz="4400" baseline="30000">
              <a:solidFill>
                <a:schemeClr val="accent3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C0CB4A6-3F50-6AA8-511B-0B0D4C757061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1" y="216917"/>
            <a:ext cx="1761818" cy="2669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</a:t>
            </a:r>
            <a:r>
              <a:rPr lang="en-US" sz="12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Mentabiotics</a:t>
            </a:r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™*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0DC96-0856-6903-00F8-EE646EAA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460" y="6356350"/>
            <a:ext cx="2743200" cy="365125"/>
          </a:xfrm>
        </p:spPr>
        <p:txBody>
          <a:bodyPr/>
          <a:lstStyle/>
          <a:p>
            <a:fld id="{FEDAFF86-66A4-D342-B39A-0C3E2798F66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AA6ACE8-129A-66E0-4DEC-37767CF62313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DF4232-7B14-2701-62FA-383957A6783B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E9A4D5D6-2DD8-9905-A041-F6FDCAA02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42CFFB-2095-3E42-5B95-BF24612F9DC6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6BE70DAD-B770-06CD-1408-C488EB17CA8F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21F1AEB-4420-2E23-3A55-1C5886B20D4B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12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7AE898B6-3424-DB2A-B99C-F409FD1501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5083" y="967475"/>
            <a:ext cx="994108" cy="4594392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8158D534-E483-9DA6-1748-862714B340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4071" y="1353168"/>
            <a:ext cx="3087274" cy="48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20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08BF6-DA2F-956F-344B-5947F320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A03599-81ED-D92E-822A-E6F31C7DB05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804962" y="1439729"/>
            <a:ext cx="8918251" cy="897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Produktovou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brožuru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 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si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můžete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stáhnout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ve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svém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jazyce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 </a:t>
            </a:r>
            <a:endParaRPr lang="en-US" sz="2400" b="1" dirty="0">
              <a:solidFill>
                <a:schemeClr val="bg1"/>
              </a:solidFill>
              <a:latin typeface="Amare Walter Neue Mager"/>
            </a:endParaRPr>
          </a:p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Amare Walter Neue Mag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MentaBiotics EU Product Brochure</a:t>
            </a:r>
            <a:endParaRPr lang="en-US" sz="2400" b="1" dirty="0">
              <a:solidFill>
                <a:schemeClr val="bg1"/>
              </a:solidFill>
              <a:latin typeface="Amare Walter Neue Mager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E60067-A5E5-2E55-B6A6-1EFD927DDEE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093093" y="3293929"/>
            <a:ext cx="4005812" cy="897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Více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najdete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na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:</a:t>
            </a:r>
            <a:endParaRPr lang="en-US" sz="2400" dirty="0" err="1">
              <a:solidFill>
                <a:schemeClr val="bg1"/>
              </a:solidFill>
              <a:latin typeface="Amare Walter Neue Mager"/>
            </a:endParaRPr>
          </a:p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b="1" dirty="0" err="1">
                <a:solidFill>
                  <a:schemeClr val="bg1"/>
                </a:solidFill>
                <a:latin typeface="Amare Walter Neue Mager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www.amare.com</a:t>
            </a:r>
            <a:endParaRPr lang="en-US" sz="2400" b="1" dirty="0">
              <a:solidFill>
                <a:schemeClr val="bg1"/>
              </a:solidFill>
              <a:latin typeface="Amare Walter Neue Mager"/>
            </a:endParaRPr>
          </a:p>
        </p:txBody>
      </p:sp>
      <p:pic>
        <p:nvPicPr>
          <p:cNvPr id="8" name="Picture 6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D1F45023-24D5-6DBC-3ECC-95516518CD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3093" y="5045695"/>
            <a:ext cx="4039254" cy="74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07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08BF6-DA2F-956F-344B-5947F320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48ABA2B-875F-222D-960C-DF7AFBF4FA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1566" y="2161925"/>
            <a:ext cx="9108869" cy="253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20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68E288C-BB0F-1CC1-ABC8-5D39B0508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9742" y="-549"/>
            <a:ext cx="6111793" cy="6858000"/>
          </a:xfrm>
          <a:prstGeom prst="rect">
            <a:avLst/>
          </a:prstGeom>
        </p:spPr>
      </p:pic>
      <p:sp>
        <p:nvSpPr>
          <p:cNvPr id="12" name="Rectangle 16">
            <a:extLst>
              <a:ext uri="{FF2B5EF4-FFF2-40B4-BE49-F238E27FC236}">
                <a16:creationId xmlns:a16="http://schemas.microsoft.com/office/drawing/2014/main" id="{219102D6-E450-AA46-9F42-7F59BFF10D64}"/>
              </a:ext>
            </a:extLst>
          </p:cNvPr>
          <p:cNvSpPr>
            <a:spLocks/>
          </p:cNvSpPr>
          <p:nvPr/>
        </p:nvSpPr>
        <p:spPr>
          <a:xfrm>
            <a:off x="6087026" y="-40074"/>
            <a:ext cx="6102350" cy="6259842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2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8700" y="468334"/>
            <a:ext cx="5415126" cy="44075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>
                <a:solidFill>
                  <a:schemeClr val="accent3"/>
                </a:solidFill>
                <a:latin typeface="Amare Walter Neue Halbfett"/>
              </a:rPr>
              <a:t>O </a:t>
            </a:r>
            <a:r>
              <a:rPr lang="en-US" b="1" err="1">
                <a:solidFill>
                  <a:schemeClr val="accent3"/>
                </a:solidFill>
                <a:latin typeface="Amare Walter Neue Halbfett"/>
              </a:rPr>
              <a:t>jaký</a:t>
            </a:r>
            <a:r>
              <a:rPr lang="en-US" b="1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b="1" err="1">
                <a:solidFill>
                  <a:schemeClr val="accent3"/>
                </a:solidFill>
                <a:latin typeface="Amare Walter Neue Halbfett"/>
              </a:rPr>
              <a:t>produkt</a:t>
            </a:r>
            <a:r>
              <a:rPr lang="en-US" b="1">
                <a:solidFill>
                  <a:schemeClr val="accent3"/>
                </a:solidFill>
                <a:latin typeface="Amare Walter Neue Halbfett"/>
              </a:rPr>
              <a:t> se </a:t>
            </a:r>
            <a:r>
              <a:rPr lang="en-US" b="1" err="1">
                <a:solidFill>
                  <a:schemeClr val="accent3"/>
                </a:solidFill>
                <a:latin typeface="Amare Walter Neue Halbfett"/>
              </a:rPr>
              <a:t>jedná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?</a:t>
            </a:r>
            <a:endParaRPr lang="cs-CZ" dirty="0">
              <a:solidFill>
                <a:schemeClr val="accent3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MentaBiotics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™* je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komplexní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doplněk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stravy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který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kombinuje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oligosacharidy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bakteriální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kultury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aminokyseliny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hořčík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rostlinné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složky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v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jedné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vyvážené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denní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formulaci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Složení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zahrnuje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izomalto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- a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galaktooligosacharidy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tři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bakteriální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kmeny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cs-CZ" sz="1700" dirty="0">
                <a:solidFill>
                  <a:schemeClr val="accent3"/>
                </a:solidFill>
                <a:latin typeface="Amare Walter Neue Mager"/>
              </a:rPr>
              <a:t>            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L-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glutamin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rostlinné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extrakty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jako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je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extrakt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             ze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zeleného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čaje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hroznových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jader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kůry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borovice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přímořské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zázvoru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jablka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dirty="0">
              <a:solidFill>
                <a:schemeClr val="accent3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Tyto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složky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odrážejí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rostoucí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vědecký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zájem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cs-CZ" sz="1700" dirty="0">
                <a:solidFill>
                  <a:schemeClr val="accent3"/>
                </a:solidFill>
                <a:latin typeface="Amare Walter Neue Mager"/>
              </a:rPr>
              <a:t>                       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o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rozmanité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živiny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vlákninu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bakteriální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kultury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cs-CZ" sz="1700" dirty="0">
                <a:solidFill>
                  <a:schemeClr val="accent3"/>
                </a:solidFill>
                <a:latin typeface="Amare Walter Neue Mager"/>
              </a:rPr>
              <a:t>             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a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rostlinné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bioaktivní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látky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obsažené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v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doplňcích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stravy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Každá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skupina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složek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svými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specifickými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vlastnostmi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celkovému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charakteru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produktu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dirty="0">
              <a:solidFill>
                <a:schemeClr val="accent3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endParaRPr lang="en-US" sz="1700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2C72D1F1-4404-91AD-AAE7-7B833B0D3047}"/>
              </a:ext>
            </a:extLst>
          </p:cNvPr>
          <p:cNvSpPr txBox="1"/>
          <p:nvPr/>
        </p:nvSpPr>
        <p:spPr>
          <a:xfrm>
            <a:off x="138700" y="5408989"/>
            <a:ext cx="5620415" cy="584775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*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UPOZORNĚNÍ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: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Uvedené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informace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vycházejí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z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vědeckých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jednotlivých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složek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obsažených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Amare. 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Tyto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studie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nezkoumaly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přímo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Amare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jako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celek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, a 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proto z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nich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nelze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vyvozovat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přímou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souvislost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s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účinky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těchto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produktů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Amare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nejsou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určeny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k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diagnostice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léčbě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vyléčení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ani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prevenci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jakéhokoli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onemocnění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zdravotního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stavu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.</a:t>
            </a:r>
            <a:endParaRPr lang="cs-CZ" dirty="0">
              <a:latin typeface="Amare Walter Neue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0E96C3E-5952-F0D2-1DCC-BA7662263457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1" y="216917"/>
            <a:ext cx="1761818" cy="2669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</a:t>
            </a:r>
            <a:r>
              <a:rPr lang="en-US" sz="12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Mentabiotics</a:t>
            </a:r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™*</a:t>
            </a:r>
          </a:p>
        </p:txBody>
      </p:sp>
    </p:spTree>
    <p:extLst>
      <p:ext uri="{BB962C8B-B14F-4D97-AF65-F5344CB8AC3E}">
        <p14:creationId xmlns:p14="http://schemas.microsoft.com/office/powerpoint/2010/main" val="3203424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586E89BD-A318-F4A9-4DF9-0DDEBF696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9742" y="-549"/>
            <a:ext cx="6111793" cy="6858000"/>
          </a:xfrm>
          <a:prstGeom prst="rect">
            <a:avLst/>
          </a:prstGeom>
        </p:spPr>
      </p:pic>
      <p:sp>
        <p:nvSpPr>
          <p:cNvPr id="13" name="Rectangle 16">
            <a:extLst>
              <a:ext uri="{FF2B5EF4-FFF2-40B4-BE49-F238E27FC236}">
                <a16:creationId xmlns:a16="http://schemas.microsoft.com/office/drawing/2014/main" id="{E09BD0E9-DF5F-717B-C27F-07D84FF85470}"/>
              </a:ext>
            </a:extLst>
          </p:cNvPr>
          <p:cNvSpPr>
            <a:spLocks/>
          </p:cNvSpPr>
          <p:nvPr/>
        </p:nvSpPr>
        <p:spPr>
          <a:xfrm>
            <a:off x="6087026" y="-40074"/>
            <a:ext cx="6102350" cy="6259842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3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600" y="710055"/>
            <a:ext cx="5415126" cy="19614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Jak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působí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?</a:t>
            </a:r>
            <a:endParaRPr lang="en-US" b="1" dirty="0">
              <a:solidFill>
                <a:schemeClr val="accent3"/>
              </a:solidFill>
              <a:latin typeface="Amare Walter Neue Halbfett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Hořčík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psychické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činnosti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cs-CZ" sz="1700" dirty="0">
                <a:solidFill>
                  <a:schemeClr val="accent3"/>
                </a:solidFill>
                <a:latin typeface="Amare Walter Neue Mager"/>
              </a:rPr>
              <a:t>              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k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normálnímu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energetickému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metabolismu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cs-CZ" sz="1700" dirty="0">
                <a:solidFill>
                  <a:schemeClr val="accent3"/>
                </a:solidFill>
                <a:latin typeface="Amare Walter Neue Mager"/>
              </a:rPr>
              <a:t>                 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a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ke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snížení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míry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únavy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vyčerpání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při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dodržení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doporučeného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denního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příjmu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334E9E5-FF8B-06B9-75A6-751E0E3BE8B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1" y="216917"/>
            <a:ext cx="1761818" cy="2669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</a:t>
            </a:r>
            <a:r>
              <a:rPr lang="en-US" sz="12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Mentabiotics</a:t>
            </a:r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™*</a:t>
            </a: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4FAC757E-4E71-C37C-A272-B5B136D7CE95}"/>
              </a:ext>
            </a:extLst>
          </p:cNvPr>
          <p:cNvSpPr txBox="1"/>
          <p:nvPr/>
        </p:nvSpPr>
        <p:spPr>
          <a:xfrm>
            <a:off x="138700" y="5408989"/>
            <a:ext cx="5620415" cy="584775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*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UPOZORNĚNÍ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: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Uvedené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informace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vycházejí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z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vědeckých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jednotlivých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složek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obsažených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Amare. 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Tyto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studie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nezkoumaly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přímo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Amare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jako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celek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, a 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proto z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nich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nelze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vyvozovat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přímou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souvislost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s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účinky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těchto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produktů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Amare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nejsou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určeny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k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diagnostice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léčbě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vyléčení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ani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prevenci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jakéhokoli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onemocnění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zdravotního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stavu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.</a:t>
            </a:r>
            <a:endParaRPr lang="cs-CZ" dirty="0">
              <a:latin typeface="Amare Walter Neue"/>
            </a:endParaRPr>
          </a:p>
        </p:txBody>
      </p:sp>
    </p:spTree>
    <p:extLst>
      <p:ext uri="{BB962C8B-B14F-4D97-AF65-F5344CB8AC3E}">
        <p14:creationId xmlns:p14="http://schemas.microsoft.com/office/powerpoint/2010/main" val="3947047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1837C-A6A4-592B-838A-8C6268384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E529E19-146F-EB73-DDD0-E520133D76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7583" y="0"/>
            <a:ext cx="6111793" cy="6858000"/>
          </a:xfrm>
          <a:prstGeom prst="rect">
            <a:avLst/>
          </a:prstGeom>
        </p:spPr>
      </p:pic>
      <p:sp>
        <p:nvSpPr>
          <p:cNvPr id="15" name="Rectangle 16">
            <a:extLst>
              <a:ext uri="{FF2B5EF4-FFF2-40B4-BE49-F238E27FC236}">
                <a16:creationId xmlns:a16="http://schemas.microsoft.com/office/drawing/2014/main" id="{35D5B1A9-BFB2-2888-86C1-6ACCD7D6E73F}"/>
              </a:ext>
            </a:extLst>
          </p:cNvPr>
          <p:cNvSpPr>
            <a:spLocks/>
          </p:cNvSpPr>
          <p:nvPr/>
        </p:nvSpPr>
        <p:spPr>
          <a:xfrm>
            <a:off x="6087026" y="-40074"/>
            <a:ext cx="6102350" cy="6259842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E7FAB3-F611-F578-6F33-4D69A1480D2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9600" y="6400800"/>
            <a:ext cx="1825782" cy="1980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25A756D-56DC-9507-0A40-6CDA8AED1856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" name="Picture 9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8203790B-CC99-AD76-B001-C3C5CF7EA5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2176B677-3AB4-2D94-BAFF-5C378E5FBEB9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2" name="Picture 11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AF048790-2130-A9EF-C226-4AEC4072C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99DD00-9E13-47F6-9B2F-A3F866C33FB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832017AA-523A-E0C9-82E9-7283346A3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B2BC49E-E3F4-2FAB-33AA-B8F04EF45A32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BD76127A-F1AF-4AC3-A279-B3C8307EEB2E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93270370-6331-95EC-5C14-28AFB39A4A99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4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03DB3C8-B4DC-7753-EEDF-F09417B53B6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77600" y="703129"/>
            <a:ext cx="5415126" cy="42644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Proč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si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jej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zamilujete</a:t>
            </a: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?</a:t>
            </a:r>
            <a:endParaRPr lang="cs-CZ" dirty="0">
              <a:solidFill>
                <a:schemeClr val="accent3"/>
              </a:solidFill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Obsahuje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klinicky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zkoumané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probiotické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bakteriální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kmeny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přírodní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rostlinné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extrakty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dirty="0">
              <a:solidFill>
                <a:schemeClr val="accent3"/>
              </a:solidFill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Pomáhá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snižovat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míru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únavy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podporuje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energetický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metabolismus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(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hořčík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).</a:t>
            </a:r>
            <a:endParaRPr lang="en-US" dirty="0">
              <a:solidFill>
                <a:schemeClr val="accent3"/>
              </a:solidFill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Přirozeně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slazeno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stévií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, bez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umělých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barviv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                    a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konzervantů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dirty="0">
              <a:solidFill>
                <a:schemeClr val="accent3"/>
              </a:solidFill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Vhodné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pro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každodenní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užívání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jako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součást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vyváženého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životního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stylu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dirty="0">
              <a:solidFill>
                <a:schemeClr val="accent3"/>
              </a:solidFill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Hořčík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psychické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činnosti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cs-CZ" sz="1700" dirty="0">
                <a:solidFill>
                  <a:schemeClr val="accent3"/>
                </a:solidFill>
                <a:latin typeface="Amare Walter Neue Mager"/>
              </a:rPr>
              <a:t>      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ke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snížení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míry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únavy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vyčerpání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a k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normálnímu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energetickému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metabolismu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dirty="0"/>
          </a:p>
          <a:p>
            <a:pPr>
              <a:lnSpc>
                <a:spcPct val="100000"/>
              </a:lnSpc>
              <a:spcAft>
                <a:spcPts val="800"/>
              </a:spcAft>
            </a:pPr>
            <a:endParaRPr lang="en-US" sz="1700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D3C1F55-0220-9E5A-B03C-14C9B501EC8D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38701" y="216917"/>
            <a:ext cx="1761818" cy="2669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</a:t>
            </a:r>
            <a:r>
              <a:rPr lang="en-US" sz="12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Mentabiotics</a:t>
            </a:r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™*</a:t>
            </a: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38B2DC8D-AD55-3C2D-C9C5-E35CD7EE562A}"/>
              </a:ext>
            </a:extLst>
          </p:cNvPr>
          <p:cNvSpPr txBox="1"/>
          <p:nvPr/>
        </p:nvSpPr>
        <p:spPr>
          <a:xfrm>
            <a:off x="138700" y="5408989"/>
            <a:ext cx="5620415" cy="584775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*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UPOZORNĚNÍ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: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Uvedené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informace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vycházejí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z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vědeckých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jednotlivých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složek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obsažených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Amare. 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Tyto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studie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nezkoumaly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přímo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Amare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jako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celek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, a 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proto z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nich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nelze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vyvozovat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přímou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souvislost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s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účinky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těchto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produktů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Amare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nejsou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určeny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k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diagnostice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léčbě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vyléčení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ani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prevenci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jakéhokoli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onemocnění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zdravotního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stavu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.</a:t>
            </a:r>
            <a:endParaRPr lang="cs-CZ" dirty="0">
              <a:solidFill>
                <a:schemeClr val="accent3"/>
              </a:solidFill>
              <a:latin typeface="Amare Walter Neue"/>
            </a:endParaRPr>
          </a:p>
        </p:txBody>
      </p:sp>
    </p:spTree>
    <p:extLst>
      <p:ext uri="{BB962C8B-B14F-4D97-AF65-F5344CB8AC3E}">
        <p14:creationId xmlns:p14="http://schemas.microsoft.com/office/powerpoint/2010/main" val="3259185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545CF4B8-56E8-2991-F5BF-69B1F4530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7583" y="0"/>
            <a:ext cx="6111793" cy="6858000"/>
          </a:xfrm>
          <a:prstGeom prst="rect">
            <a:avLst/>
          </a:prstGeom>
        </p:spPr>
      </p:pic>
      <p:sp>
        <p:nvSpPr>
          <p:cNvPr id="4" name="Rectangle 16">
            <a:extLst>
              <a:ext uri="{FF2B5EF4-FFF2-40B4-BE49-F238E27FC236}">
                <a16:creationId xmlns:a16="http://schemas.microsoft.com/office/drawing/2014/main" id="{565F88C1-6530-97F0-722A-D69913FDC6E0}"/>
              </a:ext>
            </a:extLst>
          </p:cNvPr>
          <p:cNvSpPr>
            <a:spLocks/>
          </p:cNvSpPr>
          <p:nvPr/>
        </p:nvSpPr>
        <p:spPr>
          <a:xfrm>
            <a:off x="6087026" y="-40074"/>
            <a:ext cx="6102350" cy="6259842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5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8700" y="483836"/>
            <a:ext cx="4975168" cy="43708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Jak se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užívá</a:t>
            </a: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?</a:t>
            </a:r>
            <a:endParaRPr lang="cs-CZ" dirty="0"/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Doporučená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denní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dávka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způsob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užití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:</a:t>
            </a:r>
            <a:endParaRPr lang="en-US" dirty="0">
              <a:solidFill>
                <a:schemeClr val="accent3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Rozmíchejte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1 stick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ve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250 ml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vody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Užívejte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1×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denně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Nepřekračujte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doporučenou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denní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700" dirty="0" err="1">
                <a:solidFill>
                  <a:schemeClr val="accent3"/>
                </a:solidFill>
                <a:latin typeface="Amare Walter Neue Mager"/>
              </a:rPr>
              <a:t>dávku</a:t>
            </a:r>
            <a:r>
              <a:rPr lang="en-US" sz="17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dirty="0">
              <a:solidFill>
                <a:schemeClr val="accent3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UPOZORNĚNÍ:</a:t>
            </a:r>
            <a:endParaRPr lang="en-US" dirty="0"/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Doplňky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stravy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by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neměly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být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používány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jako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náhrada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pestré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cs-CZ" sz="1300" dirty="0">
                <a:solidFill>
                  <a:schemeClr val="accent3"/>
                </a:solidFill>
                <a:latin typeface="Amare Walter Neue Mager"/>
              </a:rPr>
              <a:t>      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a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vyvážené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stravy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zdravého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životního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stylu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Uchovávejte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mimo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dosah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malých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dětí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Izomalto-oligosacharid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je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zdrojem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glukózy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. Při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užívání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antikoagulancií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se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poraďte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se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svým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lékařem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nebo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lékárníkem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dirty="0"/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Výrobek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obsahuje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1 mg (-)-epigalokatechin-3-gallátu (EGCG) </a:t>
            </a:r>
            <a:r>
              <a:rPr lang="cs-CZ" sz="1300" dirty="0">
                <a:solidFill>
                  <a:schemeClr val="accent3"/>
                </a:solidFill>
                <a:latin typeface="Amare Walter Neue Mager"/>
              </a:rPr>
              <a:t>    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v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denní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dávce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Nedoporučuje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se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konzumovat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denní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množství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800 mg EGCG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nebo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více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Není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určeno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pro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těhotné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nebo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kojící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ženy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děti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do 18 let.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Nekonzumujte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pokud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ve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stejný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den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užíváte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jiné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produkty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obsahující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zelený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čaj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Nekonzumujte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na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lačný</a:t>
            </a:r>
            <a:r>
              <a:rPr lang="en-US" sz="13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dirty="0" err="1">
                <a:solidFill>
                  <a:schemeClr val="accent3"/>
                </a:solidFill>
                <a:latin typeface="Amare Walter Neue Mager"/>
              </a:rPr>
              <a:t>žaludek</a:t>
            </a:r>
            <a:endParaRPr lang="en-US" dirty="0" err="1"/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endParaRPr lang="en-US" sz="1300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5594E1-09BF-0B2A-92D3-4EC35C0D14B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1" y="216917"/>
            <a:ext cx="1761818" cy="2669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</a:t>
            </a:r>
            <a:r>
              <a:rPr lang="en-US" sz="12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Mentabiotics</a:t>
            </a:r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™*</a:t>
            </a: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615A9BF7-53AA-14E1-032D-3ED285A2709B}"/>
              </a:ext>
            </a:extLst>
          </p:cNvPr>
          <p:cNvSpPr txBox="1"/>
          <p:nvPr/>
        </p:nvSpPr>
        <p:spPr>
          <a:xfrm>
            <a:off x="138700" y="5408989"/>
            <a:ext cx="5620415" cy="584775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*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UPOZORNĚNÍ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: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Uvedené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informace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vycházejí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z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vědeckých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jednotlivých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složek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obsažených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Amare. 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Tyto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studie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nezkoumaly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přímo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Amare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jako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celek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, a 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proto z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nich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nelze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vyvozovat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přímou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souvislost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s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účinky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těchto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produktů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Amare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nejsou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určeny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k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diagnostice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léčbě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vyléčení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ani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prevenci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jakéhokoli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onemocnění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zdravotního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stavu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.</a:t>
            </a:r>
            <a:endParaRPr lang="cs-CZ" dirty="0">
              <a:latin typeface="Amare Walter Neue"/>
            </a:endParaRPr>
          </a:p>
        </p:txBody>
      </p:sp>
    </p:spTree>
    <p:extLst>
      <p:ext uri="{BB962C8B-B14F-4D97-AF65-F5344CB8AC3E}">
        <p14:creationId xmlns:p14="http://schemas.microsoft.com/office/powerpoint/2010/main" val="3019047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1BCAFE7E-0B77-CA33-3C7C-41D0DE64F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0207" y="-2015"/>
            <a:ext cx="6111793" cy="6858000"/>
          </a:xfrm>
          <a:prstGeom prst="rect">
            <a:avLst/>
          </a:prstGeom>
        </p:spPr>
      </p:pic>
      <p:sp>
        <p:nvSpPr>
          <p:cNvPr id="4" name="Rectangle 16">
            <a:extLst>
              <a:ext uri="{FF2B5EF4-FFF2-40B4-BE49-F238E27FC236}">
                <a16:creationId xmlns:a16="http://schemas.microsoft.com/office/drawing/2014/main" id="{2A98F132-9D9D-B6B3-9C2E-6B821C8DD8F8}"/>
              </a:ext>
            </a:extLst>
          </p:cNvPr>
          <p:cNvSpPr>
            <a:spLocks/>
          </p:cNvSpPr>
          <p:nvPr/>
        </p:nvSpPr>
        <p:spPr>
          <a:xfrm>
            <a:off x="6096000" y="-1"/>
            <a:ext cx="6102350" cy="6213067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600" y="703129"/>
            <a:ext cx="5172876" cy="41160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VĚDA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stojící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za</a:t>
            </a:r>
            <a:endParaRPr lang="en-US" dirty="0">
              <a:solidFill>
                <a:srgbClr val="000000"/>
              </a:solidFill>
              <a:latin typeface="Amare Walter Neue Halbfet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Amare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Mentabiotics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™*</a:t>
            </a:r>
            <a:endParaRPr lang="en-US" dirty="0"/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MentaBiotics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™*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kombinuje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různé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skupiny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složek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které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jsou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předmětem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vědeckého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zájmu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oblasti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výživy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včetně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vlákniny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bakteriálních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kultur,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aminokyselin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cs-CZ" sz="1600" dirty="0">
                <a:solidFill>
                  <a:schemeClr val="accent3"/>
                </a:solidFill>
                <a:latin typeface="Amare Walter Neue Mager"/>
              </a:rPr>
              <a:t>       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rostlinných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extraktů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dirty="0">
              <a:solidFill>
                <a:schemeClr val="accent3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Jedná se o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doplněk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stravy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obsahující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3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bakteriální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kmeny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vlákninu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rostlinné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složky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hořčík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Hořčík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psychické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činnosti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snížení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míry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únavy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vyčerpání.*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MentaBiotics™dále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kombinuje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oligosacharidy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bakteriální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kmeny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hořčík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cs-CZ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L-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glutamin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rostlinné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složky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pečlivě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vyvážené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denní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formulaci.*</a:t>
            </a:r>
            <a:endParaRPr lang="en-US" dirty="0">
              <a:solidFill>
                <a:schemeClr val="accent3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endParaRPr lang="en-US" sz="1600" dirty="0">
              <a:solidFill>
                <a:schemeClr val="accent3"/>
              </a:solidFill>
              <a:latin typeface="Amare Walter Neue Mager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endParaRPr lang="en-US" sz="1600" dirty="0">
              <a:solidFill>
                <a:schemeClr val="accent3"/>
              </a:solidFill>
              <a:latin typeface="Amare Walter Neue Mager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C7CE4D-F4F3-3DDF-E71A-821F88B4145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1" y="216917"/>
            <a:ext cx="1761818" cy="2669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</a:t>
            </a:r>
            <a:r>
              <a:rPr lang="en-US" sz="12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Mentabiotics</a:t>
            </a:r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™*</a:t>
            </a: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3EE7CB1E-4AD6-22E5-1796-43EF1CA4CE9C}"/>
              </a:ext>
            </a:extLst>
          </p:cNvPr>
          <p:cNvSpPr txBox="1"/>
          <p:nvPr/>
        </p:nvSpPr>
        <p:spPr>
          <a:xfrm>
            <a:off x="138700" y="5408989"/>
            <a:ext cx="5620415" cy="584775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*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UPOZORNĚNÍ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: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Uvedené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informace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vycházejí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z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vědeckých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jednotlivých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složek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obsažených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Amare. 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Tyto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studie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nezkoumaly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přímo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Amare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jako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celek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, a 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proto z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nich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nelze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vyvozovat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přímou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souvislost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s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účinky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těchto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produktů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Amare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nejsou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určeny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k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diagnostice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léčbě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vyléčení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ani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prevenci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jakéhokoli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onemocnění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zdravotního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stavu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.</a:t>
            </a:r>
            <a:endParaRPr lang="cs-CZ" dirty="0">
              <a:latin typeface="Amare Walter Neue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15240" y="6213067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6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332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7947E-CC2C-2CFB-206D-C8E150193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D7D7CF87-7145-82C5-5624-D696E3A9FC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0207" y="-2015"/>
            <a:ext cx="6111793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DAFCA7D-EE57-5FA1-76B6-200CC515BECF}"/>
              </a:ext>
            </a:extLst>
          </p:cNvPr>
          <p:cNvSpPr>
            <a:spLocks/>
          </p:cNvSpPr>
          <p:nvPr/>
        </p:nvSpPr>
        <p:spPr>
          <a:xfrm>
            <a:off x="6087026" y="-40074"/>
            <a:ext cx="6102350" cy="6259842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E931197-8A59-63AF-F699-A12E6E57643E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600" y="703129"/>
            <a:ext cx="5514988" cy="44754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VĚDA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stojící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 za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Amare </a:t>
            </a:r>
            <a:r>
              <a:rPr lang="en-US" b="1" dirty="0" err="1">
                <a:solidFill>
                  <a:schemeClr val="accent3"/>
                </a:solidFill>
                <a:latin typeface="Amare Walter Neue Halbfett"/>
              </a:rPr>
              <a:t>Mentabiotics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™*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Každá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dávka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obsahuje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izomalto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-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galaktooligosacharidy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tři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bakteriální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kmeny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směs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rostlinných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extraktů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včetně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extraktu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ze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zeleného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čaje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hroznových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jader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kůry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borovice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přímořské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zázvoru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jablka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dirty="0">
              <a:solidFill>
                <a:schemeClr val="accent3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Hořčík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psychické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činnosti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cs-CZ" sz="1600" dirty="0">
                <a:solidFill>
                  <a:schemeClr val="accent3"/>
                </a:solidFill>
                <a:latin typeface="Amare Walter Neue Mager"/>
              </a:rPr>
              <a:t>                      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k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normálnímu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energetickému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metabolismu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snížení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míry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únavy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vyčerpání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dirty="0">
              <a:solidFill>
                <a:schemeClr val="accent3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Tyto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uznávané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fyziologické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funkce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činí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z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MentaBiotics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™*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vhodný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doplněk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vaší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každodenní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rutiny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dirty="0">
              <a:solidFill>
                <a:schemeClr val="accent3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MentaBiotics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™*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lze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užívat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jako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součást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vyváženého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životního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stylu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dirty="0">
              <a:solidFill>
                <a:schemeClr val="accent3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endParaRPr lang="en-US" sz="1600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5AFE9D-FA29-8F21-0EB5-7EC76A0B33BF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1" y="216917"/>
            <a:ext cx="1761818" cy="2669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</a:t>
            </a:r>
            <a:r>
              <a:rPr lang="en-US" sz="12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Mentabiotics</a:t>
            </a:r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™*</a:t>
            </a: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5C0DE18E-64A5-D430-E775-D2ABEA4EA001}"/>
              </a:ext>
            </a:extLst>
          </p:cNvPr>
          <p:cNvSpPr txBox="1"/>
          <p:nvPr/>
        </p:nvSpPr>
        <p:spPr>
          <a:xfrm>
            <a:off x="138700" y="5408989"/>
            <a:ext cx="5620415" cy="584775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*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UPOZORNĚNÍ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: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Uvedené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informace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vycházejí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z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vědeckých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studií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jednotlivých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složek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obsažených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v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produktech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Amare. 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Tyto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studie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nezkoumaly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přímo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Amare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jako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celek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, a 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proto z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nich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nelze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vyvozovat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přímou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souvislost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s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účinky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těchto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produktů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Produkty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Amare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nejsou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určeny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k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diagnostice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léčbě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vyléčení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ani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prevenci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jakéhokoli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onemocnění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nebo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zdravotního</a:t>
            </a:r>
            <a:r>
              <a:rPr lang="en-US" sz="800" dirty="0">
                <a:solidFill>
                  <a:schemeClr val="accent3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/>
              </a:rPr>
              <a:t>stavu</a:t>
            </a:r>
            <a:r>
              <a:rPr lang="en-US" sz="800" dirty="0">
                <a:solidFill>
                  <a:schemeClr val="accent3"/>
                </a:solidFill>
                <a:effectLst/>
                <a:latin typeface="Amare Walter Neue"/>
              </a:rPr>
              <a:t>.</a:t>
            </a:r>
            <a:endParaRPr lang="cs-CZ" dirty="0">
              <a:solidFill>
                <a:schemeClr val="accent3"/>
              </a:solidFill>
              <a:latin typeface="Amare Walter Neue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6F0779-7A00-1CAA-8EB0-2AF6E506776A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B3E87973-1C9D-40AC-C875-48AB9560EA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BDACE3F-D5B2-AE4B-A66B-90A1C5E2EB53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76492F3-808E-D895-9A31-6F7E436AD14C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7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51157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2CC764B-DA89-E998-5234-31484CD85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F86-66A4-D342-B39A-0C3E2798F66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Obrázek 2" descr="Obsah obrázku text, úsměv, Lidská tvář, osoba&#10;&#10;Obsah generovaný pomocí AI může být nesprávný.">
            <a:extLst>
              <a:ext uri="{FF2B5EF4-FFF2-40B4-BE49-F238E27FC236}">
                <a16:creationId xmlns:a16="http://schemas.microsoft.com/office/drawing/2014/main" id="{6F59BBCD-27B5-6DD4-E926-EDA72F707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46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18CBE1-0D2D-10C7-C263-5DC8CDE8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F301691-4F13-F650-635E-1321AEE555CD}"/>
              </a:ext>
            </a:extLst>
          </p:cNvPr>
          <p:cNvSpPr/>
          <p:nvPr/>
        </p:nvSpPr>
        <p:spPr>
          <a:xfrm>
            <a:off x="-6264" y="-15406"/>
            <a:ext cx="4270662" cy="6873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5608F5-0B02-0467-FBCF-318DA274274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1" y="769578"/>
            <a:ext cx="4034287" cy="8480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bg1"/>
                </a:solidFill>
                <a:latin typeface="Amare Walter Neue Leicht"/>
              </a:rPr>
              <a:t>Hlavní</a:t>
            </a:r>
            <a:r>
              <a:rPr lang="en-US" sz="4400" dirty="0">
                <a:solidFill>
                  <a:schemeClr val="bg1"/>
                </a:solidFill>
                <a:latin typeface="Amare Walter Neue Leicht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mare Walter Neue Leicht"/>
              </a:rPr>
              <a:t>benefity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4FB0EA-779A-7D71-2662-2A1FAE3972CE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780247" y="769282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Metabolismus</a:t>
            </a:r>
            <a:endParaRPr lang="en-US" sz="2000" i="1" dirty="0" err="1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F2370FA-12F6-B729-5210-64FD109E7B63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521191" y="1176009"/>
            <a:ext cx="5710853" cy="11410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Hořčík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energetickému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metabolismu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cs-CZ" sz="1400" dirty="0">
                <a:solidFill>
                  <a:schemeClr val="accent3"/>
                </a:solidFill>
                <a:latin typeface="Amare Walter Neue Mager"/>
              </a:rPr>
              <a:t>            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pomáhá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tak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udržovat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každodenní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energii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cs-CZ" dirty="0">
              <a:solidFill>
                <a:schemeClr val="accent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Hořčík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snížení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míry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únavy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vyčerpání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což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je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vhodné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pro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aktivní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životní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styl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Hořčík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rovnováze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elektrolytů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4BA9268-A699-29B3-015F-FF019B2AB5E2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521192" y="3155233"/>
            <a:ext cx="5710854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Hořčík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psychické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činnosti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a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podporuje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každodenní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duševní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výkonnost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cs-CZ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EBB252B-38BE-C9CA-87F1-8F94EC286D1B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780247" y="2591911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Mozkové</a:t>
            </a: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funkce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98F63853-55A1-0FAA-9FCC-6605DCFE0ABE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521192" y="4688973"/>
            <a:ext cx="5809954" cy="538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Hořčík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přispívá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k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normální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činnosti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nervové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soustavy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cs-CZ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637722E-8104-97F4-31A5-9E313E457102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780247" y="4100993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Nervový</a:t>
            </a:r>
            <a:r>
              <a:rPr lang="en-US" sz="2000" b="1" dirty="0">
                <a:solidFill>
                  <a:schemeClr val="accent3"/>
                </a:solidFill>
                <a:latin typeface="Amare Walter Neue Halbfett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Amare Walter Neue Halbfett"/>
              </a:rPr>
              <a:t>systém</a:t>
            </a:r>
            <a:endParaRPr lang="en-US" sz="2000" i="1" dirty="0" err="1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B0ADA8A8-4E3D-32C8-E3E0-65439B70EB63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CEAA1AF-7EFE-B82B-2725-C56E340F26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B4D24A6-41BE-C445-7244-13E296254CA1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A0C136A8-48FE-4726-E32F-72514238072F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9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14079DF3-2D32-E823-207E-05A34902654A}"/>
              </a:ext>
            </a:extLst>
          </p:cNvPr>
          <p:cNvSpPr txBox="1"/>
          <p:nvPr/>
        </p:nvSpPr>
        <p:spPr>
          <a:xfrm>
            <a:off x="422531" y="5018484"/>
            <a:ext cx="3123858" cy="954107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effectLst/>
                <a:latin typeface="Amare Walter Neue"/>
              </a:rPr>
              <a:t>*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UPOZORNĚNÍ</a:t>
            </a:r>
            <a:r>
              <a:rPr lang="en-US" sz="800" dirty="0">
                <a:solidFill>
                  <a:schemeClr val="bg1"/>
                </a:solidFill>
                <a:effectLst/>
                <a:latin typeface="Amare Walter Neue"/>
              </a:rPr>
              <a:t>: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Uvedené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informace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vycházejí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z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vědeckých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studií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jednotlivých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složek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obsažených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v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produktech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>
                <a:solidFill>
                  <a:schemeClr val="bg1"/>
                </a:solidFill>
                <a:effectLst/>
                <a:latin typeface="Amare Walter Neue"/>
              </a:rPr>
              <a:t>Amare. 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Tyto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studie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nezkoumaly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přímo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produkty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>
                <a:solidFill>
                  <a:schemeClr val="bg1"/>
                </a:solidFill>
                <a:effectLst/>
                <a:latin typeface="Amare Walter Neue"/>
              </a:rPr>
              <a:t>Amare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jako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celek</a:t>
            </a:r>
            <a:r>
              <a:rPr lang="en-US" sz="800" dirty="0">
                <a:solidFill>
                  <a:schemeClr val="bg1"/>
                </a:solidFill>
                <a:effectLst/>
                <a:latin typeface="Amare Walter Neue"/>
              </a:rPr>
              <a:t>, a 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proto z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nich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nelze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vyvozovat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přímou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souvislost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s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účinky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těchto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produktů</a:t>
            </a:r>
            <a:r>
              <a:rPr lang="en-US" sz="800" dirty="0">
                <a:solidFill>
                  <a:schemeClr val="bg1"/>
                </a:solidFill>
                <a:effectLst/>
                <a:latin typeface="Amare Walter Neue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Produkty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>
                <a:solidFill>
                  <a:schemeClr val="bg1"/>
                </a:solidFill>
                <a:effectLst/>
                <a:latin typeface="Amare Walter Neue"/>
              </a:rPr>
              <a:t>Amare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nejsou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určeny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k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diagnostice</a:t>
            </a:r>
            <a:r>
              <a:rPr lang="en-US" sz="800" dirty="0">
                <a:solidFill>
                  <a:schemeClr val="bg1"/>
                </a:solidFill>
                <a:effectLst/>
                <a:latin typeface="Amare Walter Neue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léčbě</a:t>
            </a:r>
            <a:r>
              <a:rPr lang="en-US" sz="800" dirty="0">
                <a:solidFill>
                  <a:schemeClr val="bg1"/>
                </a:solidFill>
                <a:effectLst/>
                <a:latin typeface="Amare Walter Neue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vyléčení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ani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prevenci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jakéhokoli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onemocnění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nebo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zdravotního</a:t>
            </a:r>
            <a:r>
              <a:rPr lang="en-US" sz="800" dirty="0">
                <a:solidFill>
                  <a:schemeClr val="bg1"/>
                </a:solidFill>
                <a:latin typeface="Amare Walter Neue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/>
              </a:rPr>
              <a:t>stavu</a:t>
            </a:r>
            <a:r>
              <a:rPr lang="en-US" sz="800" dirty="0">
                <a:solidFill>
                  <a:schemeClr val="bg1"/>
                </a:solidFill>
                <a:effectLst/>
                <a:latin typeface="Amare Walter Neue"/>
              </a:rPr>
              <a:t>.</a:t>
            </a:r>
            <a:endParaRPr lang="cs-CZ" dirty="0">
              <a:latin typeface="Amare Walter Neue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D2B8F47-CE0B-1B37-2153-526BC66A9977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38701" y="216917"/>
            <a:ext cx="1761818" cy="2669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Amare </a:t>
            </a:r>
            <a:r>
              <a:rPr lang="en-US" sz="1200" dirty="0" err="1">
                <a:solidFill>
                  <a:schemeClr val="bg1"/>
                </a:solidFill>
              </a:rPr>
              <a:t>Mentabiotics</a:t>
            </a:r>
            <a:r>
              <a:rPr lang="en-US" sz="1200" dirty="0">
                <a:solidFill>
                  <a:schemeClr val="bg1"/>
                </a:solidFill>
              </a:rPr>
              <a:t>™*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E46F8D1F-44D8-87B8-B0F0-C15EAB529E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80247" y="1241325"/>
            <a:ext cx="740944" cy="74094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5EEECAD-86C8-ACAD-00DC-134781C51CB9}"/>
              </a:ext>
            </a:extLst>
          </p:cNvPr>
          <p:cNvSpPr/>
          <p:nvPr/>
        </p:nvSpPr>
        <p:spPr>
          <a:xfrm>
            <a:off x="4780247" y="1243651"/>
            <a:ext cx="740944" cy="74094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B3A821D-BC1B-0061-5AA7-435EE11556A5}"/>
              </a:ext>
            </a:extLst>
          </p:cNvPr>
          <p:cNvSpPr/>
          <p:nvPr/>
        </p:nvSpPr>
        <p:spPr>
          <a:xfrm>
            <a:off x="4805692" y="3078978"/>
            <a:ext cx="740944" cy="74094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850B24-40B2-4DDE-AAE6-57659C526F36}"/>
              </a:ext>
            </a:extLst>
          </p:cNvPr>
          <p:cNvSpPr/>
          <p:nvPr/>
        </p:nvSpPr>
        <p:spPr>
          <a:xfrm>
            <a:off x="4805692" y="4536267"/>
            <a:ext cx="740944" cy="74094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C9B7A11D-B487-57BE-FC58-52545D1FED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81043" y="1363215"/>
            <a:ext cx="539352" cy="502155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7C659261-92F9-50C4-15B6-15D43C792E5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18555" y="3255982"/>
            <a:ext cx="501840" cy="435809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768802E9-C31F-13CE-8645-C79066B591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06221" y="4691142"/>
            <a:ext cx="514219" cy="462797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B7FDD46-EA60-4A71-8CBC-9AE25500983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4330" y="1384331"/>
            <a:ext cx="3378158" cy="337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649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logo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heme/theme1.xml><?xml version="1.0" encoding="utf-8"?>
<a:theme xmlns:a="http://schemas.openxmlformats.org/drawingml/2006/main" name="Office Theme">
  <a:themeElements>
    <a:clrScheme name="Amare">
      <a:dk1>
        <a:srgbClr val="000000"/>
      </a:dk1>
      <a:lt1>
        <a:srgbClr val="FFFFFF"/>
      </a:lt1>
      <a:dk2>
        <a:srgbClr val="434043"/>
      </a:dk2>
      <a:lt2>
        <a:srgbClr val="E7E7E0"/>
      </a:lt2>
      <a:accent1>
        <a:srgbClr val="50037F"/>
      </a:accent1>
      <a:accent2>
        <a:srgbClr val="975ED2"/>
      </a:accent2>
      <a:accent3>
        <a:srgbClr val="5F2756"/>
      </a:accent3>
      <a:accent4>
        <a:srgbClr val="FFFFFF"/>
      </a:accent4>
      <a:accent5>
        <a:srgbClr val="FFFFFF"/>
      </a:accent5>
      <a:accent6>
        <a:srgbClr val="FFFFFF"/>
      </a:accent6>
      <a:hlink>
        <a:srgbClr val="975ED2"/>
      </a:hlink>
      <a:folHlink>
        <a:srgbClr val="975ED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0460576E9C9D468AB042FE7EEE45E5" ma:contentTypeVersion="9" ma:contentTypeDescription="Create a new document." ma:contentTypeScope="" ma:versionID="6b9805528f9113b0fa9dc1998d5d5d04">
  <xsd:schema xmlns:xsd="http://www.w3.org/2001/XMLSchema" xmlns:xs="http://www.w3.org/2001/XMLSchema" xmlns:p="http://schemas.microsoft.com/office/2006/metadata/properties" xmlns:ns3="b878c1d4-569e-4dd5-aef0-3065ba654a2d" targetNamespace="http://schemas.microsoft.com/office/2006/metadata/properties" ma:root="true" ma:fieldsID="06c2210be4821ac1c991cec31f280bc9" ns3:_="">
    <xsd:import namespace="b878c1d4-569e-4dd5-aef0-3065ba654a2d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_activity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78c1d4-569e-4dd5-aef0-3065ba654a2d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878c1d4-569e-4dd5-aef0-3065ba654a2d" xsi:nil="true"/>
  </documentManagement>
</p:properties>
</file>

<file path=customXml/itemProps1.xml><?xml version="1.0" encoding="utf-8"?>
<ds:datastoreItem xmlns:ds="http://schemas.openxmlformats.org/officeDocument/2006/customXml" ds:itemID="{315C9668-9205-4529-8B14-F6E2EA3211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626024-2935-450E-A181-0622F48A4D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78c1d4-569e-4dd5-aef0-3065ba654a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E80EAF3-AAEF-4D27-AB95-0AF6B48CA28A}">
  <ds:schemaRefs>
    <ds:schemaRef ds:uri="http://schemas.microsoft.com/office/2006/documentManagement/types"/>
    <ds:schemaRef ds:uri="http://www.w3.org/XML/1998/namespace"/>
    <ds:schemaRef ds:uri="b878c1d4-569e-4dd5-aef0-3065ba654a2d"/>
    <ds:schemaRef ds:uri="http://purl.org/dc/elements/1.1/"/>
    <ds:schemaRef ds:uri="http://purl.org/dc/terms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1401</Words>
  <Application>Microsoft Macintosh PowerPoint</Application>
  <PresentationFormat>Geniş ekran</PresentationFormat>
  <Paragraphs>121</Paragraphs>
  <Slides>14</Slides>
  <Notes>12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21" baseType="lpstr">
      <vt:lpstr>Amare Walter Neue Leicht</vt:lpstr>
      <vt:lpstr>Amare Walter Neue Halbfett</vt:lpstr>
      <vt:lpstr>Amare Walter Neue Mager</vt:lpstr>
      <vt:lpstr>Aptos</vt:lpstr>
      <vt:lpstr>Amare Walter Neue</vt:lpstr>
      <vt:lpstr>Arial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George Lopez</dc:creator>
  <cp:lastModifiedBy>Gökhan Yalgın</cp:lastModifiedBy>
  <cp:revision>159</cp:revision>
  <cp:lastPrinted>2025-04-09T23:50:38Z</cp:lastPrinted>
  <dcterms:created xsi:type="dcterms:W3CDTF">2024-09-07T19:54:54Z</dcterms:created>
  <dcterms:modified xsi:type="dcterms:W3CDTF">2026-05-14T05:19:35Z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0x010100B10460576E9C9D468AB042FE7EEE45E5</vt:lpwstr>
  </property>
  <property fmtid="{D5CDD505-2E9C-101B-9397-08002B2CF9AE}" pid="3" name="MediaServiceImageTags">
    <vt:lpwstr/>
  </property>
</Properties>
</file>