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7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8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9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0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11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12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22"/>
  </p:notesMasterIdLst>
  <p:sldIdLst>
    <p:sldId id="2147477942" r:id="rId5"/>
    <p:sldId id="2147477783" r:id="rId6"/>
    <p:sldId id="2147477975" r:id="rId7"/>
    <p:sldId id="2147477960" r:id="rId8"/>
    <p:sldId id="2147477976" r:id="rId9"/>
    <p:sldId id="2147477977" r:id="rId10"/>
    <p:sldId id="2147477962" r:id="rId11"/>
    <p:sldId id="2147477978" r:id="rId12"/>
    <p:sldId id="2147477963" r:id="rId13"/>
    <p:sldId id="2147477979" r:id="rId14"/>
    <p:sldId id="2147477980" r:id="rId15"/>
    <p:sldId id="2147477970" r:id="rId16"/>
    <p:sldId id="2147477966" r:id="rId17"/>
    <p:sldId id="2147477968" r:id="rId18"/>
    <p:sldId id="2147477981" r:id="rId19"/>
    <p:sldId id="2147477974" r:id="rId20"/>
    <p:sldId id="2147477898" r:id="rId21"/>
  </p:sldIdLst>
  <p:sldSz cx="12192000" cy="6858000"/>
  <p:notesSz cx="6858000" cy="9144000"/>
  <p:embeddedFontLst>
    <p:embeddedFont>
      <p:font typeface="Amare Walter Neue" panose="020B0604020202020204" charset="0"/>
      <p:regular r:id="rId23"/>
      <p:bold r:id="rId24"/>
      <p:italic r:id="rId25"/>
      <p:boldItalic r:id="rId26"/>
    </p:embeddedFont>
    <p:embeddedFont>
      <p:font typeface="Amare Walter Neue Halbfett" panose="020B0604020202020204" charset="0"/>
      <p:regular r:id="rId27"/>
      <p:bold r:id="rId28"/>
    </p:embeddedFont>
    <p:embeddedFont>
      <p:font typeface="Amare Walter Neue Leicht" panose="020B0604020202020204" charset="0"/>
      <p:regular r:id="rId29"/>
    </p:embeddedFont>
    <p:embeddedFont>
      <p:font typeface="Amare Walter Neue Mager" panose="020B0604020202020204" charset="0"/>
      <p:regular r:id="rId30"/>
    </p:embeddedFont>
    <p:embeddedFont>
      <p:font typeface="Amare Walter Neue Mittel" panose="020B0604020202020204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8B850C-6CE4-97F3-7755-DA3526E4454F}" name="Shayne Boyle" initials="SB" userId="S::sboyle@amare.com::47b8e040-fbfd-44bc-b313-f83444f86b3d" providerId="AD"/>
  <p188:author id="{6008360D-8B2E-FF8F-F660-85051C380D4B}" name="Guest User" initials="GU" userId="S::urn:spo:anon#d16863910c728f09905f99391238413ac9a56de000f218ae6e54e42fd79299e0::" providerId="AD"/>
  <p188:author id="{15F83550-AF39-ACED-CEDB-9032D0DF0D74}" name="Joel Escorpiso" initials="" userId="S::joel.e@clabsstudio.com::1c2ff144-2db8-4ec6-a84e-f1e6856767b8" providerId="AD"/>
  <p188:author id="{5FBF026F-7547-58AB-E476-15BAA33C8B0B}" name="Joel Escorpiso" initials="JE" userId="S::jescorpiso@amare.com::66e428a9-973f-4039-ab83-2da6a743ca24" providerId="AD"/>
  <p188:author id="{FFBBBB79-4B8A-1750-9776-AF565C506636}" name="Rachel Lee" initials="RL" userId="S::rachel.l_clabsstudio.com#ext#@amareglobal.onmicrosoft.com::9248060f-23e5-4415-81b6-1d931b7b33e0" providerId="AD"/>
  <p188:author id="{D89618E4-FAC8-FC56-B2A9-443630B22DEE}" name="Callie Brink-Lee" initials="CB" userId="S::cblee@amare.com::08f0102b-3e6a-4bf1-85fc-b9c19aac723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2656"/>
    <a:srgbClr val="9F7D9B"/>
    <a:srgbClr val="5D244F"/>
    <a:srgbClr val="BD5FAE"/>
    <a:srgbClr val="CCC6BB"/>
    <a:srgbClr val="313131"/>
    <a:srgbClr val="E1D6EA"/>
    <a:srgbClr val="F5A284"/>
    <a:srgbClr val="9571C2"/>
    <a:srgbClr val="975E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8DBF3A-35F0-0C0F-ABAE-57025FBB9DA3}" v="14" dt="2026-07-17T12:10:28.4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61"/>
    <p:restoredTop sz="86395"/>
  </p:normalViewPr>
  <p:slideViewPr>
    <p:cSldViewPr snapToGrid="0">
      <p:cViewPr varScale="1">
        <p:scale>
          <a:sx n="64" d="100"/>
          <a:sy n="64" d="100"/>
        </p:scale>
        <p:origin x="656" y="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4328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openxmlformats.org/officeDocument/2006/relationships/presProps" Target="presProps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43EDE8-F63B-3240-9EC2-0C60EBCC2C5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61F71-376C-674F-928F-66050F976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61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681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9192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BD24-8C99-37B1-C700-8A343616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1B2DCC-A9C8-FCD7-7A01-FB43391B0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4CBA3-35AD-E568-F416-857ED1CAC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70016-426B-E967-8B97-634380143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6462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BD24-8C99-37B1-C700-8A343616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1B2DCC-A9C8-FCD7-7A01-FB43391B0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4CBA3-35AD-E568-F416-857ED1CAC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70016-426B-E967-8B97-634380143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210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11D37-BFFE-2370-E235-0917DF426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53DEDF-C1AB-A447-6427-D8EB5843F5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A0B45F-7457-86ED-4BDE-F4EDBD299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51A68-1858-EECC-3711-2FE071BD8C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830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11D37-BFFE-2370-E235-0917DF426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53DEDF-C1AB-A447-6427-D8EB5843F5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A0B45F-7457-86ED-4BDE-F4EDBD299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51A68-1858-EECC-3711-2FE071BD8C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154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1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548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3387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873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662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C47FB-1162-1039-7D45-B6C15197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045D6-0FC2-A5BA-1A6E-F4095CC76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696E0-00EA-665F-519E-EB20BBFDC5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6E6A2-0E10-2D0D-0D4D-187ADB564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6577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C47FB-1162-1039-7D45-B6C15197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045D6-0FC2-A5BA-1A6E-F4095CC76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696E0-00EA-665F-519E-EB20BBFDC5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6E6A2-0E10-2D0D-0D4D-187ADB564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95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117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log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85F42D6-6C9A-5A75-FABC-D5BDCCE865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2713600"/>
            <a:ext cx="7772400" cy="1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6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 w/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62660E-5C6A-5FD0-9C79-F29B3AC66E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350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C4B712C-37D2-E6D9-04F2-21A889D8AA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15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3CA003-9AA4-3E26-FD7A-00B592E931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746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cience of Selling Wellness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6298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48DC62-2E17-A795-D8BC-E16BE1DFDE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901" y="5702735"/>
            <a:ext cx="1379269" cy="90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19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 w/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105382-26CB-F5C3-3C87-CCF76F0ACE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901" y="5702735"/>
            <a:ext cx="1379269" cy="90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715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3023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</p:spTree>
    <p:extLst>
      <p:ext uri="{BB962C8B-B14F-4D97-AF65-F5344CB8AC3E}">
        <p14:creationId xmlns:p14="http://schemas.microsoft.com/office/powerpoint/2010/main" val="5827443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 w/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B47BB2-B15E-8825-EE82-0D69F8A5F4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-4570" r="35456" b="-1"/>
          <a:stretch/>
        </p:blipFill>
        <p:spPr>
          <a:xfrm>
            <a:off x="255373" y="6423660"/>
            <a:ext cx="1222907" cy="208559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CB91AB2-D2F7-F302-DA21-652824CC1618}"/>
              </a:ext>
            </a:extLst>
          </p:cNvPr>
          <p:cNvSpPr txBox="1"/>
          <p:nvPr userDrawn="1"/>
        </p:nvSpPr>
        <p:spPr>
          <a:xfrm>
            <a:off x="7296756" y="6448958"/>
            <a:ext cx="4121787" cy="189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lnSpc>
                <a:spcPct val="90000"/>
              </a:lnSpc>
              <a:spcBef>
                <a:spcPts val="1000"/>
              </a:spcBef>
              <a:defRPr sz="700">
                <a:solidFill>
                  <a:srgbClr val="BD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solidFill>
                  <a:schemeClr val="bg2"/>
                </a:solidFill>
              </a:rPr>
              <a:t>Copyright © 2025 Amare Global. All rights reserved. 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3ABF6688-D94F-89A3-A98B-D681E67B0A5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757660" y="6462712"/>
            <a:ext cx="170002" cy="174308"/>
          </a:xfrm>
          <a:prstGeom prst="rect">
            <a:avLst/>
          </a:prstGeom>
        </p:spPr>
        <p:txBody>
          <a:bodyPr lIns="0" tIns="0" rIns="0" bIns="0"/>
          <a:lstStyle>
            <a:lvl1pPr>
              <a:tabLst>
                <a:tab pos="2552700" algn="l"/>
              </a:tabLst>
              <a:defRPr sz="900">
                <a:solidFill>
                  <a:schemeClr val="bg2"/>
                </a:solidFill>
                <a:latin typeface="Amare Walter Neue"/>
                <a:ea typeface="Amare Walter Neue"/>
                <a:cs typeface="Amare Walter Neue"/>
                <a:sym typeface="Amare Walter Neue Normal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5462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Logo w/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9C2D09-ED28-18FA-CD09-795E0D1030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9824" y="4494399"/>
            <a:ext cx="8283388" cy="96202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4EC4A79-B5B1-83EB-E22F-DD77DC3B45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2713600"/>
            <a:ext cx="7772400" cy="1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55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38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444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e Blank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4AF2A5-72BB-B50F-BE88-97252C1627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63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0762580-569E-B19A-1AB1-5DF51DBB38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99FF24-E238-095E-285A-60209DAAB29D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852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15CF9172-581D-D069-E218-881D1461AB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6FF8251-4FEE-D4EF-ACC0-B7CE64BE2A28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43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siness &amp; Science with Amare Log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5450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78E0F6-7D8F-43D4-D12D-14C00A09C4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24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8CAEBB-831E-A1B3-0489-7577B5F3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589518"/>
            <a:ext cx="11681937" cy="1101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102F0-F264-952E-615C-C95F9A5F6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723" y="1825625"/>
            <a:ext cx="116819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0E0F5-F54D-F4E0-410A-AA316C3E79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lvl1pPr marL="0" indent="0" algn="r">
              <a:tabLst>
                <a:tab pos="2563813" algn="l"/>
              </a:tabLst>
              <a:defRPr sz="900">
                <a:solidFill>
                  <a:schemeClr val="tx2"/>
                </a:solidFill>
                <a:latin typeface="Amare Walter Neue" panose="020B0503040202060203" pitchFamily="34" charset="77"/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4AB0261-6AFF-4329-1235-FAF8F2EDE80B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532E048-80AA-ED2B-0FEA-9C37DA299BF8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867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8" r:id="rId2"/>
    <p:sldLayoutId id="2147483650" r:id="rId3"/>
    <p:sldLayoutId id="2147483684" r:id="rId4"/>
    <p:sldLayoutId id="2147483672" r:id="rId5"/>
    <p:sldLayoutId id="2147483669" r:id="rId6"/>
    <p:sldLayoutId id="2147483676" r:id="rId7"/>
    <p:sldLayoutId id="2147483673" r:id="rId8"/>
    <p:sldLayoutId id="2147483675" r:id="rId9"/>
    <p:sldLayoutId id="2147483677" r:id="rId10"/>
    <p:sldLayoutId id="2147483674" r:id="rId11"/>
    <p:sldLayoutId id="2147483670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Amare Walter Neue Mager" panose="020B040304020206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2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23.xml"/><Relationship Id="rId7" Type="http://schemas.openxmlformats.org/officeDocument/2006/relationships/image" Target="../media/image12.pn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24.xml"/><Relationship Id="rId9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13" Type="http://schemas.openxmlformats.org/officeDocument/2006/relationships/image" Target="../media/image15.png"/><Relationship Id="rId3" Type="http://schemas.openxmlformats.org/officeDocument/2006/relationships/tags" Target="../tags/tag27.xml"/><Relationship Id="rId7" Type="http://schemas.openxmlformats.org/officeDocument/2006/relationships/slideLayout" Target="../slideLayouts/slideLayout3.xml"/><Relationship Id="rId12" Type="http://schemas.openxmlformats.org/officeDocument/2006/relationships/image" Target="../media/image14.pn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image" Target="../media/image13.png"/><Relationship Id="rId5" Type="http://schemas.openxmlformats.org/officeDocument/2006/relationships/tags" Target="../tags/tag29.xml"/><Relationship Id="rId10" Type="http://schemas.microsoft.com/office/2007/relationships/hdphoto" Target="../media/hdphoto3.wdp"/><Relationship Id="rId4" Type="http://schemas.openxmlformats.org/officeDocument/2006/relationships/tags" Target="../tags/tag28.xml"/><Relationship Id="rId9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slideLayout" Target="../slideLayouts/slideLayout3.xml"/><Relationship Id="rId7" Type="http://schemas.microsoft.com/office/2007/relationships/hdphoto" Target="../media/hdphoto3.wdp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hyperlink" Target="https://www.amare.com/" TargetMode="External"/><Relationship Id="rId5" Type="http://schemas.openxmlformats.org/officeDocument/2006/relationships/hyperlink" Target="https://amareglobal-my.sharepoint.com/:f:/g/personal/gyalgin_amare_com/IgDKylSmmrSDRbaZAL3DAMISAfStg3bODUPXT68tV9URilA?e=nAY5Nk" TargetMode="External"/><Relationship Id="rId4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2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3.xml"/><Relationship Id="rId7" Type="http://schemas.openxmlformats.org/officeDocument/2006/relationships/image" Target="../media/image1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10.jp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7.xml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6.xml"/><Relationship Id="rId7" Type="http://schemas.openxmlformats.org/officeDocument/2006/relationships/image" Target="../media/image1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10.jp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7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2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10E99-E871-984D-D682-875AB2989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20D13D72-524C-FF2A-230C-0187FD3DA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0654" y="0"/>
            <a:ext cx="4980322" cy="621976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A023FB3-B371-5D3C-ABAC-09D2577844DB}"/>
              </a:ext>
            </a:extLst>
          </p:cNvPr>
          <p:cNvSpPr/>
          <p:nvPr/>
        </p:nvSpPr>
        <p:spPr>
          <a:xfrm>
            <a:off x="-6264" y="0"/>
            <a:ext cx="7251126" cy="6815729"/>
          </a:xfrm>
          <a:prstGeom prst="rect">
            <a:avLst/>
          </a:prstGeom>
          <a:solidFill>
            <a:schemeClr val="accent3">
              <a:alpha val="8206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8BDE63-B9B7-6F59-5330-C5DDB57F1C34}"/>
              </a:ext>
            </a:extLst>
          </p:cNvPr>
          <p:cNvSpPr txBox="1"/>
          <p:nvPr/>
        </p:nvSpPr>
        <p:spPr>
          <a:xfrm>
            <a:off x="962483" y="2929961"/>
            <a:ext cx="5623512" cy="10845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</a:pPr>
            <a:r>
              <a:rPr lang="en-US" sz="7000" dirty="0">
                <a:solidFill>
                  <a:schemeClr val="bg1"/>
                </a:solidFill>
                <a:latin typeface="Amare Walter Neue Mittel" panose="020B0503040202060203" pitchFamily="34" charset="0"/>
                <a:cs typeface="Arial"/>
              </a:rPr>
              <a:t>ON SHOTS</a:t>
            </a:r>
            <a:r>
              <a:rPr lang="en-US" sz="7000" baseline="30000" dirty="0">
                <a:solidFill>
                  <a:schemeClr val="bg1"/>
                </a:solidFill>
                <a:latin typeface="Amare Walter Neue Halbfett" panose="020B0503040202060203" pitchFamily="34" charset="77"/>
              </a:rPr>
              <a:t>™</a:t>
            </a:r>
            <a:endParaRPr lang="en-US" sz="7000" dirty="0">
              <a:solidFill>
                <a:schemeClr val="bg1"/>
              </a:solidFill>
              <a:latin typeface="Amare Walter Neue Leicht" panose="020B0303040202060203" pitchFamily="34" charset="77"/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BF33D7-3E37-7CF1-5AF8-CC2955884DFD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7126A9E5-00F8-1E2A-BA2E-D8C8379C5C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3A03EF9-03E8-60D0-13D0-0627D3D8C2F3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40B2CDB-1E07-6982-B682-F32D3F761E17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</a:t>
            </a:fld>
            <a:endParaRPr lang="en-US" dirty="0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pic>
        <p:nvPicPr>
          <p:cNvPr id="19" name="Resim 18" descr="yazı tipi, grafik, metin, logo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CC73FB9-ACCA-9F70-28E7-3350A1946D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7235" y="2067924"/>
            <a:ext cx="2678047" cy="80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142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529F991-E3FD-849E-AFE3-CBDBA48AA3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2270" y="-15406"/>
            <a:ext cx="6125523" cy="687340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10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359600" cy="30933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Jak se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užívá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?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chemeClr val="accent3"/>
                </a:solidFill>
                <a:latin typeface="Amare Walter Neue Mittel"/>
              </a:rPr>
              <a:t>PROHLÁŠENÍ O ALERGENECH:</a:t>
            </a:r>
            <a:endParaRPr lang="en-US" dirty="0">
              <a:solidFill>
                <a:schemeClr val="accent3"/>
              </a:solidFill>
              <a:latin typeface="Amare Walter Neue Mittel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Tento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produkt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záměrně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neobsahuje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běžné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alergeny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, jak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jsou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definovány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nařízením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EU (EU) č. 1169/2011. Je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vyráběn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v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zařízeních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která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dodržují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přísné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hygienické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kvalitativní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standardy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..</a:t>
            </a:r>
            <a:endParaRPr lang="en-US" dirty="0"/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chemeClr val="accent3"/>
                </a:solidFill>
                <a:latin typeface="Amare Walter Neue Mittel"/>
              </a:rPr>
              <a:t>PODMÍNKY SKLADOVÁNÍ: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Skladujte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na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chladném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suchém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místě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Nepoužívejte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pokud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je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porušený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obal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/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8CBF191A-991C-6832-E1D9-D1F2C80C2751}"/>
              </a:ext>
            </a:extLst>
          </p:cNvPr>
          <p:cNvSpPr txBox="1"/>
          <p:nvPr/>
        </p:nvSpPr>
        <p:spPr>
          <a:xfrm>
            <a:off x="138701" y="5167871"/>
            <a:ext cx="5752814" cy="954107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UPOZORNĚNÍ: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určeny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k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diagnostice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léčbě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vyléčení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ani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prevenci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jakéhokoli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onemocnění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zdravotního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stavu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Uchovávejte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mimo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dosah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malých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dětí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Pouze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pro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dospělé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Uvedená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zdravotní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tvrzení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platná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předpokladu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že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vitaminy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minerální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látky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obsažené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doplňku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stravy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přítomny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množstvích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stanovených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příslušnými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právními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předpisy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Uvedené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informace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vycházejí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vědeckých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provedených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na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jednotlivých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složkách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obsažených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produktech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Amare. Tyto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nebyly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provedeny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přímo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na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produktech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jako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takových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Výsledky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těchto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proto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nelze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považovat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přímý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důkaz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účinků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přínosů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Amare.</a:t>
            </a:r>
            <a:endParaRPr lang="cs-CZ" dirty="0">
              <a:latin typeface="Amare Walter Neue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DAFE8B9-7B49-1BB1-5BA1-8D356BBD6EDD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Shots™</a:t>
            </a:r>
          </a:p>
        </p:txBody>
      </p:sp>
    </p:spTree>
    <p:extLst>
      <p:ext uri="{BB962C8B-B14F-4D97-AF65-F5344CB8AC3E}">
        <p14:creationId xmlns:p14="http://schemas.microsoft.com/office/powerpoint/2010/main" val="2482624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8B9EEF7-5DD5-AF4D-F7BC-3F66735C2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9623C183-155A-25EB-5CAD-E2BA8229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AFF86-66A4-D342-B39A-0C3E2798F66C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EE6A6761-1363-6758-A16D-2C32958A8C2C}"/>
              </a:ext>
            </a:extLst>
          </p:cNvPr>
          <p:cNvSpPr txBox="1"/>
          <p:nvPr/>
        </p:nvSpPr>
        <p:spPr>
          <a:xfrm>
            <a:off x="111743" y="663357"/>
            <a:ext cx="4608146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 err="1">
                <a:solidFill>
                  <a:schemeClr val="bg1"/>
                </a:solidFill>
                <a:latin typeface="Amare Walter Neue Leicht"/>
                <a:cs typeface="Arial"/>
              </a:rPr>
              <a:t>Klíčové</a:t>
            </a:r>
            <a:r>
              <a:rPr lang="en-US" sz="4000" dirty="0">
                <a:solidFill>
                  <a:schemeClr val="bg1"/>
                </a:solidFill>
                <a:latin typeface="Amare Walter Neue Leicht"/>
                <a:cs typeface="Arial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mare Walter Neue Leicht"/>
                <a:cs typeface="Arial"/>
              </a:rPr>
              <a:t>vlastnosti</a:t>
            </a:r>
            <a:endParaRPr lang="en-US" sz="4400" dirty="0">
              <a:solidFill>
                <a:schemeClr val="bg1"/>
              </a:solidFill>
              <a:latin typeface="Amare Walter Neue Leicht"/>
              <a:cs typeface="Arial"/>
            </a:endParaRPr>
          </a:p>
          <a:p>
            <a:endParaRPr lang="cs-CZ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0462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8CBE1-0D2D-10C7-C263-5DC8CDE84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CF301691-4F13-F650-635E-1321AEE555CD}"/>
              </a:ext>
            </a:extLst>
          </p:cNvPr>
          <p:cNvSpPr/>
          <p:nvPr/>
        </p:nvSpPr>
        <p:spPr>
          <a:xfrm>
            <a:off x="-6264" y="-15406"/>
            <a:ext cx="4270662" cy="68734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Resim 6" descr="daire, kırpıntı çizim, simge, sembol, beyaz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70F4817-A0D7-E609-9553-7A05FB666A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5988" y="2182572"/>
            <a:ext cx="1313524" cy="131352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75608F5-0B02-0467-FBCF-318DA274274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3911664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bg1"/>
                </a:solidFill>
                <a:latin typeface="Amare Walter Neue Leicht"/>
              </a:rPr>
              <a:t>Vitaminy</a:t>
            </a:r>
            <a:endParaRPr lang="en-US" sz="4400" baseline="30000" dirty="0" err="1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E4FB0EA-779A-7D71-2662-2A1FAE3972CE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845207" y="335695"/>
            <a:ext cx="2336999" cy="4814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3200" b="1" dirty="0" err="1">
                <a:solidFill>
                  <a:schemeClr val="accent3"/>
                </a:solidFill>
                <a:latin typeface="Amare Walter Neue Halbfett"/>
              </a:rPr>
              <a:t>Vitaminy</a:t>
            </a:r>
            <a:endParaRPr lang="en-US" sz="3200" i="1" dirty="0" err="1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F2370FA-12F6-B729-5210-64FD109E7B63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845207" y="1165352"/>
            <a:ext cx="5710853" cy="34230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chemeClr val="accent3"/>
                </a:solidFill>
                <a:latin typeface="Amare Walter Neue Mager"/>
              </a:rPr>
              <a:t>Vitamin B1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chemeClr val="accent3"/>
                </a:solidFill>
                <a:latin typeface="Amare Walter Neue Mager"/>
              </a:rPr>
              <a:t>Vitamin B2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chemeClr val="accent3"/>
                </a:solidFill>
                <a:latin typeface="Amare Walter Neue Mager"/>
              </a:rPr>
              <a:t>Vitamin B3 (Niacin)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chemeClr val="accent3"/>
                </a:solidFill>
                <a:latin typeface="Amare Walter Neue Mager"/>
              </a:rPr>
              <a:t>Vitamin B6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chemeClr val="accent3"/>
                </a:solidFill>
                <a:latin typeface="Amare Walter Neue Mager"/>
              </a:rPr>
              <a:t>Vitamin B12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id="{B0ADA8A8-4E3D-32C8-E3E0-65439B70EB63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CEAA1AF-7EFE-B82B-2725-C56E340F26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5B4D24A6-41BE-C445-7244-13E296254CA1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A0C136A8-48FE-4726-E32F-72514238072F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12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C77EA2-541F-2504-38AD-A35767D51A93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ON Shots™</a:t>
            </a: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01D48DD0-092B-7E0C-F8A1-DF73E5D1AD08}"/>
              </a:ext>
            </a:extLst>
          </p:cNvPr>
          <p:cNvSpPr txBox="1"/>
          <p:nvPr/>
        </p:nvSpPr>
        <p:spPr>
          <a:xfrm>
            <a:off x="292098" y="4634931"/>
            <a:ext cx="3569700" cy="156966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mare Walter Neue"/>
              </a:rPr>
              <a:t>UPOZORNĚNÍ: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Produkty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nejsou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určeny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k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diagnostice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léčbě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vyléčení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ani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prevenci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jakéhokoli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onemocnění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nebo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zdravotního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stavu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Uchovávejte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produkty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mimo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dosah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malých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dětí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Pouze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pro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dospělé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Uvedená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zdravotní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tvrzení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jsou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platná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za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předpokladu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že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vitaminy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a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minerální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látky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obsažené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doplňku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stravy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jsou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přítomny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množstvích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stanovených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příslušnými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právními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předpisy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Uvedené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informace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vycházejí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ze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vědeckých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studií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provedených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na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jednotlivých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složkách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obsažených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produktech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Amare. Tyto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studie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nebyly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provedeny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přímo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na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produktech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jako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takových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Výsledky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těchto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studií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proto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nelze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považovat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za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přímý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důkaz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účinků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nebo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přínosů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produktů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Amare.</a:t>
            </a:r>
            <a:endParaRPr lang="cs-CZ" dirty="0">
              <a:latin typeface="Amare Walter Neue"/>
            </a:endParaRPr>
          </a:p>
          <a:p>
            <a:endParaRPr lang="en-US" sz="800" dirty="0">
              <a:solidFill>
                <a:schemeClr val="bg1"/>
              </a:solidFill>
              <a:latin typeface="Amare Walter Neue" panose="020B050304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11968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818CBE1-0D2D-10C7-C263-5DC8CDE84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CF301691-4F13-F650-635E-1321AEE555CD}"/>
              </a:ext>
            </a:extLst>
          </p:cNvPr>
          <p:cNvSpPr/>
          <p:nvPr/>
        </p:nvSpPr>
        <p:spPr>
          <a:xfrm>
            <a:off x="4942" y="-15406"/>
            <a:ext cx="4270662" cy="68734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75608F5-0B02-0467-FBCF-318DA274274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99878" y="724754"/>
            <a:ext cx="4280817" cy="8480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bg1"/>
                </a:solidFill>
                <a:latin typeface="Amare Walter Neue Leicht"/>
              </a:rPr>
              <a:t>Klíčové</a:t>
            </a:r>
            <a:r>
              <a:rPr lang="en-US" sz="4400" dirty="0">
                <a:solidFill>
                  <a:schemeClr val="bg1"/>
                </a:solidFill>
                <a:latin typeface="Amare Walter Neue Leicht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mare Walter Neue Leicht"/>
              </a:rPr>
              <a:t>přínosy</a:t>
            </a:r>
            <a:endParaRPr lang="en-US" sz="4400" baseline="30000" dirty="0" err="1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E4FB0EA-779A-7D71-2662-2A1FAE3972CE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780247" y="1143689"/>
            <a:ext cx="2336999" cy="4814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accent3"/>
                </a:solidFill>
                <a:latin typeface="Amare Walter Neue Halbfett"/>
              </a:rPr>
              <a:t>Metabolismus</a:t>
            </a:r>
            <a:endParaRPr lang="en-US" sz="2000" i="1" dirty="0" err="1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F2370FA-12F6-B729-5210-64FD109E7B63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5521191" y="1650904"/>
            <a:ext cx="5710853" cy="9017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Vitaminy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skupiny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B (B1, B2, B3, B6, B12)</a:t>
            </a:r>
            <a:endParaRPr lang="cs-CZ" sz="140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Přispívají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k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normálnímu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energetickému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metabolismu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40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Cholin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přispívá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k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normálnímu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metabolismu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lipidů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a k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normálnímu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metabolismu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homocysteinu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400">
              <a:solidFill>
                <a:schemeClr val="accent3"/>
              </a:solidFill>
              <a:latin typeface="Amare Walter Neue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EEBB252B-38BE-C9CA-87F1-8F94EC286D1B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780247" y="2587478"/>
            <a:ext cx="2336999" cy="4814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accent3"/>
                </a:solidFill>
                <a:latin typeface="Amare Walter Neue Halbfett"/>
              </a:rPr>
              <a:t>Nervový</a:t>
            </a:r>
            <a:r>
              <a:rPr lang="en-US" sz="2000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sz="2000" b="1" dirty="0" err="1">
                <a:solidFill>
                  <a:schemeClr val="accent3"/>
                </a:solidFill>
                <a:latin typeface="Amare Walter Neue Halbfett"/>
              </a:rPr>
              <a:t>systém</a:t>
            </a:r>
            <a:endParaRPr lang="en-US" sz="2000" i="1" dirty="0" err="1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id="{B0ADA8A8-4E3D-32C8-E3E0-65439B70EB63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CEAA1AF-7EFE-B82B-2725-C56E340F26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5B4D24A6-41BE-C445-7244-13E296254CA1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A0C136A8-48FE-4726-E32F-72514238072F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13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32B3FC07-7329-AC32-BA96-67AEDC6F9D7F}"/>
              </a:ext>
            </a:extLst>
          </p:cNvPr>
          <p:cNvSpPr txBox="1"/>
          <p:nvPr/>
        </p:nvSpPr>
        <p:spPr>
          <a:xfrm>
            <a:off x="292098" y="4634931"/>
            <a:ext cx="3569700" cy="156966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mare Walter Neue"/>
              </a:rPr>
              <a:t>UPOZORNĚNÍ: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Produkty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nejsou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určeny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k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diagnostice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léčbě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vyléčení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ani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prevenci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jakéhokoli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onemocnění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nebo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zdravotního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stavu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Uchovávejte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produkty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mimo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dosah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malých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dětí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Pouze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pro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dospělé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Uvedená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zdravotní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tvrzení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jsou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platná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za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předpokladu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že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vitaminy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a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minerální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látky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obsažené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doplňku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stravy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jsou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přítomny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množstvích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stanovených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příslušnými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právními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předpisy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Uvedené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informace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vycházejí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ze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vědeckých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studií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provedených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na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jednotlivých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složkách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obsažených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produktech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Amare. Tyto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studie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nebyly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provedeny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přímo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na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produktech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jako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takových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Výsledky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těchto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studií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proto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nelze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považovat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za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přímý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důkaz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účinků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nebo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přínosů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produktů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Amare.</a:t>
            </a:r>
            <a:endParaRPr lang="cs-CZ" dirty="0">
              <a:solidFill>
                <a:schemeClr val="bg1"/>
              </a:solidFill>
              <a:latin typeface="Amare Walter Neue"/>
            </a:endParaRPr>
          </a:p>
          <a:p>
            <a:endParaRPr lang="en-US" sz="800" dirty="0">
              <a:solidFill>
                <a:schemeClr val="bg1"/>
              </a:solidFill>
              <a:latin typeface="Amare Walter Neue" panose="020B0503040202060203" pitchFamily="34" charset="7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68F4467-CE4C-DA79-15EB-18DD5DAE8B6E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ON Shots™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5C6EDAF0-8075-5B60-2269-E2941B9351D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80247" y="1567677"/>
            <a:ext cx="740945" cy="740945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01A3E3DA-1E9A-B475-AEDD-FCF5BFEE4C1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80247" y="2979600"/>
            <a:ext cx="740945" cy="740945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94080BA-473D-BAB0-C683-223E0778C769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5521191" y="3016717"/>
            <a:ext cx="5555781" cy="9017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Vitaminy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skupiny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B (B1, B2, B3, B6, B12)</a:t>
            </a:r>
            <a:endParaRPr lang="cs-CZ" sz="140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Přispívají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k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normální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činnosti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nervové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soustavy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Niacin a vitamin B6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přispívají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ke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snížení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míry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únavy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vyčerpání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chemeClr val="accent3"/>
              </a:solidFill>
              <a:latin typeface="Amare Walter Neue Mager"/>
            </a:endParaRPr>
          </a:p>
        </p:txBody>
      </p:sp>
      <p:pic>
        <p:nvPicPr>
          <p:cNvPr id="16" name="Resim 15">
            <a:extLst>
              <a:ext uri="{FF2B5EF4-FFF2-40B4-BE49-F238E27FC236}">
                <a16:creationId xmlns:a16="http://schemas.microsoft.com/office/drawing/2014/main" id="{2271DFAC-A6E7-3CCE-D71D-8245308BF00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1064" y="1625188"/>
            <a:ext cx="3704436" cy="269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664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77F3B9-A166-0D94-3DF7-CCA330A7C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Resim 18">
            <a:extLst>
              <a:ext uri="{FF2B5EF4-FFF2-40B4-BE49-F238E27FC236}">
                <a16:creationId xmlns:a16="http://schemas.microsoft.com/office/drawing/2014/main" id="{C3E9D1E2-DD52-E9E1-35FF-24B0C59303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3375" y="0"/>
            <a:ext cx="6111793" cy="6858000"/>
          </a:xfrm>
          <a:prstGeom prst="rect">
            <a:avLst/>
          </a:prstGeom>
        </p:spPr>
      </p:pic>
      <p:sp>
        <p:nvSpPr>
          <p:cNvPr id="10" name="Rectangle 16">
            <a:extLst>
              <a:ext uri="{FF2B5EF4-FFF2-40B4-BE49-F238E27FC236}">
                <a16:creationId xmlns:a16="http://schemas.microsoft.com/office/drawing/2014/main" id="{780D3A05-746D-2EAC-B151-E4C3EFAFBF90}"/>
              </a:ext>
            </a:extLst>
          </p:cNvPr>
          <p:cNvSpPr/>
          <p:nvPr/>
        </p:nvSpPr>
        <p:spPr>
          <a:xfrm>
            <a:off x="6098626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00DC96-0856-6903-00F8-EE646EAA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4460" y="6356350"/>
            <a:ext cx="2743200" cy="365125"/>
          </a:xfrm>
        </p:spPr>
        <p:txBody>
          <a:bodyPr/>
          <a:lstStyle/>
          <a:p>
            <a:fld id="{FEDAFF86-66A4-D342-B39A-0C3E2798F66C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3" name="Picture 2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C35E6DF-8F7F-7E37-F93E-343C45A12C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AA6ACE8-129A-66E0-4DEC-37767CF62313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87C3F7F-8EAB-A7BA-0F84-FE326C381B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DF4232-7B14-2701-62FA-383957A6783B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E9A4D5D6-2DD8-9905-A041-F6FDCAA023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142CFFB-2095-3E42-5B95-BF24612F9DC6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6BE70DAD-B770-06CD-1408-C488EB17CA8F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521F1AEB-4420-2E23-3A55-1C5886B20D4B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14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CB7FE89-0BE7-3FE3-CDA1-7F7DE0A757B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5968532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accent3"/>
                </a:solidFill>
                <a:latin typeface="Amare Walter Neue Leicht"/>
              </a:rPr>
              <a:t>Nutriční</a:t>
            </a:r>
            <a:r>
              <a:rPr lang="en-US" sz="4400" dirty="0">
                <a:solidFill>
                  <a:schemeClr val="accent3"/>
                </a:solidFill>
                <a:latin typeface="Amare Walter Neue Leicht"/>
              </a:rPr>
              <a:t> </a:t>
            </a:r>
            <a:r>
              <a:rPr lang="en-US" sz="4400" dirty="0" err="1">
                <a:solidFill>
                  <a:schemeClr val="accent3"/>
                </a:solidFill>
                <a:latin typeface="Amare Walter Neue Leicht"/>
              </a:rPr>
              <a:t>informace</a:t>
            </a:r>
            <a:endParaRPr lang="en-US" sz="4400" baseline="30000" dirty="0" err="1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4F449B0-83B9-264E-C569-528C4CDD484A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Shots™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06C32256-39E0-5676-521E-62437BF049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282" y="1446514"/>
            <a:ext cx="4667022" cy="463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320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1649CD8-11CD-BAED-3CC7-FC03F28B3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AFF86-66A4-D342-B39A-0C3E2798F66C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3" name="Obrázek 2" descr="Obsah obrázku text, snímek obrazovky&#10;&#10;Obsah generovaný pomocí AI může být nesprávný.">
            <a:extLst>
              <a:ext uri="{FF2B5EF4-FFF2-40B4-BE49-F238E27FC236}">
                <a16:creationId xmlns:a16="http://schemas.microsoft.com/office/drawing/2014/main" id="{75683D07-FDBD-55E4-8A49-9470F67DE3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20B39416-BF38-0FBB-22E8-A476C2D204CE}"/>
              </a:ext>
            </a:extLst>
          </p:cNvPr>
          <p:cNvSpPr txBox="1"/>
          <p:nvPr/>
        </p:nvSpPr>
        <p:spPr>
          <a:xfrm>
            <a:off x="537760" y="634221"/>
            <a:ext cx="4163344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dirty="0">
                <a:solidFill>
                  <a:schemeClr val="accent3"/>
                </a:solidFill>
                <a:latin typeface="Amare Walter Neue Leicht"/>
              </a:rPr>
              <a:t>Složení</a:t>
            </a:r>
            <a:endParaRPr lang="cs-CZ" dirty="0" err="1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519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08BF6-DA2F-956F-344B-5947F320B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A03599-81ED-D92E-822A-E6F31C7DB055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804962" y="1439729"/>
            <a:ext cx="8582075" cy="3039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b="1" dirty="0" err="1">
                <a:solidFill>
                  <a:schemeClr val="bg1"/>
                </a:solidFill>
                <a:latin typeface="Amare Walter Neue Mager"/>
              </a:rPr>
              <a:t>Produktovou</a:t>
            </a:r>
            <a:r>
              <a:rPr lang="en-US" sz="2400" b="1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mare Walter Neue Mager"/>
              </a:rPr>
              <a:t>brožuru</a:t>
            </a:r>
            <a:r>
              <a:rPr lang="en-US" sz="2400" b="1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mare Walter Neue Mager"/>
              </a:rPr>
              <a:t>si</a:t>
            </a:r>
            <a:r>
              <a:rPr lang="en-US" sz="2400" b="1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mare Walter Neue Mager"/>
              </a:rPr>
              <a:t>můžete</a:t>
            </a:r>
            <a:r>
              <a:rPr lang="en-US" sz="2400" b="1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mare Walter Neue Mager"/>
              </a:rPr>
              <a:t>stáhnout</a:t>
            </a:r>
            <a:r>
              <a:rPr lang="en-US" sz="2400" b="1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mare Walter Neue Mager"/>
              </a:rPr>
              <a:t>ve</a:t>
            </a:r>
            <a:r>
              <a:rPr lang="en-US" sz="2400" b="1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mare Walter Neue Mager"/>
              </a:rPr>
              <a:t>svém</a:t>
            </a:r>
            <a:r>
              <a:rPr lang="en-US" sz="2400" b="1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mare Walter Neue Mager"/>
              </a:rPr>
              <a:t>oficiálním</a:t>
            </a:r>
            <a:r>
              <a:rPr lang="en-US" sz="2400" b="1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mare Walter Neue Mager"/>
              </a:rPr>
              <a:t>jazyce</a:t>
            </a:r>
            <a:r>
              <a:rPr lang="en-US" sz="2400" b="1" dirty="0">
                <a:solidFill>
                  <a:schemeClr val="bg1"/>
                </a:solidFill>
                <a:latin typeface="Amare Walter Neue Mager"/>
              </a:rPr>
              <a:t>:</a:t>
            </a:r>
          </a:p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latin typeface="Amare Walter Neue Mag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 Shots™ CZ </a:t>
            </a:r>
            <a:r>
              <a:rPr lang="en-US" sz="2400" b="1" dirty="0" err="1">
                <a:solidFill>
                  <a:schemeClr val="bg1"/>
                </a:solidFill>
                <a:latin typeface="Amare Walter Neue Mag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produktová</a:t>
            </a:r>
            <a:r>
              <a:rPr lang="en-US" sz="2400" b="1" dirty="0">
                <a:solidFill>
                  <a:schemeClr val="bg1"/>
                </a:solidFill>
                <a:latin typeface="Amare Walter Neue Mag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mare Walter Neue Mag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brožura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8E60067-A5E5-2E55-B6A6-1EFD927DDEE4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093093" y="3293929"/>
            <a:ext cx="4005812" cy="8970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Pro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více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informací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navštivte</a:t>
            </a:r>
          </a:p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b="1" dirty="0" err="1">
                <a:solidFill>
                  <a:schemeClr val="bg1"/>
                </a:solidFill>
                <a:latin typeface="Amare Walter Neue Mager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www.amare.com</a:t>
            </a:r>
            <a:endParaRPr lang="en-US" sz="2400" b="1" dirty="0">
              <a:solidFill>
                <a:schemeClr val="bg1"/>
              </a:solidFill>
              <a:latin typeface="Amare Walter Neue Mager"/>
            </a:endParaRPr>
          </a:p>
        </p:txBody>
      </p:sp>
      <p:pic>
        <p:nvPicPr>
          <p:cNvPr id="8" name="Picture 6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D1F45023-24D5-6DBC-3ECC-95516518CD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93093" y="5045695"/>
            <a:ext cx="4039254" cy="74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076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08BF6-DA2F-956F-344B-5947F320B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248ABA2B-875F-222D-960C-DF7AFBF4FA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41566" y="2161925"/>
            <a:ext cx="9108869" cy="25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620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>
            <a:extLst>
              <a:ext uri="{FF2B5EF4-FFF2-40B4-BE49-F238E27FC236}">
                <a16:creationId xmlns:a16="http://schemas.microsoft.com/office/drawing/2014/main" id="{FD0E50E8-52A3-46BB-755F-1563BBA818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9938" y="0"/>
            <a:ext cx="6102062" cy="674072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98914" y="0"/>
            <a:ext cx="6102062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2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DFAB578-A0EC-D712-2F0C-0D8024E9402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Shots™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04901" y="586042"/>
            <a:ext cx="5450464" cy="40651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O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produktu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Amare ON Shots je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doplněk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stravy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který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kombinuje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rostlinné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extrakty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aminokyseliny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přírodní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ovocné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příchutě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Obsahuje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vybrané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které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přispívají</a:t>
            </a:r>
            <a:r>
              <a:rPr lang="cs-CZ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k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normálnímu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energetickému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metabolismu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cs-CZ" sz="1600" dirty="0">
                <a:solidFill>
                  <a:schemeClr val="accent3"/>
                </a:solidFill>
                <a:latin typeface="Amare Walter Neue Mager"/>
              </a:rPr>
              <a:t>       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normální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psychické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činnosti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zároveň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nabízí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osvěžující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příjemný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každodenní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rituál.*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Amare ON Shots™ je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doplněk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stravy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kombinací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vitaminů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aminokyselin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rostlinných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složek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určený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cs-CZ" sz="1600" dirty="0">
                <a:solidFill>
                  <a:schemeClr val="accent3"/>
                </a:solidFill>
                <a:latin typeface="Amare Walter Neue Mager"/>
              </a:rPr>
              <a:t>       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pro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každodenní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užívání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Každá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denní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dávka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poskytuje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skupiny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 (B1, B2, B3, B6 a B12),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které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přispívají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cs-CZ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k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normálnímu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energetickému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metabolismu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Niacin </a:t>
            </a:r>
            <a:r>
              <a:rPr lang="cs-CZ" sz="1600" dirty="0">
                <a:solidFill>
                  <a:schemeClr val="accent3"/>
                </a:solidFill>
                <a:latin typeface="Amare Walter Neue Mager"/>
              </a:rPr>
              <a:t>           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a vitamin 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přispívají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snížení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míry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únavy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vyčerpání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2C72D1F1-4404-91AD-AAE7-7B833B0D3047}"/>
              </a:ext>
            </a:extLst>
          </p:cNvPr>
          <p:cNvSpPr txBox="1"/>
          <p:nvPr/>
        </p:nvSpPr>
        <p:spPr>
          <a:xfrm>
            <a:off x="138701" y="5167871"/>
            <a:ext cx="5752814" cy="954107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UPOZORNĚNÍ: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určeny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k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diagnostice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léčbě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vyléčení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ani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prevenci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jakéhokoli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onemocnění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zdravotního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stavu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Uchovávejte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mimo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dosah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malých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dětí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Pouze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pro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dospělé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Uvedená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zdravotní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tvrzení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platná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předpokladu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že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vitaminy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minerální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látky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obsažené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doplňku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stravy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přítomny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       v množstvích stanovených příslušnými právními předpisy. Uvedené informace vycházejí ze vědeckých studií provedených na jednotlivých složkách obsažených v produktech Amare. Tyto studie nebyly provedeny přímo na produktech Amare jako takových. Výsledky těchto studií proto nelze považovat za přímý důkaz účinků nebo přínosů produktů Amare.</a:t>
            </a:r>
            <a:endParaRPr lang="cs-CZ">
              <a:solidFill>
                <a:schemeClr val="accent3"/>
              </a:solidFill>
              <a:latin typeface="Amare Walter Neue"/>
            </a:endParaRPr>
          </a:p>
        </p:txBody>
      </p:sp>
    </p:spTree>
    <p:extLst>
      <p:ext uri="{BB962C8B-B14F-4D97-AF65-F5344CB8AC3E}">
        <p14:creationId xmlns:p14="http://schemas.microsoft.com/office/powerpoint/2010/main" val="3203424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E130F13D-48A0-E2FB-6F0C-91CACBF4E8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9938" y="0"/>
            <a:ext cx="6102062" cy="674072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98626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3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10056"/>
            <a:ext cx="5581515" cy="40651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O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produktu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Složení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obsahuje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cholin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inositol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aminokyseliny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jako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jsou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taurin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L-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citrulin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stejně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jako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rostlinné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složky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včetně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zeleného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čaje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guarany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galangalu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borůvky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Díky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prášku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  z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pravé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ovocné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šťávy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přírodním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příchutím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nabízí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Amare ON Shots™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čistou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osvěžující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chuť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Neobsahuje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umělá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barviva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lepek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ani GMO a je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vhodný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pro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každodenní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užívání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jako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součást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vyvážené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stravy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zdravého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životního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stylu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2C72D1F1-4404-91AD-AAE7-7B833B0D3047}"/>
              </a:ext>
            </a:extLst>
          </p:cNvPr>
          <p:cNvSpPr txBox="1"/>
          <p:nvPr/>
        </p:nvSpPr>
        <p:spPr>
          <a:xfrm>
            <a:off x="138701" y="5167871"/>
            <a:ext cx="5752814" cy="954107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UPOZORNĚNÍ: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určeny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k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diagnostice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léčbě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vyléčení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ani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prevenci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jakéhokoli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onemocnění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zdravotního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stavu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Uchovávejte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mimo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dosah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malých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dětí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Pouze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pro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dospělé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Uvedená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zdravotní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tvrzení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platná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předpokladu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že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vitaminy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minerální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látky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obsažené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doplňku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stravy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přítomny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množstvích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stanovených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příslušnými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právními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předpisy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Uvedené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informace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vycházejí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vědeckých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provedených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na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jednotlivých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složkách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obsažených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produktech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Amare. Tyto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nebyly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provedeny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přímo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na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produktech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jako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takových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Výsledky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těchto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proto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nelze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považovat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přímý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důkaz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účinků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přínosů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Amare.</a:t>
            </a:r>
            <a:endParaRPr lang="cs-C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EE4F83-E9B4-1D0A-2BA5-E57FDB76A840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Shots™</a:t>
            </a:r>
          </a:p>
        </p:txBody>
      </p:sp>
    </p:spTree>
    <p:extLst>
      <p:ext uri="{BB962C8B-B14F-4D97-AF65-F5344CB8AC3E}">
        <p14:creationId xmlns:p14="http://schemas.microsoft.com/office/powerpoint/2010/main" val="2401132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>
            <a:extLst>
              <a:ext uri="{FF2B5EF4-FFF2-40B4-BE49-F238E27FC236}">
                <a16:creationId xmlns:a16="http://schemas.microsoft.com/office/drawing/2014/main" id="{E0102965-1048-B1F7-DB33-F3DEAA21C9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2270" y="0"/>
            <a:ext cx="6125523" cy="6873406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7949F4C7-E3F3-FAA0-C4C9-577A426290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2827" y="0"/>
            <a:ext cx="6125523" cy="687340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9600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4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55829" y="703129"/>
            <a:ext cx="4928897" cy="43625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Jak to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funguje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?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ittel"/>
              </a:rPr>
              <a:t>B </a:t>
            </a:r>
            <a:r>
              <a:rPr lang="en-US" sz="1600" dirty="0" err="1">
                <a:solidFill>
                  <a:schemeClr val="accent3"/>
                </a:solidFill>
                <a:latin typeface="Amare Walter Neue Mittel"/>
              </a:rPr>
              <a:t>Vitaminy</a:t>
            </a:r>
            <a:r>
              <a:rPr lang="en-US" sz="1600" dirty="0">
                <a:solidFill>
                  <a:schemeClr val="accent3"/>
                </a:solidFill>
                <a:latin typeface="Amare Walter Neue Mittel"/>
              </a:rPr>
              <a:t> (B1, B2, B3, B6, B12)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Přispívají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k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normálnímu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energetickému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metabolismu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k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normální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činnosti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nervové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soustavy.*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Niacin a vitamin 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přispívají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snížení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míry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únavy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vyčerpání.*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Choline &amp; Inositol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Cholin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přispívá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k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normálnímu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metabolismu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lipidů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    a k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normálnímu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metabolismu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homocysteinu.*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Produkt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dále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obsahuje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inositol.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1C237791-3DB6-07BF-5423-871AFAA8183D}"/>
              </a:ext>
            </a:extLst>
          </p:cNvPr>
          <p:cNvSpPr txBox="1"/>
          <p:nvPr/>
        </p:nvSpPr>
        <p:spPr>
          <a:xfrm>
            <a:off x="138701" y="5167871"/>
            <a:ext cx="5752814" cy="954107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UPOZORNĚNÍ: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určeny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k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diagnostice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léčbě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vyléčení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ani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prevenci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jakéhokoli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onemocnění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zdravotního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stavu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Uchovávejte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mimo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dosah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malých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dětí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Pouze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pro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dospělé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Uvedená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zdravotní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tvrzení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platná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předpokladu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že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vitaminy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minerální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látky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obsažené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doplňku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stravy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přítomny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množstvích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stanovených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příslušnými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právními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předpisy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Uvedené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informace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vycházejí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vědeckých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provedených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na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jednotlivých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složkách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obsažených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produktech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Amare. Tyto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nebyly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provedeny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přímo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na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produktech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jako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takových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Výsledky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těchto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proto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nelze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považovat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přímý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důkaz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účinků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přínosů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Amare.</a:t>
            </a:r>
            <a:endParaRPr lang="cs-CZ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43593EC-00CB-340D-619E-3B3EC661BBF0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Shots™</a:t>
            </a:r>
          </a:p>
        </p:txBody>
      </p:sp>
    </p:spTree>
    <p:extLst>
      <p:ext uri="{BB962C8B-B14F-4D97-AF65-F5344CB8AC3E}">
        <p14:creationId xmlns:p14="http://schemas.microsoft.com/office/powerpoint/2010/main" val="348616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511C5CF5-5219-FB0A-73F4-743AA03FF6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2270" y="0"/>
            <a:ext cx="6125523" cy="687340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9600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5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43983" y="703129"/>
            <a:ext cx="5628037" cy="32669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Jak to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funguje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?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ittel"/>
              </a:rPr>
              <a:t>Rostlinné</a:t>
            </a:r>
            <a:r>
              <a:rPr lang="en-US" sz="1600" dirty="0">
                <a:solidFill>
                  <a:schemeClr val="accent3"/>
                </a:solidFill>
                <a:latin typeface="Amare Walter Neue Mittel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ittel"/>
              </a:rPr>
              <a:t>extrakty</a:t>
            </a:r>
            <a:endParaRPr lang="en-US" dirty="0" err="1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Guarana (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přirozený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zdroj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kofeinu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Extrakt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ze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zeleného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čaje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poskytující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přírodní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polyfenoly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Alpinie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galangal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využívaná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rostlinných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přípravcích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Borůvkový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prášek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poskytující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přírodní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ovocné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polyfenoly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1C237791-3DB6-07BF-5423-871AFAA8183D}"/>
              </a:ext>
            </a:extLst>
          </p:cNvPr>
          <p:cNvSpPr txBox="1"/>
          <p:nvPr/>
        </p:nvSpPr>
        <p:spPr>
          <a:xfrm>
            <a:off x="138701" y="5167871"/>
            <a:ext cx="5752814" cy="954107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UPOZORNĚNÍ: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určeny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k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diagnostice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léčbě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vyléčení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ani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prevenci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jakéhokoli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onemocnění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zdravotního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stavu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Uchovávejte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mimo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dosah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malých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dětí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Pouze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pro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dospělé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Uvedená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zdravotní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tvrzení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platná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předpokladu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že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vitaminy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minerální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látky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obsažené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doplňku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stravy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přítomny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množstvích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stanovených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příslušnými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právními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předpisy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Uvedené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informace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vycházejí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vědeckých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provedených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na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jednotlivých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složkách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obsažených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produktech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Amare. Tyto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nebyly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provedeny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přímo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na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produktech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jako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takových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Výsledky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těchto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proto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nelze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považovat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přímý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důkaz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účinků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přínosů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Amare.</a:t>
            </a:r>
            <a:endParaRPr lang="cs-CZ" dirty="0">
              <a:latin typeface="Amare Walter Neue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67EB821-83B8-A51A-9594-BE7E871028B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Shots™</a:t>
            </a:r>
          </a:p>
        </p:txBody>
      </p:sp>
    </p:spTree>
    <p:extLst>
      <p:ext uri="{BB962C8B-B14F-4D97-AF65-F5344CB8AC3E}">
        <p14:creationId xmlns:p14="http://schemas.microsoft.com/office/powerpoint/2010/main" val="3785734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74CBBECF-E6D6-511E-D92B-FA8872B7C7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2270" y="0"/>
            <a:ext cx="6125523" cy="687340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9600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6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415126" cy="375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Jak to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funguje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?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ittel"/>
              </a:rPr>
              <a:t>Aminokyseliny</a:t>
            </a:r>
            <a:r>
              <a:rPr lang="en-US" sz="1600" dirty="0">
                <a:solidFill>
                  <a:schemeClr val="accent3"/>
                </a:solidFill>
                <a:latin typeface="Amare Walter Neue Mittel"/>
              </a:rPr>
              <a:t> (L-</a:t>
            </a:r>
            <a:r>
              <a:rPr lang="en-US" sz="1600" dirty="0" err="1">
                <a:solidFill>
                  <a:schemeClr val="accent3"/>
                </a:solidFill>
                <a:latin typeface="Amare Walter Neue Mittel"/>
              </a:rPr>
              <a:t>citrulin</a:t>
            </a:r>
            <a:r>
              <a:rPr lang="en-US" sz="1600" dirty="0">
                <a:solidFill>
                  <a:schemeClr val="accent3"/>
                </a:solidFill>
                <a:latin typeface="Amare Walter Neue Mittel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ittel"/>
              </a:rPr>
              <a:t>taurin</a:t>
            </a:r>
            <a:r>
              <a:rPr lang="en-US" sz="1600" dirty="0">
                <a:solidFill>
                  <a:schemeClr val="accent3"/>
                </a:solidFill>
                <a:latin typeface="Amare Walter Neue Mittel"/>
              </a:rPr>
              <a:t>)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Jsou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součástí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složení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tohoto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produktu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ittel"/>
              </a:rPr>
              <a:t>Přírodní </a:t>
            </a:r>
            <a:r>
              <a:rPr lang="en-US" sz="1600" dirty="0" err="1">
                <a:solidFill>
                  <a:schemeClr val="accent3"/>
                </a:solidFill>
                <a:latin typeface="Amare Walter Neue Mittel"/>
              </a:rPr>
              <a:t>ochucení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Prášek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z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pravé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ovocné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šťávy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(Vaccinium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corymbosum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přírodní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malinová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grapefruitová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příchuť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třtinový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sirup, erythritol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stévie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vytvářejí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vyvážený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osvěžující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chuťový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profil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/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1C237791-3DB6-07BF-5423-871AFAA8183D}"/>
              </a:ext>
            </a:extLst>
          </p:cNvPr>
          <p:cNvSpPr txBox="1"/>
          <p:nvPr/>
        </p:nvSpPr>
        <p:spPr>
          <a:xfrm>
            <a:off x="138701" y="5167871"/>
            <a:ext cx="5752814" cy="954107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UPOZORNĚNÍ: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určeny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k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diagnostice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léčbě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vyléčení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ani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prevenci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jakéhokoli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onemocnění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zdravotního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stavu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Uchovávejte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mimo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dosah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malých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dětí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Pouze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pro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dospělé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Uvedená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zdravotní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tvrzení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platná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předpokladu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že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vitaminy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minerální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látky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obsažené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doplňku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stravy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přítomny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množstvích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stanovených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příslušnými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právními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předpisy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Uvedené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informace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vycházejí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vědeckých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provedených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na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jednotlivých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složkách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obsažených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produktech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Amare. Tyto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nebyly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provedeny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přímo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na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produktech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jako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takových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Výsledky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těchto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proto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nelze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považovat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přímý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důkaz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účinků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přínosů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Amare.</a:t>
            </a:r>
            <a:endParaRPr lang="cs-CZ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4CCDB0C-3F98-A1E9-81CC-CC43C38B2918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Shots™</a:t>
            </a:r>
          </a:p>
        </p:txBody>
      </p:sp>
    </p:spTree>
    <p:extLst>
      <p:ext uri="{BB962C8B-B14F-4D97-AF65-F5344CB8AC3E}">
        <p14:creationId xmlns:p14="http://schemas.microsoft.com/office/powerpoint/2010/main" val="3402682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1837C-A6A4-592B-838A-8C626838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>
            <a:extLst>
              <a:ext uri="{FF2B5EF4-FFF2-40B4-BE49-F238E27FC236}">
                <a16:creationId xmlns:a16="http://schemas.microsoft.com/office/drawing/2014/main" id="{3F532489-5254-E5CA-F0AC-D2965B2E2E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8658" y="15406"/>
            <a:ext cx="6098063" cy="6842594"/>
          </a:xfrm>
          <a:prstGeom prst="rect">
            <a:avLst/>
          </a:prstGeom>
        </p:spPr>
      </p:pic>
      <p:sp>
        <p:nvSpPr>
          <p:cNvPr id="24" name="Rectangle 16">
            <a:extLst>
              <a:ext uri="{FF2B5EF4-FFF2-40B4-BE49-F238E27FC236}">
                <a16:creationId xmlns:a16="http://schemas.microsoft.com/office/drawing/2014/main" id="{588D6744-8FEF-25D0-5A65-95166586BFB0}"/>
              </a:ext>
            </a:extLst>
          </p:cNvPr>
          <p:cNvSpPr/>
          <p:nvPr/>
        </p:nvSpPr>
        <p:spPr>
          <a:xfrm>
            <a:off x="6089650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7FAB3-F611-F578-6F33-4D69A1480D2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25A756D-56DC-9507-0A40-6CDA8AED1856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0" name="Picture 9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203790B-CC99-AD76-B001-C3C5CF7EA5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176B677-3AB4-2D94-BAFF-5C378E5FBEB9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2" name="Picture 1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F048790-2130-A9EF-C226-4AEC4072C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99DD00-9E13-47F6-9B2F-A3F866C33FB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32017AA-523A-E0C9-82E9-7283346A38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B2BC49E-E3F4-2FAB-33AA-B8F04EF45A32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BD76127A-F1AF-4AC3-A279-B3C8307EEB2E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93270370-6331-95EC-5C14-28AFB39A4A99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7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03DB3C8-B4DC-7753-EEDF-F09417B53B6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43983" y="703129"/>
            <a:ext cx="5628037" cy="39151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Proč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si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jej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zamilujete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?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Přispívá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k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normálnímu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energetickému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metabolismu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díky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vitaminům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B1, B2, B3 a B6.*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Niacin a vitamin 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přispívají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snížení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míry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únavy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                     a vyčerpání.*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Vitamin B1, B6 a B12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přispívají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k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normální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psychické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činnosti.*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Obsahuje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přírodní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kofein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z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guarany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Obsahuje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cholin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inositol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aminokyseliny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jako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jsou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taurin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           a L-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citrulin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4" name="TextBox 18">
            <a:extLst>
              <a:ext uri="{FF2B5EF4-FFF2-40B4-BE49-F238E27FC236}">
                <a16:creationId xmlns:a16="http://schemas.microsoft.com/office/drawing/2014/main" id="{7691CB0C-1D77-D9D3-7905-486BBD40F575}"/>
              </a:ext>
            </a:extLst>
          </p:cNvPr>
          <p:cNvSpPr txBox="1"/>
          <p:nvPr/>
        </p:nvSpPr>
        <p:spPr>
          <a:xfrm>
            <a:off x="138701" y="5167871"/>
            <a:ext cx="5752814" cy="954107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UPOZORNĚNÍ: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určeny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k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diagnostice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léčbě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vyléčení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ani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prevenci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jakéhokoli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onemocnění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zdravotního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stavu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Uchovávejte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mimo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dosah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malých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dětí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Pouze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pro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dospělé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Uvedená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zdravotní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tvrzení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platná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předpokladu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že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vitaminy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minerální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látky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obsažené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doplňku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stravy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přítomny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množstvích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stanovených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příslušnými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právními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předpisy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Uvedené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informace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vycházejí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vědeckých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provedených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na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jednotlivých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složkách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obsažených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produktech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Amare. Tyto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nebyly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provedeny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přímo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na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produktech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jako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takových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Výsledky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těchto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proto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nelze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považovat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přímý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důkaz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účinků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přínosů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Amare.</a:t>
            </a:r>
            <a:endParaRPr lang="cs-CZ" dirty="0">
              <a:latin typeface="Amare Walter Neue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C831839-AF9C-A645-F9C9-954761450D0A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Shots™</a:t>
            </a:r>
          </a:p>
        </p:txBody>
      </p:sp>
    </p:spTree>
    <p:extLst>
      <p:ext uri="{BB962C8B-B14F-4D97-AF65-F5344CB8AC3E}">
        <p14:creationId xmlns:p14="http://schemas.microsoft.com/office/powerpoint/2010/main" val="3259185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1837C-A6A4-592B-838A-8C626838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D7F89D3B-E059-7663-89C1-C664C3CDCC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8658" y="15406"/>
            <a:ext cx="6098063" cy="6842594"/>
          </a:xfrm>
          <a:prstGeom prst="rect">
            <a:avLst/>
          </a:prstGeom>
        </p:spPr>
      </p:pic>
      <p:sp>
        <p:nvSpPr>
          <p:cNvPr id="24" name="Rectangle 16">
            <a:extLst>
              <a:ext uri="{FF2B5EF4-FFF2-40B4-BE49-F238E27FC236}">
                <a16:creationId xmlns:a16="http://schemas.microsoft.com/office/drawing/2014/main" id="{588D6744-8FEF-25D0-5A65-95166586BFB0}"/>
              </a:ext>
            </a:extLst>
          </p:cNvPr>
          <p:cNvSpPr/>
          <p:nvPr/>
        </p:nvSpPr>
        <p:spPr>
          <a:xfrm>
            <a:off x="6089650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7FAB3-F611-F578-6F33-4D69A1480D2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25A756D-56DC-9507-0A40-6CDA8AED1856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0" name="Picture 9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203790B-CC99-AD76-B001-C3C5CF7EA5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176B677-3AB4-2D94-BAFF-5C378E5FBEB9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2" name="Picture 1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F048790-2130-A9EF-C226-4AEC4072C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99DD00-9E13-47F6-9B2F-A3F866C33FB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32017AA-523A-E0C9-82E9-7283346A38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B2BC49E-E3F4-2FAB-33AA-B8F04EF45A32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BD76127A-F1AF-4AC3-A279-B3C8307EEB2E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93270370-6331-95EC-5C14-28AFB39A4A99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8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03DB3C8-B4DC-7753-EEDF-F09417B53B6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600" y="703129"/>
            <a:ext cx="5415126" cy="39151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Proč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si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jej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zamilujete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?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Obsahuje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rostlinné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složky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včetně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zeleného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čaje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alpinie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galangal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borůvky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Neobsahuje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umělá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barviva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GMO ani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umělá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konzervační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činidla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Přirozeně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ochuceno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ovocnými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šťávami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přírodními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grapefruitovými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malinovými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příchutěmi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4" name="TextBox 18">
            <a:extLst>
              <a:ext uri="{FF2B5EF4-FFF2-40B4-BE49-F238E27FC236}">
                <a16:creationId xmlns:a16="http://schemas.microsoft.com/office/drawing/2014/main" id="{7691CB0C-1D77-D9D3-7905-486BBD40F575}"/>
              </a:ext>
            </a:extLst>
          </p:cNvPr>
          <p:cNvSpPr txBox="1"/>
          <p:nvPr/>
        </p:nvSpPr>
        <p:spPr>
          <a:xfrm>
            <a:off x="138701" y="5167871"/>
            <a:ext cx="5752814" cy="954107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UPOZORNĚNÍ: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určeny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k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diagnostice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léčbě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vyléčení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ani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prevenci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jakéhokoli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onemocnění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zdravotního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stavu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Uchovávejte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mimo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dosah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malých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dětí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Pouze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pro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dospělé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Uvedená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zdravotní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tvrzení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platná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předpokladu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že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vitaminy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minerální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látky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obsažené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doplňku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stravy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přítomny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množstvích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stanovených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příslušnými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právními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předpisy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Uvedené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informace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vycházejí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vědeckých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provedených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na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jednotlivých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složkách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obsažených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produktech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Amare. Tyto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nebyly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provedeny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přímo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na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produktech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jako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takových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Výsledky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těchto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proto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nelze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považovat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přímý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důkaz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účinků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přínosů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Amare.</a:t>
            </a:r>
            <a:endParaRPr lang="cs-CZ" dirty="0">
              <a:latin typeface="Amare Walter Neue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92B6BF7-87FE-911A-732D-A56BB83CB541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Shots™</a:t>
            </a:r>
          </a:p>
        </p:txBody>
      </p:sp>
    </p:spTree>
    <p:extLst>
      <p:ext uri="{BB962C8B-B14F-4D97-AF65-F5344CB8AC3E}">
        <p14:creationId xmlns:p14="http://schemas.microsoft.com/office/powerpoint/2010/main" val="3216071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Resim 11">
            <a:extLst>
              <a:ext uri="{FF2B5EF4-FFF2-40B4-BE49-F238E27FC236}">
                <a16:creationId xmlns:a16="http://schemas.microsoft.com/office/drawing/2014/main" id="{BFD94159-A8F3-5DE8-0C74-86EBDB339A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2270" y="-15406"/>
            <a:ext cx="6125523" cy="687340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9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359600" cy="43625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Jak se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užívá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?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Užívejte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jeden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sáček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denně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Jedno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balení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obsahuje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7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sáčků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Nepřekračujte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doporučenou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denní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dávku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Pouze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pro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dospělé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Obsahuje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kofein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(80 mg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kofeinu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denní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dávce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Nedoporučuje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se pro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děti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těhotné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ženy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chemeClr val="accent3"/>
                </a:solidFill>
                <a:latin typeface="Amare Walter Neue Mittel"/>
              </a:rPr>
              <a:t>UPOZORNĚNÍ:</a:t>
            </a:r>
            <a:r>
              <a:rPr lang="en-US" sz="13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Doplňky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stravy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by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neměly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být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používány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jako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náhrada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pestré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vyvážené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stravy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zdravého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životního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stylu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Nepřekračujte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doporučenou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denní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dávku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Uchovávejte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mimo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dosah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malých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dětí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Produkt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obsahuje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0,7 mg (-)-epigalokatechin-3-gallátu (EGCG) v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jedné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dávce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Nedoporučuje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se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konzumovat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denní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množství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800 mg EGCG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nebo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více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Neměly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by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jej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užívat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těhotné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nebo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kojící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ženy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děti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mladší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18 let.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Neměl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by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být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užíván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pokud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stejný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den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konzumujete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jiné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produkty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obsahující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zelený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čaj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Neměl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by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být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užíván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nalačno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i="1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en-US" sz="1300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8CBF191A-991C-6832-E1D9-D1F2C80C2751}"/>
              </a:ext>
            </a:extLst>
          </p:cNvPr>
          <p:cNvSpPr txBox="1"/>
          <p:nvPr/>
        </p:nvSpPr>
        <p:spPr>
          <a:xfrm>
            <a:off x="138701" y="5167871"/>
            <a:ext cx="5752814" cy="954107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UPOZORNĚNÍ: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určeny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k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diagnostice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léčbě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vyléčení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ani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prevenci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jakéhokoli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onemocnění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zdravotního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stavu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Uchovávejte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mimo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dosah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malých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dětí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Pouze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pro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dospělé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Uvedená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zdravotní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tvrzení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platná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předpokladu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že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vitaminy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minerální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látky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obsažené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doplňku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stravy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jsou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přítomny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množstvích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stanovených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příslušnými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právními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předpisy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Uvedené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informace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vycházejí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vědeckých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provedených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na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jednotlivých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složkách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obsažených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produktech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Amare. Tyto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nebyly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provedeny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přímo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na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produktech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jako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takových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Výsledky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těchto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studií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proto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nelze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považovat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za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přímý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důkaz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účinků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nebo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přínosů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produktů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Amare.</a:t>
            </a:r>
            <a:endParaRPr lang="cs-CZ" dirty="0">
              <a:latin typeface="Amare Walter Neue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DAFE8B9-7B49-1BB1-5BA1-8D356BBD6EDD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Shots™</a:t>
            </a:r>
          </a:p>
        </p:txBody>
      </p:sp>
    </p:spTree>
    <p:extLst>
      <p:ext uri="{BB962C8B-B14F-4D97-AF65-F5344CB8AC3E}">
        <p14:creationId xmlns:p14="http://schemas.microsoft.com/office/powerpoint/2010/main" val="30190479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heme/theme1.xml><?xml version="1.0" encoding="utf-8"?>
<a:theme xmlns:a="http://schemas.openxmlformats.org/drawingml/2006/main" name="Office Theme">
  <a:themeElements>
    <a:clrScheme name="Amare">
      <a:dk1>
        <a:srgbClr val="000000"/>
      </a:dk1>
      <a:lt1>
        <a:srgbClr val="FFFFFF"/>
      </a:lt1>
      <a:dk2>
        <a:srgbClr val="434043"/>
      </a:dk2>
      <a:lt2>
        <a:srgbClr val="E7E7E0"/>
      </a:lt2>
      <a:accent1>
        <a:srgbClr val="50037F"/>
      </a:accent1>
      <a:accent2>
        <a:srgbClr val="975ED2"/>
      </a:accent2>
      <a:accent3>
        <a:srgbClr val="5F2756"/>
      </a:accent3>
      <a:accent4>
        <a:srgbClr val="FFFFFF"/>
      </a:accent4>
      <a:accent5>
        <a:srgbClr val="FFFFFF"/>
      </a:accent5>
      <a:accent6>
        <a:srgbClr val="FFFFFF"/>
      </a:accent6>
      <a:hlink>
        <a:srgbClr val="975ED2"/>
      </a:hlink>
      <a:folHlink>
        <a:srgbClr val="975ED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7D6878CD4CD742A7636982EBFDF5AE" ma:contentTypeVersion="16" ma:contentTypeDescription="Create a new document." ma:contentTypeScope="" ma:versionID="e4e6b30919a629ddca1854f8de8a3784">
  <xsd:schema xmlns:xsd="http://www.w3.org/2001/XMLSchema" xmlns:xs="http://www.w3.org/2001/XMLSchema" xmlns:p="http://schemas.microsoft.com/office/2006/metadata/properties" xmlns:ns2="fe50855b-3af3-474b-a012-e8fd2f7c30f3" xmlns:ns3="6be857c2-1e1f-42cd-a678-e2b3ec80201d" targetNamespace="http://schemas.microsoft.com/office/2006/metadata/properties" ma:root="true" ma:fieldsID="400c2b0fd58d116ac43278a55b388e5c" ns2:_="" ns3:_="">
    <xsd:import namespace="fe50855b-3af3-474b-a012-e8fd2f7c30f3"/>
    <xsd:import namespace="6be857c2-1e1f-42cd-a678-e2b3ec8020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50855b-3af3-474b-a012-e8fd2f7c30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f557d969-218b-4b5c-82b9-8fe4df7d07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e857c2-1e1f-42cd-a678-e2b3ec80201d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5b22715a-479a-4da3-9e80-d9dacde84fb3}" ma:internalName="TaxCatchAll" ma:showField="CatchAllData" ma:web="6be857c2-1e1f-42cd-a678-e2b3ec8020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e50855b-3af3-474b-a012-e8fd2f7c30f3">
      <Terms xmlns="http://schemas.microsoft.com/office/infopath/2007/PartnerControls"/>
    </lcf76f155ced4ddcb4097134ff3c332f>
    <TaxCatchAll xmlns="6be857c2-1e1f-42cd-a678-e2b3ec80201d" xsi:nil="true"/>
  </documentManagement>
</p:properties>
</file>

<file path=customXml/itemProps1.xml><?xml version="1.0" encoding="utf-8"?>
<ds:datastoreItem xmlns:ds="http://schemas.openxmlformats.org/officeDocument/2006/customXml" ds:itemID="{315C9668-9205-4529-8B14-F6E2EA32119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2C8CDC-2C46-4957-961C-E5626826078B}">
  <ds:schemaRefs>
    <ds:schemaRef ds:uri="6be857c2-1e1f-42cd-a678-e2b3ec80201d"/>
    <ds:schemaRef ds:uri="fe50855b-3af3-474b-a012-e8fd2f7c30f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E80EAF3-AAEF-4D27-AB95-0AF6B48CA28A}">
  <ds:schemaRefs>
    <ds:schemaRef ds:uri="http://schemas.openxmlformats.org/package/2006/metadata/core-properties"/>
    <ds:schemaRef ds:uri="http://purl.org/dc/elements/1.1/"/>
    <ds:schemaRef ds:uri="6be857c2-1e1f-42cd-a678-e2b3ec80201d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fe50855b-3af3-474b-a012-e8fd2f7c30f3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2040</Words>
  <Application>Microsoft Office PowerPoint</Application>
  <PresentationFormat>Geniş ekran</PresentationFormat>
  <Paragraphs>143</Paragraphs>
  <Slides>17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George Lopez</dc:creator>
  <cp:lastModifiedBy>Pavla Berto</cp:lastModifiedBy>
  <cp:revision>228</cp:revision>
  <cp:lastPrinted>2025-04-09T23:50:38Z</cp:lastPrinted>
  <dcterms:created xsi:type="dcterms:W3CDTF">2024-09-07T19:54:54Z</dcterms:created>
  <dcterms:modified xsi:type="dcterms:W3CDTF">2026-07-17T12:57:28Z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0x0101004D7D6878CD4CD742A7636982EBFDF5AE</vt:lpwstr>
  </property>
  <property fmtid="{D5CDD505-2E9C-101B-9397-08002B2CF9AE}" pid="3" name="MediaServiceImageTags">
    <vt:lpwstr/>
  </property>
</Properties>
</file>