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5.xml" ContentType="application/vnd.openxmlformats-officedocument.presentationml.notesSlide+xml"/>
  <Override PartName="/ppt/tags/tag14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8.xml" ContentType="application/vnd.openxmlformats-officedocument.presentationml.notesSlide+xml"/>
  <Override PartName="/ppt/tags/tag17.xml" ContentType="application/vnd.openxmlformats-officedocument.presentationml.tags+xml"/>
  <Override PartName="/ppt/notesSlides/notesSlide9.xml" ContentType="application/vnd.openxmlformats-officedocument.presentationml.notesSlide+xml"/>
  <Override PartName="/ppt/tags/tag18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19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  <p:sldMasterId id="2147483673" r:id="rId2"/>
  </p:sldMasterIdLst>
  <p:notesMasterIdLst>
    <p:notesMasterId r:id="rId35"/>
  </p:notesMasterIdLst>
  <p:sldIdLst>
    <p:sldId id="413" r:id="rId3"/>
    <p:sldId id="414" r:id="rId4"/>
    <p:sldId id="431" r:id="rId5"/>
    <p:sldId id="432" r:id="rId6"/>
    <p:sldId id="422" r:id="rId7"/>
    <p:sldId id="2147477879" r:id="rId8"/>
    <p:sldId id="2147477886" r:id="rId9"/>
    <p:sldId id="2147477885" r:id="rId10"/>
    <p:sldId id="2147477881" r:id="rId11"/>
    <p:sldId id="2147477882" r:id="rId12"/>
    <p:sldId id="2147477883" r:id="rId13"/>
    <p:sldId id="2147477884" r:id="rId14"/>
    <p:sldId id="2147477887" r:id="rId15"/>
    <p:sldId id="588" r:id="rId16"/>
    <p:sldId id="2147477888" r:id="rId17"/>
    <p:sldId id="2147477896" r:id="rId18"/>
    <p:sldId id="2147477890" r:id="rId19"/>
    <p:sldId id="2147477895" r:id="rId20"/>
    <p:sldId id="2147477892" r:id="rId21"/>
    <p:sldId id="2147477894" r:id="rId22"/>
    <p:sldId id="2147477893" r:id="rId23"/>
    <p:sldId id="2147477897" r:id="rId24"/>
    <p:sldId id="2147477889" r:id="rId25"/>
    <p:sldId id="272" r:id="rId26"/>
    <p:sldId id="417" r:id="rId27"/>
    <p:sldId id="418" r:id="rId28"/>
    <p:sldId id="2147477898" r:id="rId29"/>
    <p:sldId id="2147477899" r:id="rId30"/>
    <p:sldId id="2147477900" r:id="rId31"/>
    <p:sldId id="2147477918" r:id="rId32"/>
    <p:sldId id="2147477931" r:id="rId33"/>
    <p:sldId id="2147477932" r:id="rId34"/>
  </p:sldIdLst>
  <p:sldSz cx="12192000" cy="6858000"/>
  <p:notesSz cx="6858000" cy="9144000"/>
  <p:embeddedFontLst>
    <p:embeddedFont>
      <p:font typeface="Amare Walter Neue" panose="020B0503040202060203" pitchFamily="34" charset="0"/>
      <p:regular r:id="rId36"/>
      <p:bold r:id="rId36"/>
      <p:italic r:id="rId36"/>
      <p:boldItalic r:id="rId36"/>
    </p:embeddedFont>
    <p:embeddedFont>
      <p:font typeface="Amare Walter Neue Halbfett" panose="020B0503040202060203" pitchFamily="34" charset="0"/>
      <p:regular r:id="rId37"/>
      <p:bold r:id="rId37"/>
      <p:italic r:id="rId38"/>
      <p:boldItalic r:id="rId39"/>
    </p:embeddedFont>
    <p:embeddedFont>
      <p:font typeface="Amare Walter Neue Leicht" panose="020B0303040202060203" pitchFamily="34" charset="0"/>
      <p:regular r:id="rId40"/>
    </p:embeddedFont>
    <p:embeddedFont>
      <p:font typeface="Amare Walter Neue Mager" panose="020B0403040202060203" pitchFamily="34" charset="0"/>
      <p:regular r:id="rId37"/>
      <p:bold r:id="rId41"/>
      <p:italic r:id="rId42"/>
      <p:boldItalic r:id="rId43"/>
    </p:embeddedFont>
    <p:embeddedFont>
      <p:font typeface="Amare Walter Neue Mittel" panose="020B0503040202060203" pitchFamily="34" charset="0"/>
      <p:regular r:id="rId44"/>
      <p:italic r:id="rId4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CBEBB2B-F273-7767-C8A5-1EE7985317B5}" name="Alison Cutlan" initials="AC" userId="S::acutlan@amare.com::06f658a2-210c-4533-90ef-3ed91edde1b1" providerId="AD"/>
  <p188:author id="{15F83550-AF39-ACED-CEDB-9032D0DF0D74}" name="Joel Escorpiso" initials="" userId="S::joel.e@clabsstudio.com::1c2ff144-2db8-4ec6-a84e-f1e6856767b8" providerId="AD"/>
  <p188:author id="{C483C158-B634-1A45-59EB-0FA2FE423D06}" name="Katie Stevens" initials="KS" userId="S::kstevens@amare.com::531d7f12-182e-47c0-ad62-9ed91976d323" providerId="AD"/>
  <p188:author id="{5FBF026F-7547-58AB-E476-15BAA33C8B0B}" name="Joel Escorpiso" initials="JE" userId="S::jescorpiso@amare.com::66e428a9-973f-4039-ab83-2da6a743ca24" providerId="AD"/>
  <p188:author id="{406162BC-AB0B-F27C-058F-6E408C51CF4C}" name="Kelsey Keller" initials="KK" userId="S::kkeller@amare.com::eafafd03-a91e-4492-8942-b2330bc3e183" providerId="AD"/>
  <p188:author id="{98A40AD0-BBDA-C3E7-0215-03942D0348E2}" name="Katie Stevens" initials="" userId="S::katie.stevens@thebeautybank.com::5e133942-d4a5-42f9-96f9-069d1286b99a" providerId="AD"/>
  <p188:author id="{D89618E4-FAC8-FC56-B2A9-443630B22DEE}" name="Callie Brink-Lee" initials="CB" userId="S::cblee@amare.com::08f0102b-3e6a-4bf1-85fc-b9c19aac72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CF0"/>
    <a:srgbClr val="E9EBF1"/>
    <a:srgbClr val="CACED3"/>
    <a:srgbClr val="C4BB87"/>
    <a:srgbClr val="E9E9E9"/>
    <a:srgbClr val="DCD8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103DD0-CF9B-0A75-318A-1E193CF1E558}" v="206" dt="2025-11-04T00:30:31.2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875"/>
    <p:restoredTop sz="94925"/>
  </p:normalViewPr>
  <p:slideViewPr>
    <p:cSldViewPr snapToGrid="0">
      <p:cViewPr varScale="1">
        <p:scale>
          <a:sx n="112" d="100"/>
          <a:sy n="112" d="100"/>
        </p:scale>
        <p:origin x="208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font" Target="fonts/font4.fntdata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font" Target="fonts/font7.fntdata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font" Target="fonts/font10.fntdata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font" Target="fonts/font1.fntdata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font" Target="fonts/font9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Relationship Id="rId43" Type="http://schemas.openxmlformats.org/officeDocument/2006/relationships/font" Target="fonts/font8.fntdata"/><Relationship Id="rId48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microsoft.com/office/2018/10/relationships/authors" Target="author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font" Target="fonts/font3.fntdata"/><Relationship Id="rId46" Type="http://schemas.openxmlformats.org/officeDocument/2006/relationships/presProps" Target="presProps.xml"/><Relationship Id="rId20" Type="http://schemas.openxmlformats.org/officeDocument/2006/relationships/slide" Target="slides/slide18.xml"/><Relationship Id="rId41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43EDE8-F63B-3240-9EC2-0C60EBCC2C5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61F71-376C-674F-928F-66050F9761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76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1BEF8-28C9-CEDC-B6A4-1170A3F0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323A01-E7BF-172F-3611-DC815FB838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49E29-B557-DE8B-9E58-6B8532698F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EE814-469C-0C3D-97A2-3259DF706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375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AEB37-A557-38B7-5B3C-A9AAE39C6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92DC6D-00F5-8BCF-52A3-D92DBD0D1E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F78E94-BBB5-F495-D624-25AAD66ED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kern="100">
              <a:effectLst/>
            </a:endParaRPr>
          </a:p>
          <a:p>
            <a:r>
              <a:rPr lang="en-US">
                <a:effectLst/>
              </a:rPr>
              <a:t> </a:t>
            </a:r>
            <a:endParaRPr lang="en-US"/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1E7228-F6CC-39E0-23B2-D16114B94E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4501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1BEF8-28C9-CEDC-B6A4-1170A3F0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323A01-E7BF-172F-3611-DC815FB838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49E29-B557-DE8B-9E58-6B8532698F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EE814-469C-0C3D-97A2-3259DF706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9782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183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8010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1BEF8-28C9-CEDC-B6A4-1170A3F0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323A01-E7BF-172F-3611-DC815FB838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49E29-B557-DE8B-9E58-6B8532698F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EE814-469C-0C3D-97A2-3259DF706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0118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B5A629-3B63-98C3-11A4-35C77D6B3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48A4F6-9721-8320-6C6B-9AE077C21D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453C55-5C8F-1CBC-994E-A7D282E7C5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AB457E-3CB3-F192-42AC-456A5469FD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5073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4018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5A56F-8A3C-9D92-C0A2-F44EE2BDF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EFA5F9-EB28-B650-A8C4-7EA73CD84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395ACF-2D24-D0F5-D237-714964228B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BB9A9-B982-9AE7-5A74-52C6EC732D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8027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5374F-5B43-E816-63FA-D70ADEBD39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9B1B92-483B-6CD8-2C02-5BEE975E7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2CF243-F7FF-A9A5-6994-98C5489629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F6800F-5ADB-4ED2-5713-D512DC6102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4771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59462-C5F4-AE8B-3D4C-6E5B1B7ED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E5EA54-86BB-0778-052F-4B6DD1DBFE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72B233-A12C-4879-2FAB-7A8BA91295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24A8FC-E08A-3918-0522-39584B49A6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1325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59A393-3311-CA95-470D-FEF01484A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03D049-D345-C4F6-F464-A21344F2C9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ABC914-4C2E-2447-3267-D0BC1B75F0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B189FE-5ED7-2ACA-7E77-6D51B0B547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0222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191CB7-1708-D0F1-5407-8B6CC3FDA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D2503D-9AAF-16FA-0DD4-99692FDC16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306173-6CC1-08DA-A1D7-14CE1C9422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BD872F-8734-2B1C-D125-4F742E4C58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8905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5975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81405E-294C-AB8B-B766-B3B7A43EE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F9ADEA-2C9B-3A64-72F4-A290E0234B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7A95D8-D24A-B4E4-6A27-6888BB0ACE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091221-B15B-DEC5-A022-AE9BCA7234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5909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59A393-3311-CA95-470D-FEF01484A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03D049-D345-C4F6-F464-A21344F2C9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ABC914-4C2E-2447-3267-D0BC1B75F0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B189FE-5ED7-2ACA-7E77-6D51B0B547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6271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191CB7-1708-D0F1-5407-8B6CC3FDA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D2503D-9AAF-16FA-0DD4-99692FDC16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306173-6CC1-08DA-A1D7-14CE1C9422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BD872F-8734-2B1C-D125-4F742E4C58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98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7738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25463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693EB216-1C38-B216-4267-4431384443D8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39629F1-5739-BCF6-6AD8-5D3ECAEC6C4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F88B5BE-58D9-80AD-2D8C-9244F87A819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9485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14DF0A6-4367-94F4-A411-4BA23C2821D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21031" t="11751" r="40964" b="39885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Picture 2" descr="A close up of a bubble&#10;&#10;AI-generated content may be incorrect.">
            <a:extLst>
              <a:ext uri="{FF2B5EF4-FFF2-40B4-BE49-F238E27FC236}">
                <a16:creationId xmlns:a16="http://schemas.microsoft.com/office/drawing/2014/main" id="{B04AF063-61C7-AEA8-863E-1B45998573F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r="50000" b="33294"/>
          <a:stretch>
            <a:fillRect/>
          </a:stretch>
        </p:blipFill>
        <p:spPr>
          <a:xfrm>
            <a:off x="6182454" y="579865"/>
            <a:ext cx="6009546" cy="627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955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7443E4C6-0BE0-7378-537F-DE9279FE79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39833" t="29669" r="28732" b="30328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2" name="Picture 1" descr="A close up of a bubble&#10;&#10;AI-generated content may be incorrect.">
            <a:extLst>
              <a:ext uri="{FF2B5EF4-FFF2-40B4-BE49-F238E27FC236}">
                <a16:creationId xmlns:a16="http://schemas.microsoft.com/office/drawing/2014/main" id="{41576112-DF0B-701A-C092-3D11FA5CAD7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38959" t="33016" r="38809" b="3879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68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bubble&#10;&#10;AI-generated content may be incorrect.">
            <a:extLst>
              <a:ext uri="{FF2B5EF4-FFF2-40B4-BE49-F238E27FC236}">
                <a16:creationId xmlns:a16="http://schemas.microsoft.com/office/drawing/2014/main" id="{159A7C1B-B0FC-B9B8-771B-7553977AAF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14130" t="10270" r="61108" b="10270"/>
          <a:stretch>
            <a:fillRect/>
          </a:stretch>
        </p:blipFill>
        <p:spPr>
          <a:xfrm flipH="1">
            <a:off x="0" y="0"/>
            <a:ext cx="5844134" cy="6857999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4443D80-8D90-0F5E-0A71-E05B96E238E3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0673EB0-3311-163A-CACE-1D9D0D61391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7179BE1-5EE3-9588-F830-7CA804E373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75345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7443E4C6-0BE0-7378-537F-DE9279FE79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39618" t="29669" r="48209" b="30328"/>
          <a:stretch>
            <a:fillRect/>
          </a:stretch>
        </p:blipFill>
        <p:spPr>
          <a:xfrm>
            <a:off x="7470912" y="0"/>
            <a:ext cx="4721088" cy="6858000"/>
          </a:xfrm>
          <a:prstGeom prst="rect">
            <a:avLst/>
          </a:prstGeom>
        </p:spPr>
      </p:pic>
      <p:pic>
        <p:nvPicPr>
          <p:cNvPr id="3" name="Picture 2" descr="A close up of a bubble&#10;&#10;AI-generated content may be incorrect.">
            <a:extLst>
              <a:ext uri="{FF2B5EF4-FFF2-40B4-BE49-F238E27FC236}">
                <a16:creationId xmlns:a16="http://schemas.microsoft.com/office/drawing/2014/main" id="{2E154482-2285-3D11-FC3C-6C90A4D028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" t="17971" r="65468" b="17971"/>
          <a:stretch>
            <a:fillRect/>
          </a:stretch>
        </p:blipFill>
        <p:spPr>
          <a:xfrm>
            <a:off x="7470913" y="-1"/>
            <a:ext cx="4721087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852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bubble&#10;&#10;AI-generated content may be incorrect.">
            <a:extLst>
              <a:ext uri="{FF2B5EF4-FFF2-40B4-BE49-F238E27FC236}">
                <a16:creationId xmlns:a16="http://schemas.microsoft.com/office/drawing/2014/main" id="{22F5D76D-D463-D694-2221-5DBE91521B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1" t="17971" r="82733" b="17971"/>
          <a:stretch>
            <a:fillRect/>
          </a:stretch>
        </p:blipFill>
        <p:spPr>
          <a:xfrm>
            <a:off x="9831456" y="0"/>
            <a:ext cx="2360544" cy="6858001"/>
          </a:xfrm>
          <a:prstGeom prst="rect">
            <a:avLst/>
          </a:prstGeom>
        </p:spPr>
      </p:pic>
      <p:pic>
        <p:nvPicPr>
          <p:cNvPr id="9" name="Picture 8" descr="A close up of a bubble&#10;&#10;AI-generated content may be incorrect.">
            <a:extLst>
              <a:ext uri="{FF2B5EF4-FFF2-40B4-BE49-F238E27FC236}">
                <a16:creationId xmlns:a16="http://schemas.microsoft.com/office/drawing/2014/main" id="{2047FA98-CF6D-1EF2-D691-E27D957A8B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52342" t="53074" r="6147" b="-1"/>
          <a:stretch>
            <a:fillRect/>
          </a:stretch>
        </p:blipFill>
        <p:spPr>
          <a:xfrm>
            <a:off x="0" y="1"/>
            <a:ext cx="4547388" cy="4025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770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bubble&#10;&#10;AI-generated content may be incorrect.">
            <a:extLst>
              <a:ext uri="{FF2B5EF4-FFF2-40B4-BE49-F238E27FC236}">
                <a16:creationId xmlns:a16="http://schemas.microsoft.com/office/drawing/2014/main" id="{7DAC0326-DF68-80E0-0967-2C6E99AFC92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14130" t="16347" r="65154" b="16347"/>
          <a:stretch>
            <a:fillRect/>
          </a:stretch>
        </p:blipFill>
        <p:spPr>
          <a:xfrm flipH="1">
            <a:off x="-1" y="0"/>
            <a:ext cx="6373087" cy="6858000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EE270FB-339B-8DBD-CF70-77C2F7CE524C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23AF564-51FD-78CA-4D5E-85AC75841B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05C7E9BE-6D7E-7C60-B0ED-3186FF1767E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47778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6F637E7-D034-7C68-DC88-31E190377818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3D6B338-1D2E-BDFB-3B82-00D2E37FD8C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15FB5FE-AA92-36A6-1E0F-F23DEB22F2B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40746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718341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ransitional Graphic BG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background with white lines&#10;&#10;AI-generated content may be incorrect.">
            <a:extLst>
              <a:ext uri="{FF2B5EF4-FFF2-40B4-BE49-F238E27FC236}">
                <a16:creationId xmlns:a16="http://schemas.microsoft.com/office/drawing/2014/main" id="{AE1F8E97-AEA8-082C-BBE7-6BC3CEE6EC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7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7281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660279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84257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ontent &amp; Photo 50/5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C0F3EBE-FBDC-6FA5-EF62-6B7688CA75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38125" y="1238250"/>
            <a:ext cx="5427663" cy="4082550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  <a:defRPr lang="en-US" sz="4000" b="1" i="0" kern="1200" dirty="0" smtClean="0">
                <a:solidFill>
                  <a:schemeClr val="accent3"/>
                </a:solidFill>
                <a:effectLst/>
                <a:latin typeface="Amare Walter Neue Halbfet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  <a:defRPr lang="en-US" sz="2400" b="0" i="0" kern="1200" dirty="0" smtClean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2pPr>
            <a:lvl3pPr marL="401638" indent="-2301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/>
              <a:defRPr lang="en-US" sz="2400" b="0" i="0" kern="1200" dirty="0" smtClean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3pPr>
            <a:lvl4pPr marL="401638" indent="-2301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/>
              <a:defRPr lang="en-US" sz="2400" b="0" i="0" kern="1200" dirty="0" smtClean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4pPr>
            <a:lvl5pPr marL="401638" indent="-2301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/>
              <a:defRPr lang="en-US" sz="2400" b="0" i="0" kern="1200" dirty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0C51C2-6990-184B-5EBB-77900BDA53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lum/>
          </a:blip>
          <a:stretch>
            <a:fillRect/>
          </a:stretch>
        </p:blipFill>
        <p:spPr>
          <a:xfrm>
            <a:off x="374737" y="6341449"/>
            <a:ext cx="3051131" cy="16072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FDD254-4FD2-18BF-952D-C1567A025C2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330199"/>
          </a:xfrm>
          <a:prstGeom prst="rect">
            <a:avLst/>
          </a:prstGeom>
        </p:spPr>
      </p:pic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1F2ADE23-C66E-1F85-BCAF-9617F967620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98400" y="0"/>
            <a:ext cx="6093600" cy="6858000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Photo goes here</a:t>
            </a:r>
          </a:p>
        </p:txBody>
      </p:sp>
    </p:spTree>
    <p:extLst>
      <p:ext uri="{BB962C8B-B14F-4D97-AF65-F5344CB8AC3E}">
        <p14:creationId xmlns:p14="http://schemas.microsoft.com/office/powerpoint/2010/main" val="3116938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and white background&#10;&#10;AI-generated content may be incorrect.">
            <a:extLst>
              <a:ext uri="{FF2B5EF4-FFF2-40B4-BE49-F238E27FC236}">
                <a16:creationId xmlns:a16="http://schemas.microsoft.com/office/drawing/2014/main" id="{FD94515A-E99B-C991-FED4-B100A599628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614" b="88556"/>
          <a:stretch/>
        </p:blipFill>
        <p:spPr>
          <a:xfrm>
            <a:off x="-1" y="0"/>
            <a:ext cx="12192001" cy="33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1648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B&amp;S with 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4830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0680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4AF2A5-72BB-B50F-BE88-97252C16279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9164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0762580-569E-B19A-1AB1-5DF51DBB383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9FF24-E238-095E-285A-60209DAAB29D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2025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5972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E9C2D09-ED28-18FA-CD09-795E0D103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49824" y="4494399"/>
            <a:ext cx="8283388" cy="96202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EC4A79-B5B1-83EB-E22F-DD77DC3B45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1235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85F42D6-6C9A-5A75-FABC-D5BDCCE865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1698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15CF9172-581D-D069-E218-881D1461AB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6FF8251-4FEE-D4EF-ACC0-B7CE64BE2A2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2025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836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0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5A72C9D-F02D-6E8C-06AA-5BFEF6299324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A03ACAA-3417-8190-8932-D8F1DDC4B2B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9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87C77EE-64E3-A131-99AA-7A6C53FFB2B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9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86867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72" r:id="rId2"/>
    <p:sldLayoutId id="2147483669" r:id="rId3"/>
    <p:sldLayoutId id="2147483668" r:id="rId4"/>
    <p:sldLayoutId id="2147483671" r:id="rId5"/>
    <p:sldLayoutId id="2147483682" r:id="rId6"/>
    <p:sldLayoutId id="2147483683" r:id="rId7"/>
    <p:sldLayoutId id="2147483684" r:id="rId8"/>
    <p:sldLayoutId id="2147483687" r:id="rId9"/>
    <p:sldLayoutId id="2147483670" r:id="rId10"/>
    <p:sldLayoutId id="2147483688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0E0F5-F54D-F4E0-410A-AA316C3E79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lvl1pPr marL="0" indent="0" algn="r">
              <a:tabLst>
                <a:tab pos="2563813" algn="l"/>
              </a:tabLst>
              <a:defRPr sz="900">
                <a:solidFill>
                  <a:schemeClr val="tx2"/>
                </a:solidFill>
                <a:latin typeface="Amare Walter Neue" panose="020B0503040202060203" pitchFamily="34" charset="77"/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AB0261-6AFF-4329-1235-FAF8F2EDE80B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532E048-80AA-ED2B-0FEA-9C37DA299BF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2025</a:t>
            </a:fld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347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6.emf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6" Type="http://schemas.openxmlformats.org/officeDocument/2006/relationships/image" Target="../media/image2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7.jpeg"/><Relationship Id="rId7" Type="http://schemas.openxmlformats.org/officeDocument/2006/relationships/image" Target="../media/image20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7" Type="http://schemas.openxmlformats.org/officeDocument/2006/relationships/image" Target="../media/image3.png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2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tags" Target="../tags/tag8.xml"/><Relationship Id="rId7" Type="http://schemas.openxmlformats.org/officeDocument/2006/relationships/tags" Target="../tags/tag12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tags" Target="../tags/tag11.xml"/><Relationship Id="rId5" Type="http://schemas.openxmlformats.org/officeDocument/2006/relationships/tags" Target="../tags/tag10.xml"/><Relationship Id="rId4" Type="http://schemas.openxmlformats.org/officeDocument/2006/relationships/tags" Target="../tags/tag9.xml"/><Relationship Id="rId9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24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3.xml"/><Relationship Id="rId6" Type="http://schemas.openxmlformats.org/officeDocument/2006/relationships/image" Target="../media/image23.jpeg"/><Relationship Id="rId5" Type="http://schemas.openxmlformats.org/officeDocument/2006/relationships/image" Target="../media/image17.jpeg"/><Relationship Id="rId4" Type="http://schemas.openxmlformats.org/officeDocument/2006/relationships/image" Target="../media/image22.jpeg"/><Relationship Id="rId9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4.xml"/><Relationship Id="rId5" Type="http://schemas.openxmlformats.org/officeDocument/2006/relationships/image" Target="../media/image2.jpeg"/><Relationship Id="rId4" Type="http://schemas.openxmlformats.org/officeDocument/2006/relationships/image" Target="../media/image1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.jpeg"/><Relationship Id="rId7" Type="http://schemas.openxmlformats.org/officeDocument/2006/relationships/image" Target="../media/image29.jpeg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jpeg"/><Relationship Id="rId11" Type="http://schemas.openxmlformats.org/officeDocument/2006/relationships/image" Target="../media/image33.jpeg"/><Relationship Id="rId5" Type="http://schemas.openxmlformats.org/officeDocument/2006/relationships/image" Target="../media/image27.jpeg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6" Type="http://schemas.openxmlformats.org/officeDocument/2006/relationships/image" Target="../media/image35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7.xml"/><Relationship Id="rId5" Type="http://schemas.openxmlformats.org/officeDocument/2006/relationships/image" Target="../media/image2.jpeg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24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8.xml"/><Relationship Id="rId6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36.png"/><Relationship Id="rId4" Type="http://schemas.openxmlformats.org/officeDocument/2006/relationships/image" Target="../media/image22.jpeg"/><Relationship Id="rId9" Type="http://schemas.openxmlformats.org/officeDocument/2006/relationships/image" Target="../media/image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9.xml"/><Relationship Id="rId6" Type="http://schemas.openxmlformats.org/officeDocument/2006/relationships/image" Target="../media/image2.jpeg"/><Relationship Id="rId5" Type="http://schemas.openxmlformats.org/officeDocument/2006/relationships/image" Target="../media/image1.emf"/><Relationship Id="rId4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0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1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3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2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5ED1C-64B7-FE6B-9C09-110E2D20B12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11500"/>
            <a:ext cx="12192000" cy="10668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accent3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US" sz="5000" dirty="0">
                <a:solidFill>
                  <a:schemeClr val="bg1"/>
                </a:solidFill>
              </a:rPr>
              <a:t>We </a:t>
            </a:r>
            <a:r>
              <a:rPr lang="en-US" sz="5000" dirty="0" err="1">
                <a:solidFill>
                  <a:schemeClr val="bg1"/>
                </a:solidFill>
              </a:rPr>
              <a:t>wachten</a:t>
            </a:r>
            <a:r>
              <a:rPr lang="en-US" sz="5000" dirty="0">
                <a:solidFill>
                  <a:schemeClr val="bg1"/>
                </a:solidFill>
              </a:rPr>
              <a:t> </a:t>
            </a:r>
            <a:r>
              <a:rPr lang="en-US" sz="5000" dirty="0" err="1">
                <a:solidFill>
                  <a:schemeClr val="bg1"/>
                </a:solidFill>
              </a:rPr>
              <a:t>niet</a:t>
            </a:r>
            <a:r>
              <a:rPr lang="en-US" sz="5000" dirty="0">
                <a:solidFill>
                  <a:schemeClr val="bg1"/>
                </a:solidFill>
              </a:rPr>
              <a:t> op de </a:t>
            </a:r>
            <a:r>
              <a:rPr lang="en-US" sz="5000" dirty="0" err="1">
                <a:solidFill>
                  <a:schemeClr val="bg1"/>
                </a:solidFill>
              </a:rPr>
              <a:t>toekomst</a:t>
            </a:r>
            <a:r>
              <a:rPr lang="en-US" sz="5000" dirty="0">
                <a:solidFill>
                  <a:schemeClr val="bg1"/>
                </a:solidFill>
              </a:rPr>
              <a:t>. </a:t>
            </a:r>
            <a:br>
              <a:rPr lang="en-US" sz="6000" dirty="0">
                <a:solidFill>
                  <a:schemeClr val="bg1"/>
                </a:solidFill>
              </a:rPr>
            </a:br>
            <a:r>
              <a:rPr lang="en-US" sz="8000" dirty="0">
                <a:solidFill>
                  <a:schemeClr val="bg1"/>
                </a:solidFill>
                <a:latin typeface="Amare Walter Neue Mittel" panose="020B0503040202060203" pitchFamily="34" charset="77"/>
              </a:rPr>
              <a:t>We </a:t>
            </a:r>
            <a:r>
              <a:rPr lang="en-US" sz="8000" dirty="0" err="1">
                <a:solidFill>
                  <a:schemeClr val="bg1"/>
                </a:solidFill>
                <a:latin typeface="Amare Walter Neue Mittel" panose="020B0503040202060203" pitchFamily="34" charset="77"/>
              </a:rPr>
              <a:t>creëren</a:t>
            </a:r>
            <a:r>
              <a:rPr lang="en-US" sz="8000" dirty="0">
                <a:solidFill>
                  <a:schemeClr val="bg1"/>
                </a:solidFill>
                <a:latin typeface="Amare Walter Neue Mittel" panose="020B0503040202060203" pitchFamily="34" charset="77"/>
              </a:rPr>
              <a:t> </a:t>
            </a:r>
            <a:r>
              <a:rPr lang="en-US" sz="8000" dirty="0" err="1">
                <a:solidFill>
                  <a:schemeClr val="bg1"/>
                </a:solidFill>
                <a:latin typeface="Amare Walter Neue Mittel" panose="020B0503040202060203" pitchFamily="34" charset="77"/>
              </a:rPr>
              <a:t>haar</a:t>
            </a:r>
            <a:r>
              <a:rPr lang="en-US" sz="8000" dirty="0">
                <a:solidFill>
                  <a:schemeClr val="bg1"/>
                </a:solidFill>
                <a:latin typeface="Amare Walter Neue Mittel" panose="020B0503040202060203" pitchFamily="34" charset="77"/>
              </a:rPr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728A05-BA34-3308-7F3A-82A1033C8B24}"/>
              </a:ext>
            </a:extLst>
          </p:cNvPr>
          <p:cNvSpPr txBox="1"/>
          <p:nvPr/>
        </p:nvSpPr>
        <p:spPr>
          <a:xfrm>
            <a:off x="4812030" y="50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4270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letter on a black background&#10;&#10;AI-generated content may be incorrect.">
            <a:extLst>
              <a:ext uri="{FF2B5EF4-FFF2-40B4-BE49-F238E27FC236}">
                <a16:creationId xmlns:a16="http://schemas.microsoft.com/office/drawing/2014/main" id="{5D286E06-5750-4E3B-D770-EC95D5939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2774" y="2428890"/>
            <a:ext cx="8206451" cy="200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07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06ED35-8715-2B99-D156-A5CFC8AEAA59}"/>
              </a:ext>
            </a:extLst>
          </p:cNvPr>
          <p:cNvSpPr txBox="1"/>
          <p:nvPr/>
        </p:nvSpPr>
        <p:spPr>
          <a:xfrm>
            <a:off x="243068" y="1886662"/>
            <a:ext cx="5297761" cy="33686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800" b="1" dirty="0" err="1">
                <a:solidFill>
                  <a:srgbClr val="66395E"/>
                </a:solidFill>
                <a:latin typeface="Amare Walter Neue" panose="020B0503040202060203" pitchFamily="34" charset="77"/>
              </a:rPr>
              <a:t>Wij</a:t>
            </a:r>
            <a:r>
              <a:rPr lang="en-US" sz="4800" b="1" dirty="0">
                <a:solidFill>
                  <a:srgbClr val="66395E"/>
                </a:solidFill>
                <a:latin typeface="Amare Walter Neue" panose="020B0503040202060203" pitchFamily="34" charset="77"/>
              </a:rPr>
              <a:t> </a:t>
            </a:r>
            <a:r>
              <a:rPr lang="en-US" sz="4800" b="1" dirty="0" err="1">
                <a:solidFill>
                  <a:srgbClr val="66395E"/>
                </a:solidFill>
                <a:latin typeface="Amare Walter Neue" panose="020B0503040202060203" pitchFamily="34" charset="77"/>
              </a:rPr>
              <a:t>zijn</a:t>
            </a:r>
            <a:br>
              <a:rPr lang="en-US" sz="2800" b="1" dirty="0">
                <a:solidFill>
                  <a:srgbClr val="66395E"/>
                </a:solidFill>
                <a:latin typeface="Amare Walter Neue" panose="020B0503040202060203" pitchFamily="34" charset="77"/>
              </a:rPr>
            </a:b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Categorie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-makers.</a:t>
            </a:r>
          </a:p>
          <a:p>
            <a:pPr>
              <a:lnSpc>
                <a:spcPct val="150000"/>
              </a:lnSpc>
            </a:pP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Pioniers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 van de </a:t>
            </a: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darm-breinas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Oorspronkelijke </a:t>
            </a: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vernieuwers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 — nooit imitators.</a:t>
            </a:r>
            <a:endParaRPr lang="en-US" sz="2800" u="none" strike="noStrike" dirty="0">
              <a:solidFill>
                <a:srgbClr val="66395E"/>
              </a:solidFill>
              <a:effectLst/>
              <a:latin typeface="Amare Walter Neue Mager" panose="020B0403040202060203" pitchFamily="34" charset="77"/>
            </a:endParaRPr>
          </a:p>
        </p:txBody>
      </p:sp>
      <p:pic>
        <p:nvPicPr>
          <p:cNvPr id="3" name="Picture 2" descr="A person holding a jar with green leaves&#10;&#10;AI-generated content may be incorrect.">
            <a:extLst>
              <a:ext uri="{FF2B5EF4-FFF2-40B4-BE49-F238E27FC236}">
                <a16:creationId xmlns:a16="http://schemas.microsoft.com/office/drawing/2014/main" id="{72F19A6F-0B8E-A7BA-992B-4435F9CC89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046" t="1" r="17263" b="160"/>
          <a:stretch>
            <a:fillRect/>
          </a:stretch>
        </p:blipFill>
        <p:spPr>
          <a:xfrm>
            <a:off x="6096000" y="0"/>
            <a:ext cx="6096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810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276F7C7-CB37-FD06-B937-06A58AEE1BBD}"/>
              </a:ext>
            </a:extLst>
          </p:cNvPr>
          <p:cNvSpPr txBox="1"/>
          <p:nvPr/>
        </p:nvSpPr>
        <p:spPr>
          <a:xfrm>
            <a:off x="321198" y="2428726"/>
            <a:ext cx="5611516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u="none" strike="noStrike" dirty="0" err="1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Mentale</a:t>
            </a:r>
            <a:r>
              <a:rPr lang="en-US" sz="4400" b="1" u="none" strike="noStrike" dirty="0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 </a:t>
            </a:r>
            <a:r>
              <a:rPr lang="en-US" sz="4400" b="1" u="none" strike="noStrike" dirty="0" err="1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welzijn</a:t>
            </a:r>
            <a:br>
              <a:rPr lang="en-US" sz="3600" b="1" u="none" strike="noStrike" dirty="0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</a:br>
            <a:br>
              <a:rPr lang="en-US" sz="2000" b="0" i="1" u="none" strike="noStrike" dirty="0">
                <a:solidFill>
                  <a:srgbClr val="66395E"/>
                </a:solidFill>
                <a:effectLst/>
                <a:latin typeface="Arial" panose="020B0604020202020204" pitchFamily="34" charset="0"/>
              </a:rPr>
            </a:br>
            <a:r>
              <a:rPr lang="en-US" sz="2400" u="none" strike="noStrike" dirty="0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Het is </a:t>
            </a:r>
            <a:r>
              <a:rPr lang="en-US" sz="2400" u="none" strike="noStrike" dirty="0" err="1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niet</a:t>
            </a:r>
            <a:r>
              <a:rPr lang="en-US" sz="2400" u="none" strike="noStrike" dirty="0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2400" u="none" strike="noStrike" dirty="0" err="1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alleen</a:t>
            </a:r>
            <a:r>
              <a:rPr lang="en-US" sz="2400" u="none" strike="noStrike" dirty="0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2400" u="none" strike="noStrike" dirty="0" err="1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iets</a:t>
            </a:r>
            <a:r>
              <a:rPr lang="en-US" sz="2400" u="none" strike="noStrike" dirty="0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 wat je </a:t>
            </a:r>
            <a:r>
              <a:rPr lang="en-US" sz="2400" u="none" strike="noStrike" dirty="0" err="1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inneemt</a:t>
            </a:r>
            <a:r>
              <a:rPr lang="en-US" sz="2400" u="none" strike="noStrike" dirty="0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 —</a:t>
            </a:r>
            <a:r>
              <a:rPr lang="en-US" sz="2800" b="1" u="none" strike="noStrike" dirty="0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het is </a:t>
            </a:r>
            <a:r>
              <a:rPr lang="en-US" sz="2800" b="1" u="none" strike="noStrike" dirty="0" err="1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iets</a:t>
            </a:r>
            <a:r>
              <a:rPr lang="en-US" sz="2800" b="1" u="none" strike="noStrike" dirty="0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 wat je </a:t>
            </a:r>
            <a:r>
              <a:rPr lang="en-US" sz="2800" b="1" u="none" strike="noStrike" dirty="0" err="1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leeft</a:t>
            </a:r>
            <a:r>
              <a:rPr lang="en-US" sz="2800" b="1" u="none" strike="noStrike" dirty="0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.</a:t>
            </a:r>
            <a:endParaRPr lang="en-US" sz="2000" dirty="0">
              <a:solidFill>
                <a:srgbClr val="66395E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6" name="Picture 5" descr="A person with her hands on her chest&#10;&#10;AI-generated content may be incorrect.">
            <a:extLst>
              <a:ext uri="{FF2B5EF4-FFF2-40B4-BE49-F238E27FC236}">
                <a16:creationId xmlns:a16="http://schemas.microsoft.com/office/drawing/2014/main" id="{1167C506-02D0-74A8-36BC-E3B8097867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60" r="18427"/>
          <a:stretch>
            <a:fillRect/>
          </a:stretch>
        </p:blipFill>
        <p:spPr>
          <a:xfrm>
            <a:off x="6093562" y="0"/>
            <a:ext cx="60984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692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D33B7-EE93-0293-BC07-76B08139F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bubble&#10;&#10;AI-generated content may be incorrect.">
            <a:extLst>
              <a:ext uri="{FF2B5EF4-FFF2-40B4-BE49-F238E27FC236}">
                <a16:creationId xmlns:a16="http://schemas.microsoft.com/office/drawing/2014/main" id="{F9981BB2-C488-9890-1510-E538C99754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959" t="33016" r="38809" b="3879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DB5DC1-D71F-138B-BFBC-4B095419F85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7E2593-B62A-C3D4-A0C7-4AAFBB9351E1}"/>
              </a:ext>
            </a:extLst>
          </p:cNvPr>
          <p:cNvSpPr txBox="1"/>
          <p:nvPr/>
        </p:nvSpPr>
        <p:spPr>
          <a:xfrm>
            <a:off x="1504294" y="3027723"/>
            <a:ext cx="9237278" cy="83195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 fontAlgn="base">
              <a:lnSpc>
                <a:spcPts val="5760"/>
              </a:lnSpc>
            </a:pP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Mind-body </a:t>
            </a: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Connectie</a:t>
            </a:r>
            <a:endParaRPr lang="en-US" sz="4800" b="1" dirty="0">
              <a:solidFill>
                <a:schemeClr val="bg1"/>
              </a:solidFill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12507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547AF-CC4C-790E-9584-5C74C37F92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7E61E33-834F-60D1-42BC-1B39E89B831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56" t="12238" b="706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6CF3A67B-8E56-4407-DDFB-CB33EFEDECFA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CB454F0-E2B4-994C-99A6-ABA7D126EA6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r="24610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3" name="Picture 2" descr="A bubble with iridescent colors&#10;&#10;AI-generated content may be incorrect.">
              <a:extLst>
                <a:ext uri="{FF2B5EF4-FFF2-40B4-BE49-F238E27FC236}">
                  <a16:creationId xmlns:a16="http://schemas.microsoft.com/office/drawing/2014/main" id="{E7EC3DC1-427C-5A5D-6E15-8551D5921FD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41588" t="43084" r="29995" b="56539"/>
            <a:stretch>
              <a:fillRect/>
            </a:stretch>
          </p:blipFill>
          <p:spPr>
            <a:xfrm>
              <a:off x="0" y="1"/>
              <a:ext cx="12192000" cy="71561"/>
            </a:xfrm>
            <a:prstGeom prst="rect">
              <a:avLst/>
            </a:prstGeom>
          </p:spPr>
        </p:pic>
      </p:grp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25EF2C4A-2DA0-0E68-292F-4AEBA5BFA14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40810" y="3868126"/>
            <a:ext cx="4573448" cy="11953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Huidverzorging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gebaseerd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op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Neurowetenschap</a:t>
            </a:r>
            <a:endParaRPr lang="en-US" sz="2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0DDB05-DC31-B27F-A001-A19128D2BCF4}"/>
              </a:ext>
            </a:extLst>
          </p:cNvPr>
          <p:cNvPicPr>
            <a:picLocks noChangeAspect="1"/>
          </p:cNvPicPr>
          <p:nvPr/>
        </p:nvPicPr>
        <p:blipFill>
          <a:blip r:embed="rId7">
            <a:lum/>
          </a:blip>
          <a:srcRect b="27909"/>
          <a:stretch>
            <a:fillRect/>
          </a:stretch>
        </p:blipFill>
        <p:spPr>
          <a:xfrm>
            <a:off x="715525" y="2329543"/>
            <a:ext cx="4442861" cy="1460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72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D33B7-EE93-0293-BC07-76B08139F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684E1E-3B84-57FB-F444-DE1B8DCAF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DFB8CC-87A9-3310-B01F-E3F6238F4887}"/>
              </a:ext>
            </a:extLst>
          </p:cNvPr>
          <p:cNvSpPr txBox="1"/>
          <p:nvPr/>
        </p:nvSpPr>
        <p:spPr>
          <a:xfrm>
            <a:off x="0" y="2733809"/>
            <a:ext cx="12192000" cy="157575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 fontAlgn="base">
              <a:lnSpc>
                <a:spcPts val="5760"/>
              </a:lnSpc>
            </a:pPr>
            <a:r>
              <a:rPr lang="en-US" sz="40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Je </a:t>
            </a:r>
            <a:r>
              <a:rPr lang="en-US" sz="40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huid</a:t>
            </a:r>
            <a:r>
              <a:rPr lang="en-US" sz="40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onthoudt</a:t>
            </a:r>
            <a:r>
              <a:rPr lang="en-US" sz="40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het</a:t>
            </a:r>
            <a:r>
              <a:rPr lang="en-US" sz="40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:</a:t>
            </a:r>
            <a:br>
              <a:rPr lang="en-US" sz="4000" dirty="0">
                <a:solidFill>
                  <a:schemeClr val="bg1"/>
                </a:solidFill>
                <a:latin typeface="Amare Walter Neue Mager" panose="020B0403040202060203" pitchFamily="34" charset="77"/>
              </a:rPr>
            </a:br>
            <a:r>
              <a:rPr lang="en-US" sz="40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De </a:t>
            </a:r>
            <a:r>
              <a:rPr lang="en-US" sz="4000" dirty="0" err="1">
                <a:solidFill>
                  <a:schemeClr val="bg1"/>
                </a:solidFill>
                <a:latin typeface="Amare Walter Neue Mager" panose="020B0403040202060203" pitchFamily="34" charset="77"/>
              </a:rPr>
              <a:t>ontbrekende</a:t>
            </a:r>
            <a:r>
              <a:rPr lang="en-US" sz="40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Amare Walter Neue Mager" panose="020B0403040202060203" pitchFamily="34" charset="77"/>
              </a:rPr>
              <a:t>schakel</a:t>
            </a:r>
            <a:r>
              <a:rPr lang="en-US" sz="40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 in </a:t>
            </a:r>
            <a:r>
              <a:rPr lang="en-US" sz="4000" dirty="0" err="1">
                <a:solidFill>
                  <a:schemeClr val="bg1"/>
                </a:solidFill>
                <a:latin typeface="Amare Walter Neue Mager" panose="020B0403040202060203" pitchFamily="34" charset="77"/>
              </a:rPr>
              <a:t>mentaal</a:t>
            </a:r>
            <a:r>
              <a:rPr lang="en-US" sz="40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Amare Walter Neue Mager" panose="020B0403040202060203" pitchFamily="34" charset="77"/>
              </a:rPr>
              <a:t>welzijn</a:t>
            </a:r>
            <a:endParaRPr lang="en-US" sz="4000" dirty="0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98256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C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9FB99D-EE52-10C0-86EC-7C4647A7D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97BD0EE7-7FDA-28D7-6ED9-8A3C7B920061}"/>
              </a:ext>
            </a:extLst>
          </p:cNvPr>
          <p:cNvPicPr>
            <a:picLocks noChangeAspect="1"/>
          </p:cNvPicPr>
          <p:nvPr/>
        </p:nvPicPr>
        <p:blipFill>
          <a:blip r:embed="rId2">
            <a:lum/>
          </a:blip>
          <a:srcRect b="27782"/>
          <a:stretch>
            <a:fillRect/>
          </a:stretch>
        </p:blipFill>
        <p:spPr>
          <a:xfrm>
            <a:off x="251866" y="6286234"/>
            <a:ext cx="1194313" cy="39342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668CA7-75FE-1FAF-DB53-495E759096BE}"/>
              </a:ext>
            </a:extLst>
          </p:cNvPr>
          <p:cNvPicPr>
            <a:picLocks noChangeAspect="1"/>
          </p:cNvPicPr>
          <p:nvPr/>
        </p:nvPicPr>
        <p:blipFill>
          <a:blip r:embed="rId2">
            <a:lum/>
          </a:blip>
          <a:srcRect l="47241" t="80552" b="-1"/>
          <a:stretch>
            <a:fillRect/>
          </a:stretch>
        </p:blipFill>
        <p:spPr>
          <a:xfrm>
            <a:off x="1452663" y="6562927"/>
            <a:ext cx="630109" cy="105952"/>
          </a:xfrm>
          <a:prstGeom prst="rect">
            <a:avLst/>
          </a:prstGeom>
        </p:spPr>
      </p:pic>
      <p:pic>
        <p:nvPicPr>
          <p:cNvPr id="19" name="Picture 18" descr="Close-up of a human skin&#10;&#10;AI-generated content may be incorrect.">
            <a:extLst>
              <a:ext uri="{FF2B5EF4-FFF2-40B4-BE49-F238E27FC236}">
                <a16:creationId xmlns:a16="http://schemas.microsoft.com/office/drawing/2014/main" id="{3C6EED9B-A155-1A54-2B1A-B6599DAA9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729" r="-1"/>
          <a:stretch>
            <a:fillRect/>
          </a:stretch>
        </p:blipFill>
        <p:spPr>
          <a:xfrm>
            <a:off x="6096000" y="3931"/>
            <a:ext cx="6096000" cy="68540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532C80-5054-5DA4-9677-2D99A12C3830}"/>
              </a:ext>
            </a:extLst>
          </p:cNvPr>
          <p:cNvSpPr txBox="1"/>
          <p:nvPr/>
        </p:nvSpPr>
        <p:spPr>
          <a:xfrm>
            <a:off x="0" y="1432411"/>
            <a:ext cx="601762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Onze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huid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is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niet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slechts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een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blanco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canvas…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EC1FB1-5C64-3568-87AE-DA7F1F9BDF08}"/>
              </a:ext>
            </a:extLst>
          </p:cNvPr>
          <p:cNvSpPr txBox="1"/>
          <p:nvPr/>
        </p:nvSpPr>
        <p:spPr>
          <a:xfrm>
            <a:off x="0" y="4912167"/>
            <a:ext cx="601762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En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wanneer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we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leren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luisteren</a:t>
            </a: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  <a:cs typeface="Arial"/>
            </a:endParaRPr>
          </a:p>
          <a:p>
            <a:pPr algn="ctr"/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naar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haar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boodschappen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…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verandert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alles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</a:t>
            </a: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81FC60-E2AD-4E08-059F-00EEBFDF2885}"/>
              </a:ext>
            </a:extLst>
          </p:cNvPr>
          <p:cNvSpPr txBox="1"/>
          <p:nvPr/>
        </p:nvSpPr>
        <p:spPr>
          <a:xfrm>
            <a:off x="0" y="2022275"/>
            <a:ext cx="6017623" cy="23794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Het </a:t>
            </a:r>
            <a:r>
              <a:rPr lang="en-US" sz="34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  <a:cs typeface="Arial"/>
              </a:rPr>
              <a:t>beschermt</a:t>
            </a:r>
            <a: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 </a:t>
            </a:r>
            <a:r>
              <a:rPr lang="en-US" sz="3400" b="1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ons</a:t>
            </a:r>
            <a: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.</a:t>
            </a:r>
            <a:b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</a:br>
            <a: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Het </a:t>
            </a:r>
            <a:r>
              <a:rPr lang="en-US" sz="34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  <a:cs typeface="Arial"/>
              </a:rPr>
              <a:t>weerspiegelt</a:t>
            </a:r>
            <a: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 </a:t>
            </a:r>
            <a:r>
              <a:rPr lang="en-US" sz="3400" b="1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ons</a:t>
            </a:r>
            <a: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.</a:t>
            </a:r>
            <a:b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</a:br>
            <a: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Het </a:t>
            </a:r>
            <a:r>
              <a:rPr lang="en-US" sz="34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  <a:cs typeface="Arial"/>
              </a:rPr>
              <a:t>onthult</a:t>
            </a:r>
            <a: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 </a:t>
            </a:r>
            <a:r>
              <a:rPr lang="en-US" sz="3400" b="1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ons</a:t>
            </a:r>
            <a:r>
              <a:rPr lang="en-US" sz="34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.</a:t>
            </a:r>
            <a:endParaRPr lang="en-US" sz="34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pic>
        <p:nvPicPr>
          <p:cNvPr id="16" name="Picture 15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EB26CCB6-8C8E-75C7-361F-67F4E8B158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F5F252EB-2E2A-5B5C-0AA1-905573256A00}"/>
              </a:ext>
            </a:extLst>
          </p:cNvPr>
          <p:cNvGrpSpPr/>
          <p:nvPr/>
        </p:nvGrpSpPr>
        <p:grpSpPr>
          <a:xfrm>
            <a:off x="9604353" y="6293594"/>
            <a:ext cx="2587647" cy="365887"/>
            <a:chOff x="9604353" y="6293594"/>
            <a:chExt cx="2587647" cy="365887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5EA1EBE-E247-12D9-C6E6-34A7763C59D2}"/>
                </a:ext>
              </a:extLst>
            </p:cNvPr>
            <p:cNvSpPr txBox="1"/>
            <p:nvPr/>
          </p:nvSpPr>
          <p:spPr>
            <a:xfrm>
              <a:off x="9604353" y="6293594"/>
              <a:ext cx="2587647" cy="365887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txBody>
            <a:bodyPr wrap="square" rtlCol="0" anchor="ctr">
              <a:noAutofit/>
            </a:bodyPr>
            <a:lstStyle/>
            <a:p>
              <a:r>
                <a:rPr lang="en-US" sz="1400">
                  <a:solidFill>
                    <a:schemeClr val="bg1"/>
                  </a:solidFill>
                  <a:latin typeface="Amare Walter Neue Mittel" panose="020B0503040202060203" pitchFamily="34" charset="77"/>
                </a:rPr>
                <a:t>CONFIDENTIAL</a:t>
              </a:r>
              <a:endParaRPr lang="en-US">
                <a:solidFill>
                  <a:schemeClr val="bg1"/>
                </a:solidFill>
                <a:latin typeface="Amare Walter Neue Mittel" panose="020B0503040202060203" pitchFamily="34" charset="77"/>
              </a:endParaRPr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B335EA42-E720-0564-8923-3A416097DCE7}"/>
                </a:ext>
              </a:extLst>
            </p:cNvPr>
            <p:cNvGrpSpPr/>
            <p:nvPr/>
          </p:nvGrpSpPr>
          <p:grpSpPr>
            <a:xfrm>
              <a:off x="11138216" y="6350771"/>
              <a:ext cx="923743" cy="245733"/>
              <a:chOff x="7608763" y="3324089"/>
              <a:chExt cx="3772000" cy="1003421"/>
            </a:xfrm>
          </p:grpSpPr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1E1FB448-CDCF-95C7-12D4-86DE0E4522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lum bright="100000"/>
              </a:blip>
              <a:stretch>
                <a:fillRect/>
              </a:stretch>
            </p:blipFill>
            <p:spPr>
              <a:xfrm>
                <a:off x="7608763" y="3351827"/>
                <a:ext cx="975683" cy="975683"/>
              </a:xfrm>
              <a:prstGeom prst="rect">
                <a:avLst/>
              </a:prstGeom>
            </p:spPr>
          </p:pic>
          <p:pic>
            <p:nvPicPr>
              <p:cNvPr id="24" name="Picture 23">
                <a:extLst>
                  <a:ext uri="{FF2B5EF4-FFF2-40B4-BE49-F238E27FC236}">
                    <a16:creationId xmlns:a16="http://schemas.microsoft.com/office/drawing/2014/main" id="{0726AD58-D74B-5A5B-CA35-620FA0E022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lum bright="100000"/>
              </a:blip>
              <a:stretch>
                <a:fillRect/>
              </a:stretch>
            </p:blipFill>
            <p:spPr>
              <a:xfrm flipH="1">
                <a:off x="9005105" y="3330491"/>
                <a:ext cx="980485" cy="980485"/>
              </a:xfrm>
              <a:prstGeom prst="rect">
                <a:avLst/>
              </a:prstGeom>
            </p:spPr>
          </p:pic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id="{2B96D8D8-40D2-5613-14CF-79007CE7DD8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lum bright="100000"/>
              </a:blip>
              <a:stretch>
                <a:fillRect/>
              </a:stretch>
            </p:blipFill>
            <p:spPr>
              <a:xfrm>
                <a:off x="10389343" y="3324089"/>
                <a:ext cx="991420" cy="991420"/>
              </a:xfrm>
              <a:prstGeom prst="rect">
                <a:avLst/>
              </a:prstGeom>
            </p:spPr>
          </p:pic>
        </p:grpSp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E80B4A58-7EE7-F1C6-E940-12BFCFF9671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0429" t="2865" r="11456"/>
          <a:stretch>
            <a:fillRect/>
          </a:stretch>
        </p:blipFill>
        <p:spPr>
          <a:xfrm>
            <a:off x="6096000" y="69668"/>
            <a:ext cx="6096000" cy="679009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FDEAAFB-0336-AA21-D9B7-B2ED695D6846}"/>
              </a:ext>
            </a:extLst>
          </p:cNvPr>
          <p:cNvSpPr/>
          <p:nvPr/>
        </p:nvSpPr>
        <p:spPr>
          <a:xfrm>
            <a:off x="6087291" y="0"/>
            <a:ext cx="6104709" cy="6858000"/>
          </a:xfrm>
          <a:prstGeom prst="rect">
            <a:avLst/>
          </a:prstGeom>
          <a:gradFill>
            <a:gsLst>
              <a:gs pos="70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70224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56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B2A91A35-B8F3-E16C-41C3-0767F7373F4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FED0FC3-28F2-95AD-7BD7-89ED857E3ABD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24143" y="1198997"/>
            <a:ext cx="5411758" cy="48131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Huid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is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meer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dan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huid</a:t>
            </a:r>
            <a:endParaRPr lang="en-US" sz="2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B7157CC-B3C8-8F4C-734E-52474BFF97C3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590810" y="1882214"/>
            <a:ext cx="11262100" cy="248418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5080"/>
              </a:lnSpc>
              <a:spcBef>
                <a:spcPts val="400"/>
              </a:spcBef>
              <a:buNone/>
            </a:pPr>
            <a:r>
              <a:rPr lang="en-US" sz="5400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Onderzoek</a:t>
            </a:r>
            <a:r>
              <a:rPr lang="en-US" sz="5400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toont</a:t>
            </a:r>
            <a:r>
              <a:rPr lang="en-US" sz="5400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aan</a:t>
            </a:r>
            <a:r>
              <a:rPr lang="en-US" sz="5400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dat</a:t>
            </a:r>
            <a:br>
              <a:rPr lang="en-US" sz="5400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</a:b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tot </a:t>
            </a: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wel</a:t>
            </a: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40% van de </a:t>
            </a: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huidaandoeningen</a:t>
            </a: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een</a:t>
            </a: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mentale</a:t>
            </a: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component </a:t>
            </a: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heeft</a:t>
            </a:r>
            <a:r>
              <a:rPr lang="en-US" sz="5400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FC0C555-610B-1E67-8FDB-836729941F52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611355" y="4568299"/>
            <a:ext cx="10981702" cy="92161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Wat er op je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huid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verschijnt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gaat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niet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alleen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over wat er met je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gebeurt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…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Het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gaat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over wat er in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jou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gebeurt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.</a:t>
            </a:r>
          </a:p>
        </p:txBody>
      </p:sp>
      <p:pic>
        <p:nvPicPr>
          <p:cNvPr id="11" name="Picture 10" descr="A close up of a bubble&#10;&#10;AI-generated content may be incorrect.">
            <a:extLst>
              <a:ext uri="{FF2B5EF4-FFF2-40B4-BE49-F238E27FC236}">
                <a16:creationId xmlns:a16="http://schemas.microsoft.com/office/drawing/2014/main" id="{55D3F4CA-BAE7-5993-D1DB-875FAA72012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81237" r="38984"/>
          <a:stretch>
            <a:fillRect/>
          </a:stretch>
        </p:blipFill>
        <p:spPr>
          <a:xfrm>
            <a:off x="6510677" y="71562"/>
            <a:ext cx="5681323" cy="136809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D27B412-2E87-D199-736C-E520023DFDE3}"/>
              </a:ext>
            </a:extLst>
          </p:cNvPr>
          <p:cNvSpPr txBox="1"/>
          <p:nvPr/>
        </p:nvSpPr>
        <p:spPr>
          <a:xfrm>
            <a:off x="2711450" y="6285185"/>
            <a:ext cx="6699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b="1" i="0" dirty="0">
                <a:solidFill>
                  <a:schemeClr val="accent3"/>
                </a:solidFill>
                <a:effectLst/>
                <a:latin typeface="Amare Walter Neue" panose="020B0503040202060203" pitchFamily="34" charset="77"/>
              </a:rPr>
              <a:t>BRON:</a:t>
            </a:r>
            <a:r>
              <a:rPr lang="en-US" sz="700" i="0" dirty="0">
                <a:solidFill>
                  <a:schemeClr val="accent3"/>
                </a:solidFill>
                <a:effectLst/>
                <a:latin typeface="Amare Walter Neue" panose="020B0503040202060203" pitchFamily="34" charset="77"/>
              </a:rPr>
              <a:t>:</a:t>
            </a:r>
            <a:endParaRPr lang="en-US" sz="700" dirty="0">
              <a:solidFill>
                <a:schemeClr val="accent3"/>
              </a:solidFill>
              <a:latin typeface="Amare Walter Neue" panose="020B0503040202060203" pitchFamily="34" charset="77"/>
            </a:endParaRPr>
          </a:p>
          <a:p>
            <a:pPr marL="114300" indent="-114300">
              <a:buFont typeface="+mj-lt"/>
              <a:buAutoNum type="arabicPeriod"/>
            </a:pP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Gupta, M. A., &amp; Gupta, A. K. (2003).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Psychodermatologie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: Een update. Journal of the American Academy of Dermatology, 49(4), 563–589.</a:t>
            </a:r>
          </a:p>
          <a:p>
            <a:pPr marL="114300" indent="-114300">
              <a:buFont typeface="+mj-lt"/>
              <a:buAutoNum type="arabicPeriod"/>
            </a:pP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Picardi, A., et al. (2000).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Psychiatrische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morbiditeit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bij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dermatologische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poliklinische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patiënten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: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onderkennen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kwestie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British Journal of Dermatology, 143(5), 983–991.</a:t>
            </a:r>
          </a:p>
        </p:txBody>
      </p:sp>
    </p:spTree>
    <p:extLst>
      <p:ext uri="{BB962C8B-B14F-4D97-AF65-F5344CB8AC3E}">
        <p14:creationId xmlns:p14="http://schemas.microsoft.com/office/powerpoint/2010/main" val="164131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616591CB-2224-A66A-8733-58494E34E2F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A9EC5BB-1B2D-BDE0-9EF8-5F6D3B6DD4D8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673650" y="861555"/>
            <a:ext cx="6816337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en-US" sz="3600" b="1" dirty="0">
                <a:solidFill>
                  <a:schemeClr val="accent3"/>
                </a:solidFill>
                <a:latin typeface="Amare Walter Neue Halbfett"/>
              </a:rPr>
              <a:t>De </a:t>
            </a:r>
            <a:r>
              <a:rPr lang="en-US" sz="3600" b="1" dirty="0" err="1">
                <a:solidFill>
                  <a:schemeClr val="accent3"/>
                </a:solidFill>
                <a:latin typeface="Amare Walter Neue Halbfett"/>
              </a:rPr>
              <a:t>driebreinverbinding</a:t>
            </a:r>
            <a:endParaRPr lang="en-US" sz="3600" b="1" dirty="0">
              <a:solidFill>
                <a:schemeClr val="accent3"/>
              </a:solidFill>
              <a:latin typeface="Amare Walter Neue Halbfett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708F89-51D0-B315-A43F-2AF81441DC9F}"/>
              </a:ext>
            </a:extLst>
          </p:cNvPr>
          <p:cNvSpPr/>
          <p:nvPr/>
        </p:nvSpPr>
        <p:spPr>
          <a:xfrm>
            <a:off x="720247" y="1974122"/>
            <a:ext cx="3237978" cy="323797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3B9AE75-C220-A418-099E-8B6805FD0A00}"/>
              </a:ext>
            </a:extLst>
          </p:cNvPr>
          <p:cNvSpPr/>
          <p:nvPr/>
        </p:nvSpPr>
        <p:spPr>
          <a:xfrm>
            <a:off x="4495800" y="1974122"/>
            <a:ext cx="3237978" cy="323797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94B160C-B6C4-11D9-528D-B5DD04CD68C5}"/>
              </a:ext>
            </a:extLst>
          </p:cNvPr>
          <p:cNvSpPr/>
          <p:nvPr/>
        </p:nvSpPr>
        <p:spPr>
          <a:xfrm>
            <a:off x="8305800" y="1974122"/>
            <a:ext cx="3237978" cy="323797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9528CA1-A499-BF5F-9713-625C3439E2CD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485900" y="2889566"/>
            <a:ext cx="1514084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en-US" sz="36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Geest</a:t>
            </a:r>
            <a:endParaRPr lang="en-US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047E02D-DB4E-3F17-F670-50666CA50C06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5277174" y="2889566"/>
            <a:ext cx="1653309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en-US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Darm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CD606B5-5235-730E-8B07-AB0AE33A4B4F}"/>
              </a:ext>
            </a:extLst>
          </p:cNvPr>
          <p:cNvSpPr txBox="1">
            <a:spLocks/>
          </p:cNvSpPr>
          <p:nvPr>
            <p:custDataLst>
              <p:tags r:id="rId4"/>
            </p:custDataLst>
          </p:nvPr>
        </p:nvSpPr>
        <p:spPr>
          <a:xfrm>
            <a:off x="9271348" y="2889566"/>
            <a:ext cx="1297100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en-US" sz="36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Huid</a:t>
            </a:r>
            <a:endParaRPr lang="en-US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2A211C-837F-AA66-ECBA-1E7F2BC6D30D}"/>
              </a:ext>
            </a:extLst>
          </p:cNvPr>
          <p:cNvSpPr txBox="1">
            <a:spLocks/>
          </p:cNvSpPr>
          <p:nvPr>
            <p:custDataLst>
              <p:tags r:id="rId5"/>
            </p:custDataLst>
          </p:nvPr>
        </p:nvSpPr>
        <p:spPr>
          <a:xfrm>
            <a:off x="964504" y="3535700"/>
            <a:ext cx="2758858" cy="6617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De </a:t>
            </a:r>
            <a:r>
              <a:rPr lang="en-US" sz="1600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geest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: je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primaire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verwerker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 Hoe je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denkt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beslist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je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concentreert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C2E7EAC-D05C-2D4C-8094-DB4D88268E87}"/>
              </a:ext>
            </a:extLst>
          </p:cNvPr>
          <p:cNvSpPr txBox="1">
            <a:spLocks/>
          </p:cNvSpPr>
          <p:nvPr>
            <p:custDataLst>
              <p:tags r:id="rId6"/>
            </p:custDataLst>
          </p:nvPr>
        </p:nvSpPr>
        <p:spPr>
          <a:xfrm>
            <a:off x="4724400" y="3535700"/>
            <a:ext cx="2758858" cy="6617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De </a:t>
            </a:r>
            <a:r>
              <a:rPr lang="en-US" sz="1600" b="1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darm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: je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intuïtieve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brein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 Rijk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aan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neuronen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chemische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boodschappers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die stemming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geheugen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vormen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BF56FC38-9551-6EE5-27F4-B92700E5C569}"/>
              </a:ext>
            </a:extLst>
          </p:cNvPr>
          <p:cNvSpPr txBox="1">
            <a:spLocks/>
          </p:cNvSpPr>
          <p:nvPr>
            <p:custDataLst>
              <p:tags r:id="rId7"/>
            </p:custDataLst>
          </p:nvPr>
        </p:nvSpPr>
        <p:spPr>
          <a:xfrm>
            <a:off x="8553189" y="3535700"/>
            <a:ext cx="2758858" cy="6617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De </a:t>
            </a:r>
            <a:r>
              <a:rPr lang="en-US" sz="1600" b="1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huid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: wat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sommige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wetenschappers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nu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jouw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“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derde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brein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”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noemen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F6B614A-713A-F1F6-8422-ADE224139C21}"/>
              </a:ext>
            </a:extLst>
          </p:cNvPr>
          <p:cNvCxnSpPr>
            <a:stCxn id="9" idx="6"/>
            <a:endCxn id="10" idx="2"/>
          </p:cNvCxnSpPr>
          <p:nvPr/>
        </p:nvCxnSpPr>
        <p:spPr>
          <a:xfrm>
            <a:off x="3958225" y="3593111"/>
            <a:ext cx="537575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B3C0C6D-E327-6E00-7B3A-EAC6E8EC868D}"/>
              </a:ext>
            </a:extLst>
          </p:cNvPr>
          <p:cNvCxnSpPr/>
          <p:nvPr/>
        </p:nvCxnSpPr>
        <p:spPr>
          <a:xfrm>
            <a:off x="7752567" y="3593111"/>
            <a:ext cx="537575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3622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D551ECA-4021-0A4E-EB8C-C8E2E7BCB012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0" y="2166921"/>
            <a:ext cx="5327975" cy="238221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Waarom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huidverzorging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zinvol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is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voor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mentaal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welzijn</a:t>
            </a:r>
            <a:endParaRPr lang="en-US" sz="40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ts val="2460"/>
              </a:lnSpc>
              <a:buNone/>
            </a:pP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Amare’s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evolutie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richting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huidverzorging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is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niet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alleen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spannend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… ze is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onvermijdelijk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.</a:t>
            </a: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9" name="Picture 18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CBA736B5-906C-7A51-A1CE-08A5FFA137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171" r="27575"/>
          <a:stretch>
            <a:fillRect/>
          </a:stretch>
        </p:blipFill>
        <p:spPr>
          <a:xfrm>
            <a:off x="7015163" y="0"/>
            <a:ext cx="5181598" cy="6873874"/>
          </a:xfrm>
          <a:prstGeom prst="rect">
            <a:avLst/>
          </a:prstGeom>
        </p:spPr>
      </p:pic>
      <p:pic>
        <p:nvPicPr>
          <p:cNvPr id="20" name="Picture 19" descr="Close-up of a human skin&#10;&#10;AI-generated content may be incorrect.">
            <a:extLst>
              <a:ext uri="{FF2B5EF4-FFF2-40B4-BE49-F238E27FC236}">
                <a16:creationId xmlns:a16="http://schemas.microsoft.com/office/drawing/2014/main" id="{B5A92D53-455A-FD99-B39E-61CB622E336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216" r="50296"/>
          <a:stretch>
            <a:fillRect/>
          </a:stretch>
        </p:blipFill>
        <p:spPr>
          <a:xfrm>
            <a:off x="6557554" y="3931"/>
            <a:ext cx="461555" cy="685406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0F50E59-6A30-8E0A-BB37-6F4BE81D4C7F}"/>
              </a:ext>
            </a:extLst>
          </p:cNvPr>
          <p:cNvSpPr/>
          <p:nvPr/>
        </p:nvSpPr>
        <p:spPr>
          <a:xfrm>
            <a:off x="6261463" y="0"/>
            <a:ext cx="5930537" cy="6858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70224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A close-up of a skin&#10;&#10;AI-generated content may be incorrect.">
            <a:extLst>
              <a:ext uri="{FF2B5EF4-FFF2-40B4-BE49-F238E27FC236}">
                <a16:creationId xmlns:a16="http://schemas.microsoft.com/office/drawing/2014/main" id="{E05709AC-FEB2-9C53-DD78-ECB07D79497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7119" r="11765" b="58490"/>
          <a:stretch>
            <a:fillRect/>
          </a:stretch>
        </p:blipFill>
        <p:spPr>
          <a:xfrm rot="16200000">
            <a:off x="3015887" y="3315244"/>
            <a:ext cx="6858000" cy="227512"/>
          </a:xfrm>
          <a:prstGeom prst="rect">
            <a:avLst/>
          </a:prstGeom>
        </p:spPr>
      </p:pic>
      <p:pic>
        <p:nvPicPr>
          <p:cNvPr id="24" name="Picture 23" descr="A close-up of a person's skin&#10;&#10;AI-generated content may be incorrect.">
            <a:extLst>
              <a:ext uri="{FF2B5EF4-FFF2-40B4-BE49-F238E27FC236}">
                <a16:creationId xmlns:a16="http://schemas.microsoft.com/office/drawing/2014/main" id="{0FE9F2CC-8394-F426-6278-F6BCE5D1961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765" t="1" b="97964"/>
          <a:stretch>
            <a:fillRect/>
          </a:stretch>
        </p:blipFill>
        <p:spPr>
          <a:xfrm rot="5400000">
            <a:off x="2856547" y="3387500"/>
            <a:ext cx="6858000" cy="83003"/>
          </a:xfrm>
          <a:prstGeom prst="rect">
            <a:avLst/>
          </a:prstGeom>
        </p:spPr>
      </p:pic>
      <p:pic>
        <p:nvPicPr>
          <p:cNvPr id="27" name="Picture 26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95186514-552D-4A5F-E0F8-580C6910F29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2607" b="10351"/>
          <a:stretch>
            <a:fillRect/>
          </a:stretch>
        </p:blipFill>
        <p:spPr>
          <a:xfrm>
            <a:off x="6259485" y="0"/>
            <a:ext cx="5932516" cy="6858000"/>
          </a:xfrm>
          <a:prstGeom prst="rect">
            <a:avLst/>
          </a:prstGeom>
        </p:spPr>
      </p:pic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72BB177-B8B2-DF84-E2C8-A84BFAE6EDDF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274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white bottles on a glass shelf&#10;&#10;AI-generated content may be incorrect.">
            <a:extLst>
              <a:ext uri="{FF2B5EF4-FFF2-40B4-BE49-F238E27FC236}">
                <a16:creationId xmlns:a16="http://schemas.microsoft.com/office/drawing/2014/main" id="{E6D6D51B-B26C-302F-3A64-B79FB2AB4E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5" t="5220" r="28226" b="2128"/>
          <a:stretch>
            <a:fillRect/>
          </a:stretch>
        </p:blipFill>
        <p:spPr>
          <a:xfrm>
            <a:off x="0" y="-19817"/>
            <a:ext cx="12192000" cy="6877818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6AFF65-7AC6-4178-431E-FF42A11D2AC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0" y="2407992"/>
            <a:ext cx="5502414" cy="180656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5880"/>
              </a:lnSpc>
              <a:buNone/>
            </a:pPr>
            <a:r>
              <a:rPr lang="en-US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De </a:t>
            </a:r>
            <a:r>
              <a:rPr lang="en-US" sz="5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toekomst</a:t>
            </a:r>
            <a:endParaRPr lang="en-US" sz="54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ts val="5880"/>
              </a:lnSpc>
              <a:buNone/>
            </a:pPr>
            <a:r>
              <a:rPr lang="en-US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is </a:t>
            </a:r>
            <a:r>
              <a:rPr lang="en-US" sz="54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Skin to Mind</a:t>
            </a:r>
            <a:r>
              <a:rPr lang="en-US" sz="5400" baseline="300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Mager" panose="020B0403040202060203" pitchFamily="34" charset="77"/>
              </a:rPr>
              <a:t>™</a:t>
            </a: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9455031-216B-57D8-3302-0AD0AFB75DE6}"/>
              </a:ext>
            </a:extLst>
          </p:cNvPr>
          <p:cNvGrpSpPr/>
          <p:nvPr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8EC73D8-E2F0-46C8-A4EF-2DABB209C7A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6BD9652-41B9-70B8-48B2-30C7C738C2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  <p:pic>
        <p:nvPicPr>
          <p:cNvPr id="17" name="Picture 16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F6DA68B-13B3-5D6E-A00F-196A68FCDD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02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D33B7-EE93-0293-BC07-76B08139F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684E1E-3B84-57FB-F444-DE1B8DCAF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24E494-B996-4309-1FED-D193FCF36E3F}"/>
              </a:ext>
            </a:extLst>
          </p:cNvPr>
          <p:cNvSpPr txBox="1"/>
          <p:nvPr/>
        </p:nvSpPr>
        <p:spPr>
          <a:xfrm>
            <a:off x="1504294" y="3027723"/>
            <a:ext cx="9237278" cy="83195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 fontAlgn="base">
              <a:lnSpc>
                <a:spcPts val="5760"/>
              </a:lnSpc>
            </a:pP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Neurowetenschap</a:t>
            </a: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in </a:t>
            </a: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actie</a:t>
            </a:r>
            <a:endParaRPr lang="en-US" sz="4800" b="1" dirty="0">
              <a:solidFill>
                <a:schemeClr val="bg1"/>
              </a:solidFill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80714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095526-9D41-2982-E7FE-21E1043D4D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EC9428AD-A94D-6380-59AD-EF1896371D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D6CCD50-1F36-BFCC-1A46-A6E8C988B1AB}"/>
              </a:ext>
            </a:extLst>
          </p:cNvPr>
          <p:cNvSpPr txBox="1"/>
          <p:nvPr/>
        </p:nvSpPr>
        <p:spPr>
          <a:xfrm>
            <a:off x="0" y="537029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De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volgende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grens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van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huidverzorging</a:t>
            </a:r>
            <a:endParaRPr lang="en-US" sz="40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C655DD8-920E-4FAC-2932-D0B71E3E087B}"/>
              </a:ext>
            </a:extLst>
          </p:cNvPr>
          <p:cNvGrpSpPr/>
          <p:nvPr/>
        </p:nvGrpSpPr>
        <p:grpSpPr>
          <a:xfrm>
            <a:off x="466165" y="1488735"/>
            <a:ext cx="4132730" cy="1905595"/>
            <a:chOff x="197223" y="1369205"/>
            <a:chExt cx="4132730" cy="1905595"/>
          </a:xfrm>
        </p:grpSpPr>
        <p:pic>
          <p:nvPicPr>
            <p:cNvPr id="1041" name="Picture 17" descr="A white background with black text&#10;&#10;Description automatically generated">
              <a:extLst>
                <a:ext uri="{FF2B5EF4-FFF2-40B4-BE49-F238E27FC236}">
                  <a16:creationId xmlns:a16="http://schemas.microsoft.com/office/drawing/2014/main" id="{6784B592-80EC-985B-8568-DBF4A26892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23" y="1876237"/>
              <a:ext cx="4132730" cy="13985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9" name="Picture 15" descr="A black text on a white background&#10;&#10;Description automatically generated">
              <a:extLst>
                <a:ext uri="{FF2B5EF4-FFF2-40B4-BE49-F238E27FC236}">
                  <a16:creationId xmlns:a16="http://schemas.microsoft.com/office/drawing/2014/main" id="{AE039786-2B9B-5139-3058-A9BD4EA83A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23" y="1369205"/>
              <a:ext cx="2058550" cy="507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5" name="Picture 2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BE76E438-52BA-0AED-4D75-6B4B64FAF6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734" y="2255475"/>
            <a:ext cx="5934635" cy="38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A white background with red text&#10;&#10;Description automatically generated">
            <a:extLst>
              <a:ext uri="{FF2B5EF4-FFF2-40B4-BE49-F238E27FC236}">
                <a16:creationId xmlns:a16="http://schemas.microsoft.com/office/drawing/2014/main" id="{AE92D5A5-49CF-A253-FCB7-86C1930C2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1049" y="4851105"/>
            <a:ext cx="3884151" cy="146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 descr="A close-up of a text&#10;&#10;AI-generated content may be incorrect.">
            <a:extLst>
              <a:ext uri="{FF2B5EF4-FFF2-40B4-BE49-F238E27FC236}">
                <a16:creationId xmlns:a16="http://schemas.microsoft.com/office/drawing/2014/main" id="{FE9CA786-4343-0606-7B9E-2F31944B50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99210" y="4898816"/>
            <a:ext cx="2444192" cy="1369732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8136B9BE-C30C-21E2-6CF3-72EC7ABD5A86}"/>
              </a:ext>
            </a:extLst>
          </p:cNvPr>
          <p:cNvGrpSpPr/>
          <p:nvPr/>
        </p:nvGrpSpPr>
        <p:grpSpPr>
          <a:xfrm>
            <a:off x="466165" y="3767090"/>
            <a:ext cx="4401671" cy="2006322"/>
            <a:chOff x="466165" y="3767090"/>
            <a:chExt cx="4401671" cy="2006322"/>
          </a:xfrm>
        </p:grpSpPr>
        <p:pic>
          <p:nvPicPr>
            <p:cNvPr id="1051" name="Picture 27" descr="A red and white logo&#10;&#10;Description automatically generated">
              <a:extLst>
                <a:ext uri="{FF2B5EF4-FFF2-40B4-BE49-F238E27FC236}">
                  <a16:creationId xmlns:a16="http://schemas.microsoft.com/office/drawing/2014/main" id="{D1CC04CA-6618-E968-4DCE-0EE16857948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919" y="3767090"/>
              <a:ext cx="1756801" cy="4594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2" name="Picture 28" descr="A close up of a text&#10;&#10;Description automatically generated">
              <a:extLst>
                <a:ext uri="{FF2B5EF4-FFF2-40B4-BE49-F238E27FC236}">
                  <a16:creationId xmlns:a16="http://schemas.microsoft.com/office/drawing/2014/main" id="{AA452C9D-F795-EFAF-58EA-97FDEEE957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6165" y="4226561"/>
              <a:ext cx="4401671" cy="15468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54" name="Picture 30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67D4BAB4-761F-E8FE-B1C8-09E397F34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797" y="2982409"/>
            <a:ext cx="5439325" cy="152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3EBB4DA7-7E63-1F23-742C-CAA2993DF31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96143" y="1488735"/>
            <a:ext cx="1360395" cy="75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0839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72BB177-B8B2-DF84-E2C8-A84BFAE6EDD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11" name="Picture 10" descr="A yellow flower inside a glass sphere&#10;&#10;AI-generated content may be incorrect.">
            <a:extLst>
              <a:ext uri="{FF2B5EF4-FFF2-40B4-BE49-F238E27FC236}">
                <a16:creationId xmlns:a16="http://schemas.microsoft.com/office/drawing/2014/main" id="{398BDB68-F3CC-A9C5-6423-875BE5EB943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378" t="13256" r="41815" b="36725"/>
          <a:stretch>
            <a:fillRect/>
          </a:stretch>
        </p:blipFill>
        <p:spPr>
          <a:xfrm>
            <a:off x="2590800" y="71563"/>
            <a:ext cx="9601200" cy="6786438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9377141D-77B0-EE78-636E-33A70C0C39FB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916804" y="3109133"/>
            <a:ext cx="3190498" cy="64287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>
                <a:solidFill>
                  <a:schemeClr val="accent3"/>
                </a:solidFill>
                <a:latin typeface="Amare Walter Neue"/>
              </a:rPr>
              <a:t>Rhodiola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EF5B401-149A-DC7F-7268-0C5CFFF7A06D}"/>
              </a:ext>
            </a:extLst>
          </p:cNvPr>
          <p:cNvCxnSpPr>
            <a:cxnSpLocks/>
          </p:cNvCxnSpPr>
          <p:nvPr/>
        </p:nvCxnSpPr>
        <p:spPr>
          <a:xfrm flipH="1">
            <a:off x="2525486" y="5007781"/>
            <a:ext cx="3135544" cy="13981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2DEBA27-4038-B116-D8DC-4FAE952B0533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-615059" y="4747519"/>
            <a:ext cx="3190498" cy="33983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en-US" dirty="0">
                <a:solidFill>
                  <a:schemeClr val="accent3"/>
                </a:solidFill>
                <a:latin typeface="Amare Walter Neue"/>
              </a:rPr>
              <a:t>L-theanine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34886B0-C31F-C0D3-0FB9-419814471AE4}"/>
              </a:ext>
            </a:extLst>
          </p:cNvPr>
          <p:cNvCxnSpPr>
            <a:cxnSpLocks/>
          </p:cNvCxnSpPr>
          <p:nvPr/>
        </p:nvCxnSpPr>
        <p:spPr>
          <a:xfrm flipH="1" flipV="1">
            <a:off x="2346821" y="3435990"/>
            <a:ext cx="1402219" cy="6991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43AB5198-28A3-9816-36FA-740CC016E54A}"/>
              </a:ext>
            </a:extLst>
          </p:cNvPr>
          <p:cNvSpPr txBox="1"/>
          <p:nvPr/>
        </p:nvSpPr>
        <p:spPr>
          <a:xfrm>
            <a:off x="241171" y="623451"/>
            <a:ext cx="6096000" cy="682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4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De </a:t>
            </a:r>
            <a:r>
              <a:rPr lang="en-US" sz="4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HuG</a:t>
            </a:r>
            <a:r>
              <a:rPr lang="en-US" sz="4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-cel</a:t>
            </a:r>
            <a:r>
              <a:rPr lang="en-US" sz="4400" baseline="30000" dirty="0">
                <a:solidFill>
                  <a:srgbClr val="5F2656"/>
                </a:solidFill>
              </a:rPr>
              <a:t>™</a:t>
            </a:r>
            <a:endParaRPr lang="en-US" sz="4400" b="1" baseline="30000" dirty="0">
              <a:solidFill>
                <a:srgbClr val="5F2656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EAC6346-26DD-62CF-667F-ABBA0EE86C01}"/>
              </a:ext>
            </a:extLst>
          </p:cNvPr>
          <p:cNvSpPr txBox="1"/>
          <p:nvPr/>
        </p:nvSpPr>
        <p:spPr>
          <a:xfrm>
            <a:off x="241171" y="1092591"/>
            <a:ext cx="6248400" cy="60644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>
              <a:lnSpc>
                <a:spcPts val="4400"/>
              </a:lnSpc>
            </a:pPr>
            <a:r>
              <a:rPr lang="en-US" sz="2400" dirty="0" err="1">
                <a:solidFill>
                  <a:schemeClr val="accent3"/>
                </a:solidFill>
                <a:latin typeface="Amare Walter Neue"/>
              </a:rPr>
              <a:t>Krachtig</a:t>
            </a:r>
            <a:r>
              <a:rPr lang="en-US" sz="2400" dirty="0">
                <a:solidFill>
                  <a:schemeClr val="accent3"/>
                </a:solidFill>
                <a:latin typeface="Amare Walter Neue"/>
              </a:rPr>
              <a:t> + </a:t>
            </a:r>
            <a:r>
              <a:rPr lang="en-US" sz="2400" dirty="0" err="1">
                <a:solidFill>
                  <a:schemeClr val="accent3"/>
                </a:solidFill>
                <a:latin typeface="Amare Walter Neue"/>
              </a:rPr>
              <a:t>eigendomsrechtelijk</a:t>
            </a:r>
            <a:endParaRPr lang="en-US" sz="1200" dirty="0">
              <a:solidFill>
                <a:schemeClr val="accent3"/>
              </a:solidFill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0396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C7B85-E945-801D-05A4-6ADC091F24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flower inside a glass&#10;&#10;AI-generated content may be incorrect.">
            <a:extLst>
              <a:ext uri="{FF2B5EF4-FFF2-40B4-BE49-F238E27FC236}">
                <a16:creationId xmlns:a16="http://schemas.microsoft.com/office/drawing/2014/main" id="{B30781EF-980C-FD08-176E-58EA2FF6B7A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644" t="12938" b="34060"/>
          <a:stretch>
            <a:fillRect/>
          </a:stretch>
        </p:blipFill>
        <p:spPr>
          <a:xfrm>
            <a:off x="0" y="335281"/>
            <a:ext cx="14517372" cy="6522720"/>
          </a:xfrm>
          <a:prstGeom prst="rect">
            <a:avLst/>
          </a:prstGeom>
        </p:spPr>
      </p:pic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AD1ECCB2-EBA8-C20F-2F12-23BC554BD61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F43017F-8903-D295-711D-04E81CA1BA7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096000" y="720091"/>
            <a:ext cx="7166641" cy="51691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De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wetenschap</a:t>
            </a:r>
            <a:endParaRPr lang="en-US" sz="40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van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een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HuG</a:t>
            </a: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9128C2-E447-87E4-1298-3F848720875F}"/>
              </a:ext>
            </a:extLst>
          </p:cNvPr>
          <p:cNvSpPr txBox="1"/>
          <p:nvPr/>
        </p:nvSpPr>
        <p:spPr>
          <a:xfrm>
            <a:off x="6096000" y="2385153"/>
            <a:ext cx="5913565" cy="313932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Exclusieve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neurotechnologie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Helpt</a:t>
            </a:r>
            <a:r>
              <a:rPr lang="en-US" sz="24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de </a:t>
            </a:r>
            <a:r>
              <a:rPr lang="en-US" sz="2400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huid</a:t>
            </a:r>
            <a:r>
              <a:rPr lang="en-US" sz="24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reageren</a:t>
            </a:r>
            <a:r>
              <a:rPr lang="en-US" sz="24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op </a:t>
            </a:r>
            <a:r>
              <a:rPr lang="en-US" sz="2400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dagelijkse</a:t>
            </a:r>
            <a:r>
              <a:rPr lang="en-US" sz="24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leeftijds</a:t>
            </a:r>
            <a:r>
              <a:rPr lang="en-US" sz="24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-, </a:t>
            </a:r>
            <a:r>
              <a:rPr lang="en-US" sz="2400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omgevings</a:t>
            </a:r>
            <a:r>
              <a:rPr lang="en-US" sz="24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- </a:t>
            </a:r>
            <a:r>
              <a:rPr lang="en-US" sz="2400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en</a:t>
            </a:r>
            <a:r>
              <a:rPr lang="en-US" sz="24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emotionele</a:t>
            </a:r>
            <a:r>
              <a:rPr lang="en-US" sz="24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stressoren</a:t>
            </a:r>
            <a:endParaRPr lang="en-US" sz="24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Ondersteunt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zichtbare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huidweerbaarheid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en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-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langlevendheid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tr-TR" sz="2400" dirty="0">
                <a:solidFill>
                  <a:srgbClr val="5F2656"/>
                </a:solidFill>
                <a:latin typeface="Amare Walter Neue Mager"/>
              </a:rPr>
              <a:t>Plant 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power</a:t>
            </a:r>
          </a:p>
        </p:txBody>
      </p:sp>
    </p:spTree>
    <p:extLst>
      <p:ext uri="{BB962C8B-B14F-4D97-AF65-F5344CB8AC3E}">
        <p14:creationId xmlns:p14="http://schemas.microsoft.com/office/powerpoint/2010/main" val="29344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22335-B2CC-0C36-2E76-9F3AABCA50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B7225431-C93B-3BAA-61B8-CEC6F325D37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171" r="27575"/>
          <a:stretch>
            <a:fillRect/>
          </a:stretch>
        </p:blipFill>
        <p:spPr>
          <a:xfrm>
            <a:off x="7015163" y="0"/>
            <a:ext cx="5181598" cy="6873874"/>
          </a:xfrm>
          <a:prstGeom prst="rect">
            <a:avLst/>
          </a:prstGeom>
        </p:spPr>
      </p:pic>
      <p:pic>
        <p:nvPicPr>
          <p:cNvPr id="20" name="Picture 19" descr="Close-up of a human skin&#10;&#10;AI-generated content may be incorrect.">
            <a:extLst>
              <a:ext uri="{FF2B5EF4-FFF2-40B4-BE49-F238E27FC236}">
                <a16:creationId xmlns:a16="http://schemas.microsoft.com/office/drawing/2014/main" id="{E0004EA3-1C43-EC6A-E8B6-6D593294312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216" r="50296"/>
          <a:stretch>
            <a:fillRect/>
          </a:stretch>
        </p:blipFill>
        <p:spPr>
          <a:xfrm>
            <a:off x="6557554" y="3931"/>
            <a:ext cx="461555" cy="685406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C8CA7D6-156D-275E-D97C-4E6036DA5DCE}"/>
              </a:ext>
            </a:extLst>
          </p:cNvPr>
          <p:cNvSpPr/>
          <p:nvPr/>
        </p:nvSpPr>
        <p:spPr>
          <a:xfrm>
            <a:off x="6261463" y="0"/>
            <a:ext cx="5930537" cy="6858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70224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A close-up of a skin&#10;&#10;AI-generated content may be incorrect.">
            <a:extLst>
              <a:ext uri="{FF2B5EF4-FFF2-40B4-BE49-F238E27FC236}">
                <a16:creationId xmlns:a16="http://schemas.microsoft.com/office/drawing/2014/main" id="{5D66EC7D-A1CE-35E1-1AB2-5FFE4BEEFE5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7119" r="11765" b="58490"/>
          <a:stretch>
            <a:fillRect/>
          </a:stretch>
        </p:blipFill>
        <p:spPr>
          <a:xfrm rot="16200000">
            <a:off x="3015887" y="3315244"/>
            <a:ext cx="6858000" cy="227512"/>
          </a:xfrm>
          <a:prstGeom prst="rect">
            <a:avLst/>
          </a:prstGeom>
        </p:spPr>
      </p:pic>
      <p:pic>
        <p:nvPicPr>
          <p:cNvPr id="24" name="Picture 23" descr="A close-up of a person's skin&#10;&#10;AI-generated content may be incorrect.">
            <a:extLst>
              <a:ext uri="{FF2B5EF4-FFF2-40B4-BE49-F238E27FC236}">
                <a16:creationId xmlns:a16="http://schemas.microsoft.com/office/drawing/2014/main" id="{F0280D54-73AA-956C-A03E-9B79D0C066C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765" t="1" b="97964"/>
          <a:stretch>
            <a:fillRect/>
          </a:stretch>
        </p:blipFill>
        <p:spPr>
          <a:xfrm rot="5400000">
            <a:off x="2856547" y="3387500"/>
            <a:ext cx="6858000" cy="83003"/>
          </a:xfrm>
          <a:prstGeom prst="rect">
            <a:avLst/>
          </a:prstGeom>
        </p:spPr>
      </p:pic>
      <p:pic>
        <p:nvPicPr>
          <p:cNvPr id="27" name="Picture 26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FE244643-EDB0-490A-CDCA-28EA85FBCEF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2607" b="10351"/>
          <a:stretch>
            <a:fillRect/>
          </a:stretch>
        </p:blipFill>
        <p:spPr>
          <a:xfrm>
            <a:off x="6259485" y="0"/>
            <a:ext cx="5932516" cy="6858000"/>
          </a:xfrm>
          <a:prstGeom prst="rect">
            <a:avLst/>
          </a:prstGeom>
        </p:spPr>
      </p:pic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ADE02386-C0B4-834F-54F4-10A6901A862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A16639E-D53A-88E4-C796-7B8009F7A9F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1" y="2166921"/>
            <a:ext cx="5666182" cy="44763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SeaMist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Ferment  </a:t>
            </a:r>
          </a:p>
          <a:p>
            <a:pPr marL="0" indent="0" fontAlgn="base">
              <a:lnSpc>
                <a:spcPts val="4400"/>
              </a:lnSpc>
              <a:buNone/>
            </a:pP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Postbiotisch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ferment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gemaakt</a:t>
            </a:r>
            <a:endParaRPr lang="en-US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ts val="4400"/>
              </a:lnSpc>
              <a:buNone/>
            </a:pP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van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een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marien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micro-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organisme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dat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wordt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gevonden</a:t>
            </a:r>
            <a:endParaRPr lang="en-US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ts val="4400"/>
              </a:lnSpc>
              <a:buNone/>
            </a:pP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in de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zeemist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van de Fiji-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eilanden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.</a:t>
            </a:r>
            <a:endParaRPr lang="en-US" sz="14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4" name="Picture 3" descr="A close-up of a blue eye&#10;&#10;AI-generated content may be incorrect.">
            <a:extLst>
              <a:ext uri="{FF2B5EF4-FFF2-40B4-BE49-F238E27FC236}">
                <a16:creationId xmlns:a16="http://schemas.microsoft.com/office/drawing/2014/main" id="{499D62FD-CE77-F5D9-8C02-2C7C5CD63847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8059" t="7889" r="51241" b="29657"/>
          <a:stretch>
            <a:fillRect/>
          </a:stretch>
        </p:blipFill>
        <p:spPr>
          <a:xfrm>
            <a:off x="6244045" y="71563"/>
            <a:ext cx="5930537" cy="6786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43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B2043C5-5AB6-AB6C-20A0-488CBA950D5A}"/>
              </a:ext>
            </a:extLst>
          </p:cNvPr>
          <p:cNvSpPr txBox="1"/>
          <p:nvPr/>
        </p:nvSpPr>
        <p:spPr>
          <a:xfrm>
            <a:off x="595745" y="2716936"/>
            <a:ext cx="4987637" cy="421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950"/>
              </a:lnSpc>
            </a:pPr>
            <a:r>
              <a:rPr lang="en-US" sz="36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Somatische</a:t>
            </a:r>
            <a:r>
              <a:rPr lang="en-US" sz="36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 </a:t>
            </a:r>
            <a:r>
              <a:rPr lang="en-US" sz="36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signalen</a:t>
            </a:r>
            <a:endParaRPr lang="en-US" sz="3600" b="1" dirty="0">
              <a:solidFill>
                <a:srgbClr val="5F2656"/>
              </a:solidFill>
              <a:latin typeface="Amare Walter Neue" panose="020B0503040202060203" pitchFamily="34" charset="7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57FC2B-1469-CE4B-9131-C97D0AE26EE4}"/>
              </a:ext>
            </a:extLst>
          </p:cNvPr>
          <p:cNvSpPr txBox="1"/>
          <p:nvPr/>
        </p:nvSpPr>
        <p:spPr>
          <a:xfrm>
            <a:off x="595745" y="3745678"/>
            <a:ext cx="379337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US" sz="36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NeuroScent</a:t>
            </a:r>
            <a:r>
              <a:rPr lang="en-US" sz="36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- </a:t>
            </a:r>
            <a:r>
              <a:rPr lang="en-US" sz="36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wetenschap</a:t>
            </a:r>
            <a:endParaRPr lang="en-US" sz="3600" b="1" u="none" strike="noStrike" dirty="0">
              <a:solidFill>
                <a:srgbClr val="5F2656"/>
              </a:solidFill>
              <a:effectLst/>
              <a:latin typeface="Amare Walter Neue" panose="020B0503040202060203" pitchFamily="34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1943DD-40BC-B4B9-9319-A36A0994B765}"/>
              </a:ext>
            </a:extLst>
          </p:cNvPr>
          <p:cNvSpPr txBox="1"/>
          <p:nvPr/>
        </p:nvSpPr>
        <p:spPr>
          <a:xfrm>
            <a:off x="595745" y="3331910"/>
            <a:ext cx="6096000" cy="41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950"/>
              </a:lnSpc>
            </a:pPr>
            <a:r>
              <a:rPr lang="en-US" sz="3600" b="1">
                <a:solidFill>
                  <a:srgbClr val="5F2656"/>
                </a:solidFill>
                <a:latin typeface="Amare Walter Neue" panose="020B0503040202060203" pitchFamily="34" charset="77"/>
              </a:rPr>
              <a:t>+</a:t>
            </a:r>
            <a:r>
              <a:rPr lang="en-US" sz="3600" b="1" u="none" strike="noStrike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​</a:t>
            </a:r>
          </a:p>
        </p:txBody>
      </p:sp>
      <p:pic>
        <p:nvPicPr>
          <p:cNvPr id="11" name="Picture 4" descr="Woman with perfect skin after cosmetic treatment with lifting arrows on her  face | Premium AI-generated image">
            <a:extLst>
              <a:ext uri="{FF2B5EF4-FFF2-40B4-BE49-F238E27FC236}">
                <a16:creationId xmlns:a16="http://schemas.microsoft.com/office/drawing/2014/main" id="{A3001C99-C510-4CF8-4930-10F1F607A5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14" r="21073"/>
          <a:stretch>
            <a:fillRect/>
          </a:stretch>
        </p:blipFill>
        <p:spPr bwMode="auto">
          <a:xfrm>
            <a:off x="6096001" y="0"/>
            <a:ext cx="6096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1D808B8-DF0B-A231-6652-52CEAF777760}"/>
              </a:ext>
            </a:extLst>
          </p:cNvPr>
          <p:cNvSpPr/>
          <p:nvPr/>
        </p:nvSpPr>
        <p:spPr>
          <a:xfrm>
            <a:off x="6096000" y="0"/>
            <a:ext cx="6101443" cy="6858000"/>
          </a:xfrm>
          <a:prstGeom prst="rect">
            <a:avLst/>
          </a:prstGeom>
          <a:gradFill>
            <a:gsLst>
              <a:gs pos="53000">
                <a:schemeClr val="accent1">
                  <a:lumMod val="0"/>
                  <a:alpha val="0"/>
                </a:schemeClr>
              </a:gs>
              <a:gs pos="100000">
                <a:schemeClr val="accent3">
                  <a:lumMod val="54000"/>
                  <a:lumOff val="46000"/>
                  <a:alpha val="47631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833D66B8-1B44-A011-3F9E-59F6356BA4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7759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CEBC38-8A28-D3CB-98E8-F896C19B01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blurry image of a rainbow&#10;&#10;AI-generated content may be incorrect.">
            <a:extLst>
              <a:ext uri="{FF2B5EF4-FFF2-40B4-BE49-F238E27FC236}">
                <a16:creationId xmlns:a16="http://schemas.microsoft.com/office/drawing/2014/main" id="{821B0A66-49DF-1F06-C85F-7154F67DB1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6A3CF52-044C-A84D-93B3-586EEA2E9D41}"/>
              </a:ext>
            </a:extLst>
          </p:cNvPr>
          <p:cNvSpPr txBox="1"/>
          <p:nvPr/>
        </p:nvSpPr>
        <p:spPr>
          <a:xfrm>
            <a:off x="0" y="2705725"/>
            <a:ext cx="12192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Neurotech </a:t>
            </a:r>
            <a:r>
              <a:rPr lang="en-US" sz="40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ontmoet</a:t>
            </a:r>
            <a:endParaRPr lang="en-US" sz="4000" b="1" u="none" strike="noStrike" dirty="0">
              <a:solidFill>
                <a:srgbClr val="5F2656"/>
              </a:solidFill>
              <a:effectLst/>
              <a:latin typeface="Amare Walter Neue" panose="020B0503040202060203" pitchFamily="34" charset="77"/>
            </a:endParaRPr>
          </a:p>
          <a:p>
            <a:pPr algn="ctr"/>
            <a:r>
              <a:rPr lang="en-US" sz="40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krachtige</a:t>
            </a:r>
            <a:r>
              <a:rPr lang="en-US" sz="40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 </a:t>
            </a:r>
            <a:r>
              <a:rPr lang="en-US" sz="40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huidverzorgingsingrediënten</a:t>
            </a:r>
            <a:endParaRPr lang="en-US" sz="4000" b="1" dirty="0">
              <a:solidFill>
                <a:srgbClr val="5F2656"/>
              </a:solidFill>
              <a:latin typeface="Amare Walter Neue" panose="020B0503040202060203" pitchFamily="34" charset="77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15EF29A-BB92-B2B8-956F-321FC5D26F9A}"/>
              </a:ext>
            </a:extLst>
          </p:cNvPr>
          <p:cNvGrpSpPr/>
          <p:nvPr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C1D407D4-9484-2CAB-F470-05162A7D416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299318DC-42D0-D1A4-0380-52121552C72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494330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2316A9-793A-E86D-6045-95B021402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37C2BD4-ABB7-6C2A-C89A-C0142E4EE8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8D9DA2-A1BA-CEA1-F861-395336116C38}"/>
              </a:ext>
            </a:extLst>
          </p:cNvPr>
          <p:cNvSpPr txBox="1"/>
          <p:nvPr/>
        </p:nvSpPr>
        <p:spPr>
          <a:xfrm>
            <a:off x="360078" y="3176845"/>
            <a:ext cx="5634322" cy="20572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Klinische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instrumentatietesten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Tests van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consumentperceptie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Tests van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emotionele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respons</a:t>
            </a: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2175"/>
              </a:lnSpc>
              <a:buNone/>
            </a:pP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1875"/>
              </a:lnSpc>
              <a:buNone/>
            </a:pP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1650"/>
              </a:lnSpc>
              <a:buNone/>
            </a:pPr>
            <a:r>
              <a:rPr lang="en-US" sz="16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67E2D7-7B56-6041-394C-B2F0DD630627}"/>
              </a:ext>
            </a:extLst>
          </p:cNvPr>
          <p:cNvSpPr txBox="1"/>
          <p:nvPr/>
        </p:nvSpPr>
        <p:spPr>
          <a:xfrm>
            <a:off x="360078" y="2300543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32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Strenge </a:t>
            </a:r>
            <a:r>
              <a:rPr lang="en-US" sz="32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klinische</a:t>
            </a:r>
            <a:r>
              <a:rPr lang="en-US" sz="32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32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testen</a:t>
            </a:r>
            <a:endParaRPr lang="en-US" sz="32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pic>
        <p:nvPicPr>
          <p:cNvPr id="3" name="Picture 2" descr="A person in a room with a computer screen&#10;&#10;AI-generated content may be incorrect.">
            <a:extLst>
              <a:ext uri="{FF2B5EF4-FFF2-40B4-BE49-F238E27FC236}">
                <a16:creationId xmlns:a16="http://schemas.microsoft.com/office/drawing/2014/main" id="{04151030-C350-872E-1727-B9C88BFA0D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983" r="31954"/>
          <a:stretch>
            <a:fillRect/>
          </a:stretch>
        </p:blipFill>
        <p:spPr>
          <a:xfrm>
            <a:off x="6090556" y="0"/>
            <a:ext cx="6101443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B5EDAA5-C2E9-9A08-1BA5-86A8F735414B}"/>
              </a:ext>
            </a:extLst>
          </p:cNvPr>
          <p:cNvSpPr/>
          <p:nvPr/>
        </p:nvSpPr>
        <p:spPr>
          <a:xfrm>
            <a:off x="6090557" y="0"/>
            <a:ext cx="6101443" cy="6858000"/>
          </a:xfrm>
          <a:prstGeom prst="rect">
            <a:avLst/>
          </a:prstGeom>
          <a:gradFill>
            <a:gsLst>
              <a:gs pos="62000">
                <a:schemeClr val="accent1">
                  <a:lumMod val="0"/>
                  <a:alpha val="0"/>
                </a:schemeClr>
              </a:gs>
              <a:gs pos="100000">
                <a:schemeClr val="accent3">
                  <a:alpha val="81744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240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BF90EC-C53E-CB82-9310-58ED8EC78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DB2C07A-57B1-DA6A-6673-F2C9595249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4" name="Picture 3" descr="A group of white containers with gold caps&#10;&#10;AI-generated content may be incorrect.">
            <a:extLst>
              <a:ext uri="{FF2B5EF4-FFF2-40B4-BE49-F238E27FC236}">
                <a16:creationId xmlns:a16="http://schemas.microsoft.com/office/drawing/2014/main" id="{80C5D75E-5F2F-EFF8-AED1-DF1041B546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94" r="5417"/>
          <a:stretch>
            <a:fillRect/>
          </a:stretch>
        </p:blipFill>
        <p:spPr>
          <a:xfrm>
            <a:off x="6129867" y="71562"/>
            <a:ext cx="6062134" cy="6781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94C243-BBE4-D76F-07D5-A86FED490FF5}"/>
              </a:ext>
            </a:extLst>
          </p:cNvPr>
          <p:cNvSpPr txBox="1"/>
          <p:nvPr/>
        </p:nvSpPr>
        <p:spPr>
          <a:xfrm>
            <a:off x="309959" y="756242"/>
            <a:ext cx="5753893" cy="32624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28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100% </a:t>
            </a:r>
            <a:endParaRPr lang="en-US" sz="2800" dirty="0">
              <a:latin typeface="Amare Walter Neue Halbfett"/>
            </a:endParaRPr>
          </a:p>
          <a:p>
            <a:pPr algn="l">
              <a:buNone/>
            </a:pP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van de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deelnemers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toonde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ONMIDDELLIJKE VERBETERING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in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huidstraling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met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OptiMIST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*</a:t>
            </a:r>
          </a:p>
          <a:p>
            <a:pPr algn="l">
              <a:buNone/>
            </a:pP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Na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slechts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4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weken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:</a:t>
            </a:r>
          </a:p>
          <a:p>
            <a:r>
              <a:rPr lang="en-US" sz="2800" b="1" dirty="0">
                <a:solidFill>
                  <a:srgbClr val="5F2656"/>
                </a:solidFill>
                <a:latin typeface="Amare Walter Neue Halbfett"/>
              </a:rPr>
              <a:t>100% </a:t>
            </a:r>
            <a:endParaRPr lang="en-US" sz="2800" dirty="0">
              <a:latin typeface="Amare Walter Neue Halbfett"/>
            </a:endParaRPr>
          </a:p>
          <a:p>
            <a:pPr algn="l">
              <a:buNone/>
            </a:pP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van de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deelnemers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toonde</a:t>
            </a:r>
            <a:r>
              <a:rPr lang="en-US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VERBETERING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van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fijne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lijntjes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met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NeuDay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NeuNight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**</a:t>
            </a:r>
            <a:r>
              <a:rPr lang="en-US" sz="2000" b="1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</a:p>
          <a:p>
            <a:pPr algn="l" rtl="0" fontAlgn="base">
              <a:buNone/>
            </a:pPr>
            <a:r>
              <a:rPr lang="en-US" sz="20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</a:p>
          <a:p>
            <a:pPr algn="l" rtl="0" fontAlgn="base">
              <a:buNone/>
            </a:pPr>
            <a:r>
              <a:rPr lang="en-US" sz="20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</a:p>
          <a:p>
            <a:pPr algn="l" rtl="0" fontAlgn="base">
              <a:buNone/>
            </a:pPr>
            <a:r>
              <a:rPr lang="en-US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sz="2000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6BD41A-B009-B168-C0E3-D96973F1ED97}"/>
              </a:ext>
            </a:extLst>
          </p:cNvPr>
          <p:cNvSpPr txBox="1"/>
          <p:nvPr/>
        </p:nvSpPr>
        <p:spPr>
          <a:xfrm>
            <a:off x="309959" y="184155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Resultaten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die je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kunt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zien</a:t>
            </a:r>
            <a:endParaRPr lang="en-US" sz="2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D06ED5-48CA-89B3-B61A-17C69D96CE25}"/>
              </a:ext>
            </a:extLst>
          </p:cNvPr>
          <p:cNvSpPr txBox="1"/>
          <p:nvPr/>
        </p:nvSpPr>
        <p:spPr>
          <a:xfrm>
            <a:off x="330854" y="3509584"/>
            <a:ext cx="5808280" cy="218521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28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94%</a:t>
            </a:r>
            <a:r>
              <a:rPr lang="en-US" sz="2800" b="1" dirty="0">
                <a:solidFill>
                  <a:srgbClr val="5F2656"/>
                </a:solidFill>
                <a:latin typeface="Amare Walter Neue Halbfett"/>
              </a:rPr>
              <a:t> 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van de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gebruikers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was het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ermee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eens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dat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OptiMIST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voelt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als</a:t>
            </a:r>
            <a:r>
              <a:rPr lang="en-US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resetmoment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voor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huid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geest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.†</a:t>
            </a:r>
          </a:p>
          <a:p>
            <a:pPr fontAlgn="base"/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NeuDay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verbeterde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de interne focus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mentale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helderheid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hielp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iemands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stemming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te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verheffen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‡</a:t>
            </a:r>
          </a:p>
          <a:p>
            <a:pPr fontAlgn="base"/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NeuNight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bevorderde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ontspanning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staat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van rust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hielp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hen tot rust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komen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‡</a:t>
            </a:r>
            <a:endParaRPr lang="en-US" sz="20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A4F8E3-3453-7514-E6A4-EE28D5D5DAA2}"/>
              </a:ext>
            </a:extLst>
          </p:cNvPr>
          <p:cNvSpPr txBox="1"/>
          <p:nvPr/>
        </p:nvSpPr>
        <p:spPr>
          <a:xfrm>
            <a:off x="309959" y="2969768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En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voelen</a:t>
            </a:r>
            <a:endParaRPr lang="en-US" sz="2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33EA02-D358-396C-B977-8534E99B8814}"/>
              </a:ext>
            </a:extLst>
          </p:cNvPr>
          <p:cNvSpPr txBox="1"/>
          <p:nvPr/>
        </p:nvSpPr>
        <p:spPr>
          <a:xfrm>
            <a:off x="340121" y="5672874"/>
            <a:ext cx="62484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*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Gebaseerd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op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deskundige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beoordeling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panelleden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1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toepassing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OptiMIST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†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Gebaseerd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op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consumententests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bij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deelnemers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1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toepassing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OptiMIST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*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Gebaseerd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op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deskundige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beoordeling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panelleden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gebruik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NeuDay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NeuNight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gedurende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4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weken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‡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Gebaseerd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op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consumententests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bij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panelleden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gebruik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NeuDay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NeuNight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gedurende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4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weken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  <a:endParaRPr lang="en-US" sz="8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128044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white bottles on a glass shelf&#10;&#10;AI-generated content may be incorrect.">
            <a:extLst>
              <a:ext uri="{FF2B5EF4-FFF2-40B4-BE49-F238E27FC236}">
                <a16:creationId xmlns:a16="http://schemas.microsoft.com/office/drawing/2014/main" id="{E6D6D51B-B26C-302F-3A64-B79FB2AB4E8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25" t="5220" r="28226" b="2128"/>
          <a:stretch>
            <a:fillRect/>
          </a:stretch>
        </p:blipFill>
        <p:spPr>
          <a:xfrm>
            <a:off x="0" y="-19817"/>
            <a:ext cx="12192000" cy="6877818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B9455031-216B-57D8-3302-0AD0AFB75DE6}"/>
              </a:ext>
            </a:extLst>
          </p:cNvPr>
          <p:cNvGrpSpPr/>
          <p:nvPr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8EC73D8-E2F0-46C8-A4EF-2DABB209C7A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6BD9652-41B9-70B8-48B2-30C7C738C2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  <p:pic>
        <p:nvPicPr>
          <p:cNvPr id="17" name="Picture 16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F6DA68B-13B3-5D6E-A00F-196A68FCDD8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3C73156-A42D-2F58-DD58-BB41B567DF3E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74190" y="2407992"/>
            <a:ext cx="6352390" cy="180656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5880"/>
              </a:lnSpc>
              <a:buNone/>
            </a:pPr>
            <a:r>
              <a:rPr lang="en-US" sz="4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Huidverzorging</a:t>
            </a:r>
          </a:p>
          <a:p>
            <a:pPr marL="0" indent="0" fontAlgn="base">
              <a:lnSpc>
                <a:spcPts val="5880"/>
              </a:lnSpc>
              <a:buNone/>
            </a:pPr>
            <a:r>
              <a:rPr lang="en-US" sz="4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gebaseerd</a:t>
            </a:r>
            <a:r>
              <a:rPr lang="en-US" sz="4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op </a:t>
            </a:r>
            <a:r>
              <a:rPr lang="en-US" sz="48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Neurowetenschap</a:t>
            </a:r>
            <a:endParaRPr lang="en-US" sz="48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172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B6E8B-3428-AB10-D66F-AD7862215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8DCA929-554F-4D60-B435-7FB282B715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299EF2E-3B4E-4A39-1978-C0CBC708928C}"/>
              </a:ext>
            </a:extLst>
          </p:cNvPr>
          <p:cNvGrpSpPr/>
          <p:nvPr/>
        </p:nvGrpSpPr>
        <p:grpSpPr>
          <a:xfrm>
            <a:off x="1697066" y="2483755"/>
            <a:ext cx="8797867" cy="1890490"/>
            <a:chOff x="251866" y="6286234"/>
            <a:chExt cx="1830906" cy="39342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AD8955C4-A696-557A-9AA3-556892A7195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FF759A3-7996-77C5-AD45-BC91765FF0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9640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F8AA0-CD78-2E4B-4F01-C8B39E9C97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blurry background of a blue sky&#10;&#10;AI-generated content may be incorrect.">
            <a:extLst>
              <a:ext uri="{FF2B5EF4-FFF2-40B4-BE49-F238E27FC236}">
                <a16:creationId xmlns:a16="http://schemas.microsoft.com/office/drawing/2014/main" id="{22870502-E56A-0C71-2385-7A588B04CC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2266" t="51202" r="6083" b="141"/>
          <a:stretch>
            <a:fillRect/>
          </a:stretch>
        </p:blipFill>
        <p:spPr>
          <a:xfrm>
            <a:off x="8821361" y="71562"/>
            <a:ext cx="3370640" cy="6836446"/>
          </a:xfrm>
          <a:prstGeom prst="rect">
            <a:avLst/>
          </a:prstGeom>
        </p:spPr>
      </p:pic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03B0622B-65F9-6C5A-CA4B-BDBB87DE13CB}"/>
              </a:ext>
            </a:extLst>
          </p:cNvPr>
          <p:cNvSpPr/>
          <p:nvPr/>
        </p:nvSpPr>
        <p:spPr>
          <a:xfrm>
            <a:off x="409289" y="1965839"/>
            <a:ext cx="6667200" cy="1455000"/>
          </a:xfrm>
          <a:prstGeom prst="roundRect">
            <a:avLst>
              <a:gd name="adj" fmla="val 412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03322D-B8A9-7F87-3D99-643E8B6CD664}"/>
              </a:ext>
            </a:extLst>
          </p:cNvPr>
          <p:cNvSpPr txBox="1"/>
          <p:nvPr/>
        </p:nvSpPr>
        <p:spPr>
          <a:xfrm>
            <a:off x="418088" y="863876"/>
            <a:ext cx="5997404" cy="951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740"/>
              </a:lnSpc>
            </a:pPr>
            <a:r>
              <a:rPr lang="en-US" sz="11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Poppins"/>
              </a:rPr>
              <a:t>RESETTEN, VERVERSEN EN STRALEN — VAN HUID TOT INNERLIJK</a:t>
            </a:r>
            <a:br>
              <a:rPr lang="en-US" sz="1100" dirty="0">
                <a:solidFill>
                  <a:schemeClr val="accent3"/>
                </a:solidFill>
                <a:latin typeface="Amare Walter Neue" panose="020B0503040202060203" pitchFamily="34" charset="77"/>
              </a:rPr>
            </a:b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Deze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ultralichte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mist met high-tech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SeaMist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Ferment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laat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doffe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vermoeide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en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gestresste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huid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gehydrateerd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, glad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en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zacht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aanvoelen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. Energy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Neuroscent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Science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bevordert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gevoelens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van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optimisme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en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harmonie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bij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elke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spray.</a:t>
            </a:r>
            <a:endParaRPr lang="en-US" sz="11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" name="Google Shape;404;p19">
            <a:extLst>
              <a:ext uri="{FF2B5EF4-FFF2-40B4-BE49-F238E27FC236}">
                <a16:creationId xmlns:a16="http://schemas.microsoft.com/office/drawing/2014/main" id="{B01C6C12-8E5C-FC75-6670-AD6759BEC4CB}"/>
              </a:ext>
            </a:extLst>
          </p:cNvPr>
          <p:cNvSpPr txBox="1"/>
          <p:nvPr/>
        </p:nvSpPr>
        <p:spPr>
          <a:xfrm>
            <a:off x="326644" y="3728683"/>
            <a:ext cx="4851142" cy="2626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75" rIns="60950" bIns="30475" numCol="1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-US" sz="11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  <a:t>SLEUTELTECHNOLOGIEËN</a:t>
            </a:r>
            <a:br>
              <a:rPr lang="en-US" sz="9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</a:br>
            <a:endParaRPr sz="900" b="0" i="0" u="none" strike="noStrike" cap="none" dirty="0">
              <a:solidFill>
                <a:schemeClr val="accent3"/>
              </a:solidFill>
              <a:latin typeface="Amare Walter Neue" panose="020B0503040202060203" pitchFamily="34" charset="77"/>
              <a:ea typeface="Arial"/>
              <a:cs typeface="Arial"/>
              <a:sym typeface="Arial"/>
            </a:endParaRP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 err="1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SeaMist</a:t>
            </a:r>
            <a:r>
              <a:rPr lang="en-US" sz="1000" b="1" kern="0" dirty="0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</a:t>
            </a:r>
            <a:b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Onze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mariene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 die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helpt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beschermen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tegen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stressgerelateerde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factoren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gladdere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gezonder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ogende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teint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bevordert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 err="1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Myoline</a:t>
            </a:r>
            <a:r>
              <a:rPr lang="en-US" sz="1000" dirty="0">
                <a:solidFill>
                  <a:schemeClr val="accent3"/>
                </a:solidFill>
                <a:latin typeface="Amare Walter Neue Mager" panose="020B0403040202060203" pitchFamily="34" charset="77"/>
                <a:cs typeface="Poppins"/>
              </a:rPr>
              <a:t>™</a:t>
            </a:r>
            <a:r>
              <a:rPr lang="en-US" sz="1000" b="1" kern="0" dirty="0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Waterkers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-extract)</a:t>
            </a:r>
            <a:b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mineraalrijke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concentratie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die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helpt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zichtbaarheid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van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expressielijntjes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verzachten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voor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zichtbaar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gladdere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meer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ontspannen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Taurine</a:t>
            </a:r>
            <a:b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aminozuur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dat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helpt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beschermen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tegen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omgevingsstressoren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Helpt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tekenen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van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vermoeidheid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verminderen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bevordert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algehele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vitaliteit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van de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Mamaku Extracts 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(van de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reuzenzwarte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varen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uit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Nieuw-Zeeland),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bekend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om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hun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hydraterende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en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zichtbaar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opvullende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voordelen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US" sz="1000" kern="100" dirty="0">
              <a:solidFill>
                <a:schemeClr val="accent3"/>
              </a:solidFill>
              <a:effectLst/>
              <a:latin typeface="Amare Walter Neue Mager" panose="020B0403040202060203" pitchFamily="34" charset="77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B0339-1978-4DDD-1CC2-186FC2B79CC3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18087" y="360981"/>
            <a:ext cx="6816337" cy="5383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b="1" dirty="0" err="1">
                <a:solidFill>
                  <a:schemeClr val="accent3"/>
                </a:solidFill>
                <a:latin typeface="Amare Walter Neue Halbfett"/>
              </a:rPr>
              <a:t>OptiMIST</a:t>
            </a:r>
            <a:r>
              <a:rPr lang="en-US" sz="2400" baseline="30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™</a:t>
            </a:r>
            <a:r>
              <a:rPr lang="en-US" sz="2400" b="1" dirty="0">
                <a:solidFill>
                  <a:schemeClr val="accent3"/>
                </a:solidFill>
                <a:latin typeface="Amare Walter Neue Halbfett"/>
              </a:rPr>
              <a:t> Awaken + Glow </a:t>
            </a:r>
            <a:r>
              <a:rPr lang="en-US" sz="2400" b="1" dirty="0" err="1">
                <a:solidFill>
                  <a:schemeClr val="accent3"/>
                </a:solidFill>
                <a:latin typeface="Amare Walter Neue Halbfett"/>
              </a:rPr>
              <a:t>Gezichtsspray</a:t>
            </a:r>
            <a:endParaRPr lang="en-US" sz="2400" b="1" dirty="0">
              <a:solidFill>
                <a:schemeClr val="accent3"/>
              </a:solidFill>
              <a:latin typeface="Amare Walter Neue Halbfett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20B253C0-E44E-2CBF-C057-F05E7AD97E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0600141"/>
              </p:ext>
            </p:extLst>
          </p:nvPr>
        </p:nvGraphicFramePr>
        <p:xfrm>
          <a:off x="418088" y="2081306"/>
          <a:ext cx="6658400" cy="154412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29200">
                  <a:extLst>
                    <a:ext uri="{9D8B030D-6E8A-4147-A177-3AD203B41FA5}">
                      <a16:colId xmlns:a16="http://schemas.microsoft.com/office/drawing/2014/main" val="3132878675"/>
                    </a:ext>
                  </a:extLst>
                </a:gridCol>
                <a:gridCol w="3329200">
                  <a:extLst>
                    <a:ext uri="{9D8B030D-6E8A-4147-A177-3AD203B41FA5}">
                      <a16:colId xmlns:a16="http://schemas.microsoft.com/office/drawing/2014/main" val="2822607790"/>
                    </a:ext>
                  </a:extLst>
                </a:gridCol>
              </a:tblGrid>
              <a:tr h="241987"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/>
                        </a:rPr>
                        <a:t>VOORDELEN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/>
                        </a:rPr>
                        <a:t>KENMERKEN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474637"/>
                  </a:ext>
                </a:extLst>
              </a:tr>
              <a:tr h="241987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Opvullende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hydratatie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verzacht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fijne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lijntjes</a:t>
                      </a:r>
                      <a:endParaRPr lang="en-US" sz="1100" b="0" i="0" kern="1200" dirty="0">
                        <a:solidFill>
                          <a:schemeClr val="accent3"/>
                        </a:solidFill>
                        <a:latin typeface="Amare Walter Neue Mager"/>
                        <a:ea typeface="+mn-ea"/>
                        <a:cs typeface="+mn-cs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Ultralichte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micro-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emulsie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1780852"/>
                  </a:ext>
                </a:extLst>
              </a:tr>
              <a:tr h="389594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Geeft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een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onmiddellijke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‘van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binnenuit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’ glow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Verkwikkende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sensatie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voor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huid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+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geest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1063468"/>
                  </a:ext>
                </a:extLst>
              </a:tr>
              <a:tr h="241987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Verbetert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de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huidtint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zichtbaar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na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verloop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van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tijd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Huidmicrobioomvriendelijke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formule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7632028"/>
                  </a:ext>
                </a:extLst>
              </a:tr>
              <a:tr h="241987">
                <a:tc>
                  <a:txBody>
                    <a:bodyPr/>
                    <a:lstStyle/>
                    <a:p>
                      <a:pPr marL="171450" marR="0" lvl="0" indent="-17145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Verfrist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en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verzacht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de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uitstraling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van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roodheid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door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droogheid</a:t>
                      </a:r>
                      <a:endParaRPr lang="en-US" sz="1100" b="0" i="0" kern="1200" dirty="0">
                        <a:solidFill>
                          <a:schemeClr val="accent3"/>
                        </a:solidFill>
                        <a:latin typeface="Amare Walter Neue Mager"/>
                        <a:ea typeface="+mn-ea"/>
                        <a:cs typeface="+mn-cs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Niet-comedogeen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68343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AA19131-3B21-639C-9833-02CC8C181817}"/>
              </a:ext>
            </a:extLst>
          </p:cNvPr>
          <p:cNvSpPr txBox="1"/>
          <p:nvPr/>
        </p:nvSpPr>
        <p:spPr>
          <a:xfrm>
            <a:off x="5177789" y="3823668"/>
            <a:ext cx="2416053" cy="26026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2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" panose="020B0503040202060203" pitchFamily="34" charset="77"/>
                <a:ea typeface="+mn-lt"/>
                <a:cs typeface="+mn-lt"/>
              </a:rPr>
              <a:t>GEBRUIKSAANWIJZING</a:t>
            </a:r>
          </a:p>
          <a:p>
            <a:pPr marL="0" marR="0" lvl="0" indent="0" algn="l" defTabSz="914400" rtl="0" eaLnBrk="1" fontAlgn="auto" latinLnBrk="0" hangingPunct="1">
              <a:lnSpc>
                <a:spcPts val="22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Met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gesloten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ogen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5–8 sprays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aanbrengen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op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een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schoon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gezicht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hals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vóór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serum of moisturizer.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Gebruik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om make-up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te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fixeren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of op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te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frissen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, of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wanneer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nodig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om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doffe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,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droge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gestreste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huid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te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transformeren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naar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een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stralende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ontspannen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huid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.</a:t>
            </a:r>
            <a:endParaRPr kumimoji="0" lang="en-US" sz="1100" u="none" strike="noStrike" kern="120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latin typeface="Amare Walter Neue Mager" panose="020B0403040202060203" pitchFamily="34" charset="77"/>
              <a:ea typeface="+mn-lt"/>
              <a:cs typeface="+mn-lt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94476E91-27D6-99C4-C58D-3E782F5ED90A}"/>
              </a:ext>
            </a:extLst>
          </p:cNvPr>
          <p:cNvSpPr/>
          <p:nvPr/>
        </p:nvSpPr>
        <p:spPr>
          <a:xfrm>
            <a:off x="5177787" y="3740901"/>
            <a:ext cx="2368265" cy="2756118"/>
          </a:xfrm>
          <a:prstGeom prst="roundRect">
            <a:avLst>
              <a:gd name="adj" fmla="val 4129"/>
            </a:avLst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23" name="Picture 2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1EEA5747-AA62-2062-169A-E0A6B79661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8" name="Picture 7" descr="A white bottle with purple text&#10;&#10;AI-generated content may be incorrect.">
            <a:extLst>
              <a:ext uri="{FF2B5EF4-FFF2-40B4-BE49-F238E27FC236}">
                <a16:creationId xmlns:a16="http://schemas.microsoft.com/office/drawing/2014/main" id="{9A2EDEA2-56A6-0703-2BF4-98C21E00D73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739"/>
          <a:stretch>
            <a:fillRect/>
          </a:stretch>
        </p:blipFill>
        <p:spPr>
          <a:xfrm>
            <a:off x="8897527" y="71562"/>
            <a:ext cx="3294474" cy="685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AB0F78D-B105-6C05-D9E1-FBA27E40614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657" r="18589"/>
          <a:stretch>
            <a:fillRect/>
          </a:stretch>
        </p:blipFill>
        <p:spPr>
          <a:xfrm>
            <a:off x="7593844" y="71563"/>
            <a:ext cx="4598156" cy="6786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5941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3B0FB-8794-34EE-AC26-E9206CFEC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white line on a black background&#10;&#10;AI-generated content may be incorrect.">
            <a:extLst>
              <a:ext uri="{FF2B5EF4-FFF2-40B4-BE49-F238E27FC236}">
                <a16:creationId xmlns:a16="http://schemas.microsoft.com/office/drawing/2014/main" id="{82E2D8DD-2314-460F-2C18-A313895DEA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9" t="40833" r="2714"/>
          <a:stretch>
            <a:fillRect/>
          </a:stretch>
        </p:blipFill>
        <p:spPr>
          <a:xfrm>
            <a:off x="8925600" y="71562"/>
            <a:ext cx="3358759" cy="6786438"/>
          </a:xfrm>
          <a:prstGeom prst="rect">
            <a:avLst/>
          </a:prstGeom>
        </p:spPr>
      </p:pic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B03504E2-EE5D-8E7B-13F3-1A24848960AA}"/>
              </a:ext>
            </a:extLst>
          </p:cNvPr>
          <p:cNvSpPr/>
          <p:nvPr/>
        </p:nvSpPr>
        <p:spPr>
          <a:xfrm>
            <a:off x="348469" y="1951853"/>
            <a:ext cx="6509531" cy="1836600"/>
          </a:xfrm>
          <a:prstGeom prst="roundRect">
            <a:avLst>
              <a:gd name="adj" fmla="val 412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A8C60F-82DC-8D31-FC26-C55E99EEDC7B}"/>
              </a:ext>
            </a:extLst>
          </p:cNvPr>
          <p:cNvSpPr txBox="1"/>
          <p:nvPr/>
        </p:nvSpPr>
        <p:spPr>
          <a:xfrm>
            <a:off x="342510" y="854218"/>
            <a:ext cx="7461867" cy="951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740"/>
              </a:lnSpc>
            </a:pPr>
            <a:r>
              <a:rPr lang="en-US" sz="11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Poppins"/>
              </a:rPr>
              <a:t>BEGIN JE DAG GEBALANCEERD + STRALEND</a:t>
            </a:r>
            <a:br>
              <a:rPr lang="en-US" sz="1100" dirty="0">
                <a:solidFill>
                  <a:schemeClr val="accent3"/>
                </a:solidFill>
                <a:latin typeface="Amare Walter Neue" panose="020B0503040202060203" pitchFamily="34" charset="77"/>
              </a:rPr>
            </a:b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Aangedreven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door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HuG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Cell™ (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onze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eigen Rhodiola + L-theanine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plantaardige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huidresistentieceltechnologie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vermindert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dit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multi-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actie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serum het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uiterlijk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van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rimpels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verheldert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het de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huid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zichtbaar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voor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een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stralende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gezond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ogende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teint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. Uplift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Neuroscent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bevordert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gevoelens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van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helderheid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+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balans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om de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dag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aan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te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gaan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.</a:t>
            </a:r>
          </a:p>
        </p:txBody>
      </p:sp>
      <p:sp>
        <p:nvSpPr>
          <p:cNvPr id="2" name="Google Shape;404;p19">
            <a:extLst>
              <a:ext uri="{FF2B5EF4-FFF2-40B4-BE49-F238E27FC236}">
                <a16:creationId xmlns:a16="http://schemas.microsoft.com/office/drawing/2014/main" id="{AFE1D893-B175-58A0-360E-4DA18B63F85F}"/>
              </a:ext>
            </a:extLst>
          </p:cNvPr>
          <p:cNvSpPr txBox="1"/>
          <p:nvPr/>
        </p:nvSpPr>
        <p:spPr>
          <a:xfrm>
            <a:off x="182273" y="3503103"/>
            <a:ext cx="4598157" cy="2821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75" rIns="60950" bIns="30475" numCol="1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-US" sz="11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  <a:t>SLEUTELTECHNOLOGIEËN</a:t>
            </a:r>
            <a:br>
              <a:rPr lang="en-US" sz="9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</a:br>
            <a:endParaRPr sz="900" b="0" i="0" u="none" strike="noStrike" cap="none" dirty="0">
              <a:solidFill>
                <a:schemeClr val="accent3"/>
              </a:solidFill>
              <a:latin typeface="Amare Walter Neue" panose="020B0503040202060203" pitchFamily="34" charset="77"/>
              <a:ea typeface="Arial"/>
              <a:cs typeface="Arial"/>
              <a:sym typeface="Arial"/>
            </a:endParaRP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HuG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Cell</a:t>
            </a:r>
            <a:r>
              <a:rPr lang="en-US" sz="900" dirty="0">
                <a:solidFill>
                  <a:schemeClr val="accent3"/>
                </a:solidFill>
                <a:latin typeface="Amare Walter Neue Mager" panose="020B0403040202060203" pitchFamily="34" charset="77"/>
                <a:cs typeface="Poppins"/>
              </a:rPr>
              <a:t>™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Huidresistentie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plantaardige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celtechnologie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met Rhodiola Plant Cell + L-theanine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SeaMist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Onze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mariene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 die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helpt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beschermen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tegen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stressgerelateerde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factoren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gladdere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gezonder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ogende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teint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bevordert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Polypeptide-2 shOligopeptide-1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plantaardig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geproduceerd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peptide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dat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stevigere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gladdere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ondersteunt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Vitamins C &amp; B3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Krachtige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antioxidanten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die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helderheid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bevorderen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natuurlijke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collageenproductie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sterke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huidbarrière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ondersteunen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Meadowfoam Seed Oil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plantaardige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olie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die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diepe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hydratatie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biedt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werking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van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andere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huidverzorgingsingrediënten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ondersteunt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900" kern="100" dirty="0">
              <a:solidFill>
                <a:schemeClr val="accent3"/>
              </a:solidFill>
              <a:effectLst/>
              <a:latin typeface="Amare Walter Neue Mager" panose="020B0403040202060203" pitchFamily="34" charset="77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39647A7-DC1F-586F-D9CD-E6682993BA7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42510" y="357942"/>
            <a:ext cx="6816337" cy="5383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b="1" err="1">
                <a:solidFill>
                  <a:schemeClr val="accent3"/>
                </a:solidFill>
                <a:latin typeface="Amare Walter Neue Halbfett"/>
              </a:rPr>
              <a:t>NeuDay</a:t>
            </a:r>
            <a:r>
              <a:rPr lang="en-US" sz="2400" baseline="30000">
                <a:solidFill>
                  <a:schemeClr val="accent3"/>
                </a:solidFill>
                <a:latin typeface="Amare Walter Neue Mager" panose="020B0403040202060203" pitchFamily="34" charset="77"/>
              </a:rPr>
              <a:t>™</a:t>
            </a:r>
            <a:r>
              <a:rPr lang="en-US" sz="2400" b="1">
                <a:solidFill>
                  <a:schemeClr val="accent3"/>
                </a:solidFill>
                <a:latin typeface="Amare Walter Neue Halbfett"/>
              </a:rPr>
              <a:t> Brighten + Revitalize Serum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32FCA887-1418-AF05-31E0-BE1EA0F228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8080729"/>
              </p:ext>
            </p:extLst>
          </p:nvPr>
        </p:nvGraphicFramePr>
        <p:xfrm>
          <a:off x="365796" y="2067319"/>
          <a:ext cx="6658400" cy="16891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754953">
                  <a:extLst>
                    <a:ext uri="{9D8B030D-6E8A-4147-A177-3AD203B41FA5}">
                      <a16:colId xmlns:a16="http://schemas.microsoft.com/office/drawing/2014/main" val="3132878675"/>
                    </a:ext>
                  </a:extLst>
                </a:gridCol>
                <a:gridCol w="2903447">
                  <a:extLst>
                    <a:ext uri="{9D8B030D-6E8A-4147-A177-3AD203B41FA5}">
                      <a16:colId xmlns:a16="http://schemas.microsoft.com/office/drawing/2014/main" val="2822607790"/>
                    </a:ext>
                  </a:extLst>
                </a:gridCol>
              </a:tblGrid>
              <a:tr h="225645"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/>
                        </a:rPr>
                        <a:t>VOORDELEN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/>
                        </a:rPr>
                        <a:t>KENMERKEN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474637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Zichtbare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verheldering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Lichtgewicht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serum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1780852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Zichtbare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vermindering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van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fijne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lijntjes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Werkt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goed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in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lagen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met make-up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1063468"/>
                  </a:ext>
                </a:extLst>
              </a:tr>
              <a:tr h="221172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Verbetering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van het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uiterlijk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van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hydratatie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+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vollheid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Wordt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snel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geabsorbeerd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7632028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Ondersteuning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van de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huidbarrière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Een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fijn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gevoel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voor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huid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+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geest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683431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b="0" i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Huidmicrobioomvriendelijke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formule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75775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b="0" i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Niet-comedogeen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95967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6CE5F26C-8771-D6A0-D3AC-CCAB6C7876BA}"/>
              </a:ext>
            </a:extLst>
          </p:cNvPr>
          <p:cNvSpPr/>
          <p:nvPr/>
        </p:nvSpPr>
        <p:spPr>
          <a:xfrm>
            <a:off x="4749843" y="4009382"/>
            <a:ext cx="2757600" cy="2653646"/>
          </a:xfrm>
          <a:prstGeom prst="roundRect">
            <a:avLst>
              <a:gd name="adj" fmla="val 4129"/>
            </a:avLst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2FBDD5-A05A-C1A0-8C83-3C973B9C3CCC}"/>
              </a:ext>
            </a:extLst>
          </p:cNvPr>
          <p:cNvSpPr txBox="1"/>
          <p:nvPr/>
        </p:nvSpPr>
        <p:spPr>
          <a:xfrm>
            <a:off x="4780431" y="4060392"/>
            <a:ext cx="2727012" cy="260263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2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"/>
                <a:ea typeface="+mn-lt"/>
                <a:cs typeface="+mn-lt"/>
              </a:rPr>
              <a:t>GEBRUIKSAANWIJZING</a:t>
            </a:r>
          </a:p>
          <a:p>
            <a:pPr marL="0" marR="0" lvl="0" indent="0" algn="l" defTabSz="914400" rtl="0" eaLnBrk="1" fontAlgn="auto" latinLnBrk="0" hangingPunct="1">
              <a:lnSpc>
                <a:spcPts val="22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Breng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elke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ochtend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2–4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pompjes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aan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op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schone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huid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Masseer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zachtjes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in het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gezicht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+ de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hals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totdat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het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volledig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is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geabsorbeerd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om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huid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+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geest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versterken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de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komende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dag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Volg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met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moisturizer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zonnebrandcrème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Gebruik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elke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avond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het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NeuNight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serum.</a:t>
            </a:r>
            <a:endParaRPr lang="en-US" sz="1100" b="1" dirty="0">
              <a:solidFill>
                <a:schemeClr val="accent3"/>
              </a:solidFill>
              <a:latin typeface="Amare Walter Neue"/>
              <a:ea typeface="+mn-lt"/>
              <a:cs typeface="+mn-lt"/>
            </a:endParaRPr>
          </a:p>
        </p:txBody>
      </p:sp>
      <p:pic>
        <p:nvPicPr>
          <p:cNvPr id="6" name="Picture 5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47364640-1EFD-84F2-F117-A11DF2EEA6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5" name="Picture 4" descr="A white bottle with a gold cap&#10;&#10;AI-generated content may be incorrect.">
            <a:extLst>
              <a:ext uri="{FF2B5EF4-FFF2-40B4-BE49-F238E27FC236}">
                <a16:creationId xmlns:a16="http://schemas.microsoft.com/office/drawing/2014/main" id="{8D29A193-81A5-A586-AA32-F9B7D6F179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5600" y="35781"/>
            <a:ext cx="3352800" cy="6858000"/>
          </a:xfrm>
          <a:prstGeom prst="rect">
            <a:avLst/>
          </a:prstGeom>
        </p:spPr>
      </p:pic>
      <p:pic>
        <p:nvPicPr>
          <p:cNvPr id="4" name="Picture 3" descr="A white bottle with a gold cap&#10;&#10;AI-generated content may be incorrect.">
            <a:extLst>
              <a:ext uri="{FF2B5EF4-FFF2-40B4-BE49-F238E27FC236}">
                <a16:creationId xmlns:a16="http://schemas.microsoft.com/office/drawing/2014/main" id="{C2F65AD2-2F8E-D221-B857-91D83E68EA4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866" r="18379"/>
          <a:stretch>
            <a:fillRect/>
          </a:stretch>
        </p:blipFill>
        <p:spPr>
          <a:xfrm>
            <a:off x="7593843" y="71562"/>
            <a:ext cx="4598157" cy="6786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2828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1328A-06EC-FD02-EBFA-E111A1665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E5CB4FA-C14E-7532-E905-5ED2E1980F6E}"/>
              </a:ext>
            </a:extLst>
          </p:cNvPr>
          <p:cNvSpPr/>
          <p:nvPr/>
        </p:nvSpPr>
        <p:spPr>
          <a:xfrm>
            <a:off x="306583" y="2075198"/>
            <a:ext cx="6711663" cy="1620600"/>
          </a:xfrm>
          <a:prstGeom prst="roundRect">
            <a:avLst>
              <a:gd name="adj" fmla="val 412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3B6D2C-C6CF-E3A2-B5FD-50495DA69ED6}"/>
              </a:ext>
            </a:extLst>
          </p:cNvPr>
          <p:cNvSpPr txBox="1"/>
          <p:nvPr/>
        </p:nvSpPr>
        <p:spPr>
          <a:xfrm>
            <a:off x="201979" y="703205"/>
            <a:ext cx="7250381" cy="116955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1740"/>
              </a:lnSpc>
            </a:pPr>
            <a:r>
              <a:rPr lang="en-US" sz="1100" b="1" dirty="0">
                <a:solidFill>
                  <a:schemeClr val="accent3"/>
                </a:solidFill>
                <a:latin typeface="Amare Walter Neue Halbfett"/>
                <a:cs typeface="Poppins"/>
              </a:rPr>
              <a:t>HERSTEL VAN EEN STRESSVOLLE DAG</a:t>
            </a:r>
            <a:br>
              <a:rPr lang="en-US" sz="1100" dirty="0">
                <a:latin typeface="Amare Walter Neue" panose="020B0503040202060203" pitchFamily="34" charset="77"/>
              </a:rPr>
            </a:b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Aangedreven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door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HuG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Cell™ (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onze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eigen Rhodiola + L-theanine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plantaardige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huidresistentieceltechnologie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)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ondersteunt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dit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rijke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crèmeachtige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serum de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nachtelijke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hydratatievernieuwing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vermindert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het de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zichtbaarheid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fijne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lijntjes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+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ondersteunt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stevige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jeugdig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ogende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huid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Bliss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Neuroscent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bevordert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gevoelens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van rust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kalmte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in je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avondritueel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</a:t>
            </a:r>
          </a:p>
        </p:txBody>
      </p:sp>
      <p:sp>
        <p:nvSpPr>
          <p:cNvPr id="2" name="Google Shape;404;p19">
            <a:extLst>
              <a:ext uri="{FF2B5EF4-FFF2-40B4-BE49-F238E27FC236}">
                <a16:creationId xmlns:a16="http://schemas.microsoft.com/office/drawing/2014/main" id="{055A8880-8CEF-9FD8-CC26-C550E93F23C9}"/>
              </a:ext>
            </a:extLst>
          </p:cNvPr>
          <p:cNvSpPr txBox="1"/>
          <p:nvPr/>
        </p:nvSpPr>
        <p:spPr>
          <a:xfrm>
            <a:off x="247846" y="3506378"/>
            <a:ext cx="4625252" cy="29084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75" rIns="60950" bIns="30475" numCol="1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-US" sz="11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  <a:t>SLEUTELTECHNOLOGIEËN</a:t>
            </a:r>
            <a:br>
              <a:rPr lang="en-US" sz="9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</a:br>
            <a:endParaRPr sz="900" b="0" i="0" u="none" strike="noStrike" cap="none" dirty="0">
              <a:solidFill>
                <a:schemeClr val="accent3"/>
              </a:solidFill>
              <a:latin typeface="Amare Walter Neue" panose="020B0503040202060203" pitchFamily="34" charset="77"/>
              <a:ea typeface="Arial"/>
              <a:cs typeface="Arial"/>
              <a:sym typeface="Arial"/>
            </a:endParaRP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HuG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Cell</a:t>
            </a:r>
            <a:r>
              <a:rPr lang="en-US" sz="900" baseline="30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™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Huidresistentie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plantaardige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celtechnologie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met Rhodiola Plant Cell + L-theanine.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SeaMist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Onze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mariene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 die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helpt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beschermen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tegen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stressgerelateerde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factoren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gladdere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gezonder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ogende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teint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bevordert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Polypeptide-2 shOligopeptide-1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Plantaardig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geproduceerde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peptides die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stevigere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gladdere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ondersteunen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Bakuchiol</a:t>
            </a:r>
            <a:b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retinolalternatief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dat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anti-aging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voordelen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biedt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zonder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irritatie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Cloudberry </a:t>
            </a: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Zaadolie</a:t>
            </a:r>
            <a:b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Rijk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aan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vetzuren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voor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zachte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gladde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Hydration Blend (HA, PGA, Panthenol)</a:t>
            </a:r>
            <a:b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Ondersteunt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gezondheid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van de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huidbarrière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bevordert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hydratatie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+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vocht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verhoogt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elasticiteit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87A1D0F-73FD-B09C-E528-C20197E7D788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1909" y="287688"/>
            <a:ext cx="6816337" cy="5383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b="1" err="1">
                <a:solidFill>
                  <a:schemeClr val="accent3"/>
                </a:solidFill>
                <a:latin typeface="Amare Walter Neue Halbfett"/>
              </a:rPr>
              <a:t>NeuNight</a:t>
            </a:r>
            <a:r>
              <a:rPr lang="en-US" sz="2400" baseline="30000">
                <a:solidFill>
                  <a:schemeClr val="accent3"/>
                </a:solidFill>
                <a:latin typeface="Amare Walter Neue Mager" panose="020B0403040202060203" pitchFamily="34" charset="77"/>
              </a:rPr>
              <a:t>™</a:t>
            </a:r>
            <a:r>
              <a:rPr lang="en-US" sz="2400" b="1">
                <a:solidFill>
                  <a:schemeClr val="accent3"/>
                </a:solidFill>
                <a:latin typeface="Amare Walter Neue Halbfett"/>
              </a:rPr>
              <a:t> Restore + Renew Serum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0E69E840-03C4-559E-B325-3E9C492C65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55763"/>
              </p:ext>
            </p:extLst>
          </p:nvPr>
        </p:nvGraphicFramePr>
        <p:xfrm>
          <a:off x="333711" y="1905056"/>
          <a:ext cx="6879888" cy="15690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439944">
                  <a:extLst>
                    <a:ext uri="{9D8B030D-6E8A-4147-A177-3AD203B41FA5}">
                      <a16:colId xmlns:a16="http://schemas.microsoft.com/office/drawing/2014/main" val="3132878675"/>
                    </a:ext>
                  </a:extLst>
                </a:gridCol>
                <a:gridCol w="3439944">
                  <a:extLst>
                    <a:ext uri="{9D8B030D-6E8A-4147-A177-3AD203B41FA5}">
                      <a16:colId xmlns:a16="http://schemas.microsoft.com/office/drawing/2014/main" val="2822607790"/>
                    </a:ext>
                  </a:extLst>
                </a:gridCol>
              </a:tblGrid>
              <a:tr h="209447"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 panose="020B0503040202060203" pitchFamily="34" charset="77"/>
                        </a:rPr>
                        <a:t>VOORDELEN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 panose="020B0503040202060203" pitchFamily="34" charset="77"/>
                        </a:rPr>
                        <a:t>KENMERKEN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474637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Verbetert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nachtelijke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herstelhydratatie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Comfortabele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,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rijke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crème-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textuur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1780852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Vermindert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het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uiterlijk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van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lijntjes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en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rimpels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Krachtige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nachtformule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1063468"/>
                  </a:ext>
                </a:extLst>
              </a:tr>
              <a:tr h="342551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Verbetert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zichtbaar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een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ongelijkmatige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teint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en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textuur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Kalmerende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,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ontspannende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sensatie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voor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huid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+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geest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7632028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Hydrateert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en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vult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zichtbaar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op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Huidmicrobioomvriendelijke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formule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683431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Kalmeert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en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verzacht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,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vooral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roodheid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door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droogheid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Niet-comedogeen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75775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E68B8A5-FCB9-B987-0669-A704D090F640}"/>
              </a:ext>
            </a:extLst>
          </p:cNvPr>
          <p:cNvSpPr/>
          <p:nvPr/>
        </p:nvSpPr>
        <p:spPr>
          <a:xfrm>
            <a:off x="4859021" y="3640552"/>
            <a:ext cx="2588344" cy="3023138"/>
          </a:xfrm>
          <a:prstGeom prst="roundRect">
            <a:avLst>
              <a:gd name="adj" fmla="val 4129"/>
            </a:avLst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C6D75B-82C6-B558-9830-A6B1E960BE01}"/>
              </a:ext>
            </a:extLst>
          </p:cNvPr>
          <p:cNvSpPr txBox="1"/>
          <p:nvPr/>
        </p:nvSpPr>
        <p:spPr>
          <a:xfrm>
            <a:off x="4859021" y="3685548"/>
            <a:ext cx="2588345" cy="288476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2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"/>
                <a:ea typeface="+mn-lt"/>
                <a:cs typeface="+mn-lt"/>
              </a:rPr>
              <a:t>GEBRUIKSAANWIJZING</a:t>
            </a:r>
          </a:p>
          <a:p>
            <a:pPr marL="0" marR="0" lvl="0" indent="0" algn="l" defTabSz="914400" rtl="0" eaLnBrk="1" fontAlgn="auto" latinLnBrk="0" hangingPunct="1">
              <a:lnSpc>
                <a:spcPts val="22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Breng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elke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avond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2–4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pompjes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aan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op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schone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huid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Masseer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zachtjes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in het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gezicht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de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hals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de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borst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totdat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het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volledig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is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geabsorbeerd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om je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helpen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ontspannen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tot rust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komen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je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klaar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maken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herstel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Volg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met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moisturizer of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gezichtsolie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indien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nodig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Gebruik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elke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ochtend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het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NeuDay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serum.</a:t>
            </a:r>
          </a:p>
        </p:txBody>
      </p:sp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E4C86D71-5208-14BC-206D-7C851398A9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6" name="Picture 5" descr="A white line on a black background&#10;&#10;AI-generated content may be incorrect.">
            <a:extLst>
              <a:ext uri="{FF2B5EF4-FFF2-40B4-BE49-F238E27FC236}">
                <a16:creationId xmlns:a16="http://schemas.microsoft.com/office/drawing/2014/main" id="{1DF2710C-3EF6-6856-CB1A-26A77648653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8896" r="3054"/>
          <a:stretch>
            <a:fillRect/>
          </a:stretch>
        </p:blipFill>
        <p:spPr>
          <a:xfrm>
            <a:off x="8841600" y="71561"/>
            <a:ext cx="3357137" cy="6816014"/>
          </a:xfrm>
          <a:prstGeom prst="rect">
            <a:avLst/>
          </a:prstGeom>
        </p:spPr>
      </p:pic>
      <p:pic>
        <p:nvPicPr>
          <p:cNvPr id="8" name="Picture 7" descr="A white bottle with a silver cap&#10;&#10;AI-generated content may be incorrect.">
            <a:extLst>
              <a:ext uri="{FF2B5EF4-FFF2-40B4-BE49-F238E27FC236}">
                <a16:creationId xmlns:a16="http://schemas.microsoft.com/office/drawing/2014/main" id="{6A29871C-3C11-49C4-846E-5866657576A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147" r="3136"/>
          <a:stretch>
            <a:fillRect/>
          </a:stretch>
        </p:blipFill>
        <p:spPr>
          <a:xfrm>
            <a:off x="8845937" y="83964"/>
            <a:ext cx="3352800" cy="67864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3A46B3-F1B3-FDBD-ED4E-CE4BBC0F8C8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660" r="23542"/>
          <a:stretch>
            <a:fillRect/>
          </a:stretch>
        </p:blipFill>
        <p:spPr>
          <a:xfrm>
            <a:off x="7566748" y="68460"/>
            <a:ext cx="4625252" cy="6822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2161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2316A9-793A-E86D-6045-95B021402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37C2BD4-ABB7-6C2A-C89A-C0142E4EE8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8D9DA2-A1BA-CEA1-F861-395336116C38}"/>
              </a:ext>
            </a:extLst>
          </p:cNvPr>
          <p:cNvSpPr txBox="1"/>
          <p:nvPr/>
        </p:nvSpPr>
        <p:spPr>
          <a:xfrm>
            <a:off x="360078" y="3176845"/>
            <a:ext cx="5634322" cy="20572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Klinische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instrumentatietesten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Tests van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consumentperceptie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Tests van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emotionele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respons</a:t>
            </a: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2175"/>
              </a:lnSpc>
              <a:buNone/>
            </a:pP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1875"/>
              </a:lnSpc>
              <a:buNone/>
            </a:pP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1650"/>
              </a:lnSpc>
              <a:buNone/>
            </a:pPr>
            <a:r>
              <a:rPr lang="en-US" sz="16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67E2D7-7B56-6041-394C-B2F0DD630627}"/>
              </a:ext>
            </a:extLst>
          </p:cNvPr>
          <p:cNvSpPr txBox="1"/>
          <p:nvPr/>
        </p:nvSpPr>
        <p:spPr>
          <a:xfrm>
            <a:off x="360078" y="2300543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32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Strenge </a:t>
            </a:r>
            <a:r>
              <a:rPr lang="en-US" sz="32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Klinische</a:t>
            </a:r>
            <a:r>
              <a:rPr lang="en-US" sz="32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Testen</a:t>
            </a:r>
          </a:p>
        </p:txBody>
      </p:sp>
      <p:pic>
        <p:nvPicPr>
          <p:cNvPr id="3" name="Picture 2" descr="A person in a room with a computer screen&#10;&#10;AI-generated content may be incorrect.">
            <a:extLst>
              <a:ext uri="{FF2B5EF4-FFF2-40B4-BE49-F238E27FC236}">
                <a16:creationId xmlns:a16="http://schemas.microsoft.com/office/drawing/2014/main" id="{04151030-C350-872E-1727-B9C88BFA0D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983" r="31954"/>
          <a:stretch>
            <a:fillRect/>
          </a:stretch>
        </p:blipFill>
        <p:spPr>
          <a:xfrm>
            <a:off x="6090556" y="0"/>
            <a:ext cx="6101443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B5EDAA5-C2E9-9A08-1BA5-86A8F735414B}"/>
              </a:ext>
            </a:extLst>
          </p:cNvPr>
          <p:cNvSpPr/>
          <p:nvPr/>
        </p:nvSpPr>
        <p:spPr>
          <a:xfrm>
            <a:off x="6090557" y="0"/>
            <a:ext cx="6101443" cy="6858000"/>
          </a:xfrm>
          <a:prstGeom prst="rect">
            <a:avLst/>
          </a:prstGeom>
          <a:gradFill>
            <a:gsLst>
              <a:gs pos="62000">
                <a:schemeClr val="accent1">
                  <a:lumMod val="0"/>
                  <a:alpha val="0"/>
                </a:schemeClr>
              </a:gs>
              <a:gs pos="100000">
                <a:schemeClr val="accent3">
                  <a:alpha val="81744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2187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BF90EC-C53E-CB82-9310-58ED8EC78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DB2C07A-57B1-DA6A-6673-F2C9595249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4" name="Picture 3" descr="A group of white containers with gold caps&#10;&#10;AI-generated content may be incorrect.">
            <a:extLst>
              <a:ext uri="{FF2B5EF4-FFF2-40B4-BE49-F238E27FC236}">
                <a16:creationId xmlns:a16="http://schemas.microsoft.com/office/drawing/2014/main" id="{80C5D75E-5F2F-EFF8-AED1-DF1041B546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94" r="5417"/>
          <a:stretch>
            <a:fillRect/>
          </a:stretch>
        </p:blipFill>
        <p:spPr>
          <a:xfrm>
            <a:off x="6129867" y="71562"/>
            <a:ext cx="6062134" cy="6781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94C243-BBE4-D76F-07D5-A86FED490FF5}"/>
              </a:ext>
            </a:extLst>
          </p:cNvPr>
          <p:cNvSpPr txBox="1"/>
          <p:nvPr/>
        </p:nvSpPr>
        <p:spPr>
          <a:xfrm>
            <a:off x="309959" y="756242"/>
            <a:ext cx="5753893" cy="32624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28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100% </a:t>
            </a:r>
            <a:endParaRPr lang="en-US" sz="2800" dirty="0">
              <a:latin typeface="Amare Walter Neue Halbfett"/>
            </a:endParaRPr>
          </a:p>
          <a:p>
            <a:pPr algn="l">
              <a:buNone/>
            </a:pP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van de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deelnemers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toonde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ONMIDDELLIJKE VERBETERING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in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huidstraling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met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OptiMIST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*</a:t>
            </a:r>
          </a:p>
          <a:p>
            <a:pPr algn="l">
              <a:buNone/>
            </a:pP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Na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slechts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4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weken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:</a:t>
            </a:r>
          </a:p>
          <a:p>
            <a:r>
              <a:rPr lang="en-US" sz="2800" b="1" dirty="0">
                <a:solidFill>
                  <a:srgbClr val="5F2656"/>
                </a:solidFill>
                <a:latin typeface="Amare Walter Neue Halbfett"/>
              </a:rPr>
              <a:t>100% </a:t>
            </a:r>
            <a:endParaRPr lang="en-US" sz="2800" dirty="0">
              <a:latin typeface="Amare Walter Neue Halbfett"/>
            </a:endParaRPr>
          </a:p>
          <a:p>
            <a:pPr algn="l">
              <a:buNone/>
            </a:pP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van de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deelnemers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toonde</a:t>
            </a:r>
            <a:r>
              <a:rPr lang="en-US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VERBETERING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van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fijne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lijntjes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met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NeuDay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NeuNight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**</a:t>
            </a:r>
            <a:r>
              <a:rPr lang="en-US" sz="2000" b="1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</a:p>
          <a:p>
            <a:pPr algn="l" rtl="0" fontAlgn="base">
              <a:buNone/>
            </a:pPr>
            <a:r>
              <a:rPr lang="en-US" sz="20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</a:p>
          <a:p>
            <a:pPr algn="l" rtl="0" fontAlgn="base">
              <a:buNone/>
            </a:pPr>
            <a:r>
              <a:rPr lang="en-US" sz="20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</a:p>
          <a:p>
            <a:pPr algn="l" rtl="0" fontAlgn="base">
              <a:buNone/>
            </a:pPr>
            <a:r>
              <a:rPr lang="en-US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sz="2000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6BD41A-B009-B168-C0E3-D96973F1ED97}"/>
              </a:ext>
            </a:extLst>
          </p:cNvPr>
          <p:cNvSpPr txBox="1"/>
          <p:nvPr/>
        </p:nvSpPr>
        <p:spPr>
          <a:xfrm>
            <a:off x="309959" y="184155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Resultaten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die je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kunt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zien</a:t>
            </a:r>
            <a:endParaRPr lang="en-US" sz="2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D06ED5-48CA-89B3-B61A-17C69D96CE25}"/>
              </a:ext>
            </a:extLst>
          </p:cNvPr>
          <p:cNvSpPr txBox="1"/>
          <p:nvPr/>
        </p:nvSpPr>
        <p:spPr>
          <a:xfrm>
            <a:off x="340121" y="3572191"/>
            <a:ext cx="5808280" cy="218521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28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94%</a:t>
            </a:r>
            <a:r>
              <a:rPr lang="en-US" sz="2800" b="1" dirty="0">
                <a:solidFill>
                  <a:srgbClr val="5F2656"/>
                </a:solidFill>
                <a:latin typeface="Amare Walter Neue Halbfett"/>
              </a:rPr>
              <a:t> 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van de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gebruikers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was het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ermee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eens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dat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OptiMIST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voelt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als</a:t>
            </a:r>
            <a:r>
              <a:rPr lang="en-US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resetmoment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voor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huid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geest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.†</a:t>
            </a:r>
          </a:p>
          <a:p>
            <a:pPr fontAlgn="base"/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NeuDay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verbeterde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de interne focus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mentale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helderheid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hielp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iemands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stemming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te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verheffen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‡</a:t>
            </a:r>
          </a:p>
          <a:p>
            <a:pPr fontAlgn="base"/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NeuNight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bevorderde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ontspanning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staat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van rust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hielp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hen tot rust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komen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‡</a:t>
            </a:r>
            <a:endParaRPr lang="en-US" sz="20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A4F8E3-3453-7514-E6A4-EE28D5D5DAA2}"/>
              </a:ext>
            </a:extLst>
          </p:cNvPr>
          <p:cNvSpPr txBox="1"/>
          <p:nvPr/>
        </p:nvSpPr>
        <p:spPr>
          <a:xfrm>
            <a:off x="309959" y="3059843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En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voelen</a:t>
            </a:r>
            <a:endParaRPr lang="en-US" sz="2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33EA02-D358-396C-B977-8534E99B8814}"/>
              </a:ext>
            </a:extLst>
          </p:cNvPr>
          <p:cNvSpPr txBox="1"/>
          <p:nvPr/>
        </p:nvSpPr>
        <p:spPr>
          <a:xfrm>
            <a:off x="340121" y="5684978"/>
            <a:ext cx="62484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*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Gebaseerd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op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deskundige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beoordeling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panelleden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1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toepassing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OptiMIST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†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Gebaseerd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op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consumententests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bij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deelnemers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1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toepassing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OptiMIST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*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Gebaseerd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op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deskundige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beoordeling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panelleden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gebruik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NeuDay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NeuNight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gedurende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4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weken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‡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Gebaseerd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op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consumententests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bij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panelleden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gebruik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van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NeuDay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NeuNight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gedurende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4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weken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  <a:endParaRPr lang="en-US" sz="8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3831189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white bottles on a glass shelf&#10;&#10;AI-generated content may be incorrect.">
            <a:extLst>
              <a:ext uri="{FF2B5EF4-FFF2-40B4-BE49-F238E27FC236}">
                <a16:creationId xmlns:a16="http://schemas.microsoft.com/office/drawing/2014/main" id="{E6D6D51B-B26C-302F-3A64-B79FB2AB4E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5" t="5220" r="28226" b="2128"/>
          <a:stretch>
            <a:fillRect/>
          </a:stretch>
        </p:blipFill>
        <p:spPr>
          <a:xfrm>
            <a:off x="0" y="-19817"/>
            <a:ext cx="12192000" cy="6877818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6AFF65-7AC6-4178-431E-FF42A11D2AC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74190" y="2407992"/>
            <a:ext cx="6352390" cy="180656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5880"/>
              </a:lnSpc>
              <a:buNone/>
            </a:pPr>
            <a:r>
              <a:rPr lang="en-US" sz="4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Huidverzorging</a:t>
            </a:r>
          </a:p>
          <a:p>
            <a:pPr marL="0" indent="0" fontAlgn="base">
              <a:lnSpc>
                <a:spcPts val="5880"/>
              </a:lnSpc>
              <a:buNone/>
            </a:pPr>
            <a:r>
              <a:rPr lang="en-US" sz="4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gebaseerd</a:t>
            </a:r>
            <a:r>
              <a:rPr lang="en-US" sz="4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op </a:t>
            </a:r>
            <a:r>
              <a:rPr lang="en-US" sz="48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Neurowetenschap</a:t>
            </a:r>
            <a:endParaRPr lang="en-US" sz="48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7" name="Picture 16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F6DA68B-13B3-5D6E-A00F-196A68FCDD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F2D94715-E5D2-3164-22D9-FB2ECC1B96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34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beauty products&#10;&#10;AI-generated content may be incorrect.">
            <a:extLst>
              <a:ext uri="{FF2B5EF4-FFF2-40B4-BE49-F238E27FC236}">
                <a16:creationId xmlns:a16="http://schemas.microsoft.com/office/drawing/2014/main" id="{6019F259-B911-F6C4-6DD4-7A2627F3FC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22" y="0"/>
            <a:ext cx="5489111" cy="6858000"/>
          </a:xfrm>
          <a:prstGeom prst="rect">
            <a:avLst/>
          </a:prstGeom>
        </p:spPr>
      </p:pic>
      <p:pic>
        <p:nvPicPr>
          <p:cNvPr id="3" name="Picture 2" descr="A group of white containers with gold lids&#10;&#10;AI-generated content may be incorrect.">
            <a:extLst>
              <a:ext uri="{FF2B5EF4-FFF2-40B4-BE49-F238E27FC236}">
                <a16:creationId xmlns:a16="http://schemas.microsoft.com/office/drawing/2014/main" id="{DDF2F30B-ADE1-84ED-DE1D-7C62FABA7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1467" y="0"/>
            <a:ext cx="54891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0687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CFD3EC7-D1E2-207F-39A9-12C700D8A3AA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43811" y="223501"/>
            <a:ext cx="5559981" cy="11161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Top tips om in je routine op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te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nemen</a:t>
            </a:r>
            <a:endParaRPr lang="en-US" sz="2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FC40DC-1653-7998-595A-A31A46675453}"/>
              </a:ext>
            </a:extLst>
          </p:cNvPr>
          <p:cNvSpPr txBox="1"/>
          <p:nvPr/>
        </p:nvSpPr>
        <p:spPr>
          <a:xfrm>
            <a:off x="458810" y="1884154"/>
            <a:ext cx="631918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Types </a:t>
            </a:r>
            <a:r>
              <a:rPr lang="en-US" sz="3200" dirty="0" err="1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huidverzorgingsgebruikers</a:t>
            </a:r>
            <a:endParaRPr lang="en-US" sz="3200" dirty="0">
              <a:solidFill>
                <a:srgbClr val="5F2756"/>
              </a:solidFill>
              <a:latin typeface="Amare Walter Neue Mittel" panose="020B0503040202060203" pitchFamily="34" charset="77"/>
              <a:cs typeface="Segoe U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433AB6B-0FEC-6407-9358-8D4A5AC54A42}"/>
              </a:ext>
            </a:extLst>
          </p:cNvPr>
          <p:cNvSpPr txBox="1"/>
          <p:nvPr/>
        </p:nvSpPr>
        <p:spPr>
          <a:xfrm>
            <a:off x="458810" y="2961372"/>
            <a:ext cx="60987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Nieuw in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huidverzorging</a:t>
            </a:r>
            <a:endParaRPr 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indent="-285750">
              <a:buFont typeface="Arial"/>
              <a:buChar char="•"/>
            </a:pP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Dagelijkse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huidverzorgingsgebruiker</a:t>
            </a:r>
            <a:endParaRPr 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indent="-285750">
              <a:buFont typeface="Arial"/>
              <a:buChar char="•"/>
            </a:pP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Gevorderde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huidverzorgingsgebruiker</a:t>
            </a:r>
            <a:endParaRPr 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indent="-285750">
              <a:buFont typeface="Arial"/>
              <a:buChar char="•"/>
            </a:pP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Gevoelige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of acne-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gevoelige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huid</a:t>
            </a:r>
            <a:endParaRPr lang="en-US" dirty="0">
              <a:solidFill>
                <a:srgbClr val="5F2756"/>
              </a:solidFill>
              <a:latin typeface="Amare Walter Neue Mager"/>
              <a:cs typeface="Segoe UI"/>
            </a:endParaRPr>
          </a:p>
        </p:txBody>
      </p:sp>
      <p:pic>
        <p:nvPicPr>
          <p:cNvPr id="16" name="Picture 15" descr="A group of white containers with gold caps&#10;&#10;AI-generated content may be incorrect.">
            <a:extLst>
              <a:ext uri="{FF2B5EF4-FFF2-40B4-BE49-F238E27FC236}">
                <a16:creationId xmlns:a16="http://schemas.microsoft.com/office/drawing/2014/main" id="{DF35820E-05A4-D12C-2134-B84A41B5AF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746" r="9150"/>
          <a:stretch>
            <a:fillRect/>
          </a:stretch>
        </p:blipFill>
        <p:spPr>
          <a:xfrm>
            <a:off x="6388209" y="0"/>
            <a:ext cx="5803791" cy="690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133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271F62-19D1-C4CE-4C47-0163C02A5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075C80A-97F9-CDBB-2E14-D9110106F63C}"/>
              </a:ext>
            </a:extLst>
          </p:cNvPr>
          <p:cNvSpPr txBox="1"/>
          <p:nvPr/>
        </p:nvSpPr>
        <p:spPr>
          <a:xfrm>
            <a:off x="390072" y="1845789"/>
            <a:ext cx="5863771" cy="44525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Koppel de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toepassing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aan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een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bestaande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gewoonte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: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Identificeer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een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ochtend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-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avondgewoonte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om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deze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nieuwe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routine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aan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vast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koppelen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 Als je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bijvoorbeeld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’s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ochtends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je Happy Juice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drinkt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,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combineer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dat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dan met het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aanbrengen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van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OptiMIST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NeuDay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™.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Bouw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verder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op je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huidige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routine: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Verander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niet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alle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producten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in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één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keer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Blijf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je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huidige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routine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volgen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voeg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alleen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NeuDay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 +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NeuNight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 toe of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vervang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doelgerichte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serums.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Voeg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de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stap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van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OptiMIST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 toe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vóór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de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toepassing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van serums.</a:t>
            </a:r>
            <a:endParaRPr lang="en-US" sz="1600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Neem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een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gevoel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van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welzijn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op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: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Positioneer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dit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als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je wellbeing-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stap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in je routine. Focus op de extra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voordelen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buiten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de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huidresultaten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maak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gedurende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de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dag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gebruik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van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OptiMIST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™.</a:t>
            </a:r>
            <a:endParaRPr lang="en-US" sz="1600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Als je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gevoelig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bent, test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en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begin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langzaam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: 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Als je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een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gevoelige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huid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hebt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of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snel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reageert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, test elk product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eerst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Sommigen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kunnen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ervoor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kiezen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om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langzaam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één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product per week toe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voegen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aan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hun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routine. Je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kunt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er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ook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voor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kiezen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om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NeuNight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de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eerste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weken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om de 2–3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dagen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gebruiken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EEA26D6-F670-D783-A913-020677ABCF81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43811" y="223501"/>
            <a:ext cx="5559981" cy="11161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Top tips om in je routine op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te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nemen</a:t>
            </a:r>
            <a:endParaRPr lang="en-US" sz="2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BFC3A-DDAA-0663-221D-266CB1D7C76B}"/>
              </a:ext>
            </a:extLst>
          </p:cNvPr>
          <p:cNvSpPr txBox="1"/>
          <p:nvPr/>
        </p:nvSpPr>
        <p:spPr>
          <a:xfrm>
            <a:off x="390072" y="1077223"/>
            <a:ext cx="6098720" cy="52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000"/>
              </a:lnSpc>
            </a:pPr>
            <a:r>
              <a:rPr lang="en-US" sz="3800" b="1" dirty="0">
                <a:solidFill>
                  <a:srgbClr val="5F2756"/>
                </a:solidFill>
                <a:latin typeface="Amare Walter Neue Halbfett"/>
                <a:cs typeface="Segoe UI"/>
              </a:rPr>
              <a:t>Tips om toe </a:t>
            </a:r>
            <a:r>
              <a:rPr lang="en-US" sz="3800" b="1" dirty="0" err="1">
                <a:solidFill>
                  <a:srgbClr val="5F2756"/>
                </a:solidFill>
                <a:latin typeface="Amare Walter Neue Halbfett"/>
                <a:cs typeface="Segoe UI"/>
              </a:rPr>
              <a:t>te</a:t>
            </a:r>
            <a:r>
              <a:rPr lang="en-US" sz="3800" b="1" dirty="0">
                <a:solidFill>
                  <a:srgbClr val="5F2756"/>
                </a:solidFill>
                <a:latin typeface="Amare Walter Neue Halbfett"/>
                <a:cs typeface="Segoe UI"/>
              </a:rPr>
              <a:t> </a:t>
            </a:r>
            <a:r>
              <a:rPr lang="en-US" sz="3800" b="1" dirty="0" err="1">
                <a:solidFill>
                  <a:srgbClr val="5F2756"/>
                </a:solidFill>
                <a:latin typeface="Amare Walter Neue Halbfett"/>
                <a:cs typeface="Segoe UI"/>
              </a:rPr>
              <a:t>voegen</a:t>
            </a:r>
            <a:endParaRPr lang="en-US" sz="3800" b="1" dirty="0">
              <a:solidFill>
                <a:srgbClr val="5F2756"/>
              </a:solidFill>
              <a:latin typeface="Amare Walter Neue Halbfett"/>
              <a:cs typeface="Segoe UI"/>
            </a:endParaRPr>
          </a:p>
        </p:txBody>
      </p:sp>
      <p:pic>
        <p:nvPicPr>
          <p:cNvPr id="9" name="Picture 8" descr="A group of white containers with pink caps&#10;&#10;AI-generated content may be incorrect.">
            <a:extLst>
              <a:ext uri="{FF2B5EF4-FFF2-40B4-BE49-F238E27FC236}">
                <a16:creationId xmlns:a16="http://schemas.microsoft.com/office/drawing/2014/main" id="{BEAE6B93-2D4F-4F24-F2B8-6E1CD6F114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175" r="8792"/>
          <a:stretch>
            <a:fillRect/>
          </a:stretch>
        </p:blipFill>
        <p:spPr>
          <a:xfrm>
            <a:off x="6497654" y="32194"/>
            <a:ext cx="56943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3555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presentation_title"/>
  <p:tag name="PLUS_THEME" val="font_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heme/theme1.xml><?xml version="1.0" encoding="utf-8"?>
<a:theme xmlns:a="http://schemas.openxmlformats.org/drawingml/2006/main" name="Skin to Mind by Amar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Amar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1725</Words>
  <Application>Microsoft Macintosh PowerPoint</Application>
  <PresentationFormat>Geniş ekran</PresentationFormat>
  <Paragraphs>204</Paragraphs>
  <Slides>32</Slides>
  <Notes>17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8</vt:i4>
      </vt:variant>
      <vt:variant>
        <vt:lpstr>Tema</vt:lpstr>
      </vt:variant>
      <vt:variant>
        <vt:i4>2</vt:i4>
      </vt:variant>
      <vt:variant>
        <vt:lpstr>Slayt Başlıkları</vt:lpstr>
      </vt:variant>
      <vt:variant>
        <vt:i4>32</vt:i4>
      </vt:variant>
    </vt:vector>
  </HeadingPairs>
  <TitlesOfParts>
    <vt:vector size="42" baseType="lpstr">
      <vt:lpstr>Amare Walter Neue Halbfett</vt:lpstr>
      <vt:lpstr>Amare Walter Neue Mittel</vt:lpstr>
      <vt:lpstr>Amare Walter Neue Mager</vt:lpstr>
      <vt:lpstr>Aptos</vt:lpstr>
      <vt:lpstr>Amare Walter Neue Leicht</vt:lpstr>
      <vt:lpstr>Arial</vt:lpstr>
      <vt:lpstr>Amare Walter Neue</vt:lpstr>
      <vt:lpstr>Symbol</vt:lpstr>
      <vt:lpstr>Skin to Mind by Amare</vt:lpstr>
      <vt:lpstr>Amare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Lopez</dc:creator>
  <cp:lastModifiedBy>Gökhan Yalgın</cp:lastModifiedBy>
  <cp:revision>36</cp:revision>
  <dcterms:created xsi:type="dcterms:W3CDTF">2024-09-07T19:54:54Z</dcterms:created>
  <dcterms:modified xsi:type="dcterms:W3CDTF">2025-11-18T07:21:17Z</dcterms:modified>
</cp:coreProperties>
</file>