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147477942" r:id="rId5"/>
    <p:sldId id="2147477783" r:id="rId6"/>
    <p:sldId id="2147477975" r:id="rId7"/>
    <p:sldId id="2147477960" r:id="rId8"/>
    <p:sldId id="2147477962" r:id="rId9"/>
    <p:sldId id="2147477978" r:id="rId10"/>
    <p:sldId id="2147477963" r:id="rId11"/>
    <p:sldId id="2147477965" r:id="rId12"/>
    <p:sldId id="2147477966" r:id="rId13"/>
    <p:sldId id="2147477968" r:id="rId14"/>
    <p:sldId id="2147477967" r:id="rId15"/>
    <p:sldId id="2147477974" r:id="rId16"/>
    <p:sldId id="2147477898" r:id="rId17"/>
  </p:sldIdLst>
  <p:sldSz cx="12192000" cy="6858000"/>
  <p:notesSz cx="6858000" cy="9144000"/>
  <p:embeddedFontLst>
    <p:embeddedFont>
      <p:font typeface="Amare Walter Neue" panose="020B0604020202020204" charset="-94"/>
      <p:regular r:id="rId19"/>
      <p:bold r:id="rId20"/>
      <p:italic r:id="rId21"/>
      <p:boldItalic r:id="rId22"/>
    </p:embeddedFont>
    <p:embeddedFont>
      <p:font typeface="Amare Walter Neue Halbfett" panose="020B0604020202020204" charset="-94"/>
      <p:regular r:id="rId23"/>
      <p:bold r:id="rId24"/>
    </p:embeddedFont>
    <p:embeddedFont>
      <p:font typeface="Amare Walter Neue Leicht" panose="020B0604020202020204" charset="0"/>
      <p:regular r:id="rId25"/>
    </p:embeddedFont>
    <p:embeddedFont>
      <p:font typeface="Amare Walter Neue Mager" panose="020B0604020202020204" charset="-94"/>
      <p:regular r:id="rId26"/>
      <p:bold r:id="rId27"/>
      <p:boldItalic r:id="rId28"/>
    </p:embeddedFont>
    <p:embeddedFont>
      <p:font typeface="Amare Walter Neue Mittel" panose="020B0604020202020204" charset="-9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0F268-7B18-ED41-BFA3-50DA3EEFB613}" v="131" dt="2025-09-30T15:58:23.245"/>
    <p1510:client id="{6E8B90E0-1E98-C947-8668-86BB3DC4FB87}" v="636" dt="2025-09-30T20:56:03.819"/>
    <p1510:client id="{F3296A97-D93F-8F42-BFC4-3BD51F0ED7FE}" v="5" dt="2025-09-30T19:45:00.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1"/>
    <p:restoredTop sz="86395"/>
  </p:normalViewPr>
  <p:slideViewPr>
    <p:cSldViewPr snapToGrid="0">
      <p:cViewPr varScale="1">
        <p:scale>
          <a:sx n="71" d="100"/>
          <a:sy n="71" d="100"/>
        </p:scale>
        <p:origin x="1022"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12</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13</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3</a:t>
            </a:fld>
            <a:endParaRPr lang="en-US"/>
          </a:p>
        </p:txBody>
      </p:sp>
    </p:spTree>
    <p:extLst>
      <p:ext uri="{BB962C8B-B14F-4D97-AF65-F5344CB8AC3E}">
        <p14:creationId xmlns:p14="http://schemas.microsoft.com/office/powerpoint/2010/main" val="357154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4</a:t>
            </a:fld>
            <a:endParaRPr lang="en-US"/>
          </a:p>
        </p:txBody>
      </p:sp>
    </p:spTree>
    <p:extLst>
      <p:ext uri="{BB962C8B-B14F-4D97-AF65-F5344CB8AC3E}">
        <p14:creationId xmlns:p14="http://schemas.microsoft.com/office/powerpoint/2010/main" val="268233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5</a:t>
            </a:fld>
            <a:endParaRPr lang="en-US"/>
          </a:p>
        </p:txBody>
      </p:sp>
    </p:spTree>
    <p:extLst>
      <p:ext uri="{BB962C8B-B14F-4D97-AF65-F5344CB8AC3E}">
        <p14:creationId xmlns:p14="http://schemas.microsoft.com/office/powerpoint/2010/main" val="198965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206395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256311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71323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9586210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a:solidFill>
                  <a:schemeClr val="bg2"/>
                </a:solidFill>
              </a:rPr>
              <a:t>Copyright © 2025 Amare Global. All rights reserved.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hyperlink" Target="https://www.amare.com/" TargetMode="External"/><Relationship Id="rId5" Type="http://schemas.openxmlformats.org/officeDocument/2006/relationships/hyperlink" Target="https://amareglobal-my.sharepoint.com/:f:/g/personal/gyalgin_amare_com/IgBWnO2-e-HdQpJqxTB2LHy_AcpOKEnleLZBz75pcp9DT0I?e=KuW1Eo"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0.jpg"/><Relationship Id="rId5" Type="http://schemas.openxmlformats.org/officeDocument/2006/relationships/notesSlide" Target="../notesSlides/notesSlide5.xml"/><Relationship Id="rId4" Type="http://schemas.openxmlformats.org/officeDocument/2006/relationships/slideLayout" Target="../slideLayouts/slideLayout17.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jpg"/><Relationship Id="rId5" Type="http://schemas.openxmlformats.org/officeDocument/2006/relationships/notesSlide" Target="../notesSlides/notesSlide6.xml"/><Relationship Id="rId4" Type="http://schemas.openxmlformats.org/officeDocument/2006/relationships/slideLayout" Target="../slideLayouts/slideLayout17.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14.png"/><Relationship Id="rId3" Type="http://schemas.openxmlformats.org/officeDocument/2006/relationships/tags" Target="../tags/tag19.xml"/><Relationship Id="rId7" Type="http://schemas.openxmlformats.org/officeDocument/2006/relationships/tags" Target="../tags/tag23.xml"/><Relationship Id="rId12" Type="http://schemas.microsoft.com/office/2007/relationships/hdphoto" Target="../media/hdphoto3.wdp"/><Relationship Id="rId2" Type="http://schemas.openxmlformats.org/officeDocument/2006/relationships/tags" Target="../tags/tag18.xml"/><Relationship Id="rId16" Type="http://schemas.openxmlformats.org/officeDocument/2006/relationships/image" Target="../media/image17.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2.png"/><Relationship Id="rId5" Type="http://schemas.openxmlformats.org/officeDocument/2006/relationships/tags" Target="../tags/tag21.xml"/><Relationship Id="rId15" Type="http://schemas.openxmlformats.org/officeDocument/2006/relationships/image" Target="../media/image16.png"/><Relationship Id="rId10" Type="http://schemas.openxmlformats.org/officeDocument/2006/relationships/notesSlide" Target="../notesSlides/notesSlide9.xml"/><Relationship Id="rId4" Type="http://schemas.openxmlformats.org/officeDocument/2006/relationships/tags" Target="../tags/tag20.xml"/><Relationship Id="rId9" Type="http://schemas.openxmlformats.org/officeDocument/2006/relationships/slideLayout" Target="../slideLayouts/slideLayout3.xml"/><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32569DB1-2278-72E7-9197-E32A6C1D8A9A}"/>
              </a:ext>
            </a:extLst>
          </p:cNvPr>
          <p:cNvPicPr>
            <a:picLocks noChangeAspect="1"/>
          </p:cNvPicPr>
          <p:nvPr/>
        </p:nvPicPr>
        <p:blipFill>
          <a:blip r:embed="rId3"/>
          <a:stretch>
            <a:fillRect/>
          </a:stretch>
        </p:blipFill>
        <p:spPr>
          <a:xfrm>
            <a:off x="7248624" y="0"/>
            <a:ext cx="4952352" cy="6219768"/>
          </a:xfrm>
          <a:prstGeom prst="rect">
            <a:avLst/>
          </a:prstGeom>
        </p:spPr>
      </p:pic>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8BDE63-B9B7-6F59-5330-C5DDB57F1C34}"/>
              </a:ext>
            </a:extLst>
          </p:cNvPr>
          <p:cNvSpPr txBox="1"/>
          <p:nvPr/>
        </p:nvSpPr>
        <p:spPr>
          <a:xfrm>
            <a:off x="962483" y="2929961"/>
            <a:ext cx="5623512" cy="1084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7000" dirty="0">
                <a:solidFill>
                  <a:schemeClr val="bg1"/>
                </a:solidFill>
                <a:latin typeface="Amare Walter Neue Mittel" panose="020B0503040202060203" pitchFamily="34" charset="0"/>
                <a:cs typeface="Arial"/>
              </a:rPr>
              <a:t>ENERGY+</a:t>
            </a:r>
            <a:r>
              <a:rPr lang="en-US" sz="7000" baseline="30000" dirty="0">
                <a:solidFill>
                  <a:schemeClr val="bg1"/>
                </a:solidFill>
                <a:latin typeface="Amare Walter Neue Halbfett" panose="020B0503040202060203" pitchFamily="34" charset="77"/>
              </a:rPr>
              <a:t>™</a:t>
            </a:r>
            <a:endParaRPr lang="en-US" sz="7000" dirty="0">
              <a:solidFill>
                <a:schemeClr val="bg1"/>
              </a:solidFill>
              <a:latin typeface="Amare Walter Neue Leicht" panose="020B0303040202060203" pitchFamily="34" charset="77"/>
              <a:cs typeface="Arial"/>
            </a:endParaRPr>
          </a:p>
        </p:txBody>
      </p:sp>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6"/>
          <a:stretch>
            <a:fillRect/>
          </a:stretch>
        </p:blipFill>
        <p:spPr>
          <a:xfrm>
            <a:off x="1067235" y="2067924"/>
            <a:ext cx="2678047" cy="804360"/>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4" name="Resim 13">
            <a:extLst>
              <a:ext uri="{FF2B5EF4-FFF2-40B4-BE49-F238E27FC236}">
                <a16:creationId xmlns:a16="http://schemas.microsoft.com/office/drawing/2014/main" id="{8837B56E-E679-A20C-B0DC-EDB616B65246}"/>
              </a:ext>
            </a:extLst>
          </p:cNvPr>
          <p:cNvPicPr>
            <a:picLocks noChangeAspect="1"/>
          </p:cNvPicPr>
          <p:nvPr/>
        </p:nvPicPr>
        <p:blipFill>
          <a:blip r:embed="rId4"/>
          <a:stretch>
            <a:fillRect/>
          </a:stretch>
        </p:blipFill>
        <p:spPr>
          <a:xfrm>
            <a:off x="6080207" y="-15406"/>
            <a:ext cx="6111793" cy="6858000"/>
          </a:xfrm>
          <a:prstGeom prst="rect">
            <a:avLst/>
          </a:prstGeom>
        </p:spPr>
      </p:pic>
      <p:sp>
        <p:nvSpPr>
          <p:cNvPr id="10" name="Rectangle 16">
            <a:extLst>
              <a:ext uri="{FF2B5EF4-FFF2-40B4-BE49-F238E27FC236}">
                <a16:creationId xmlns:a16="http://schemas.microsoft.com/office/drawing/2014/main" id="{780D3A05-746D-2EAC-B151-E4C3EFAFBF90}"/>
              </a:ext>
            </a:extLst>
          </p:cNvPr>
          <p:cNvSpPr/>
          <p:nvPr/>
        </p:nvSpPr>
        <p:spPr>
          <a:xfrm>
            <a:off x="6098626" y="0"/>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10</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10</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10</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Nutritional Information</a:t>
            </a:r>
            <a:endParaRPr lang="en-US" sz="4400" baseline="30000" dirty="0">
              <a:solidFill>
                <a:schemeClr val="accent3"/>
              </a:solidFill>
              <a:latin typeface="Amare Walter Neue Leicht" panose="020B0303040202060203" pitchFamily="34" charset="77"/>
            </a:endParaRPr>
          </a:p>
        </p:txBody>
      </p:sp>
      <p:sp>
        <p:nvSpPr>
          <p:cNvPr id="8" name="Title 1">
            <a:extLst>
              <a:ext uri="{FF2B5EF4-FFF2-40B4-BE49-F238E27FC236}">
                <a16:creationId xmlns:a16="http://schemas.microsoft.com/office/drawing/2014/main" id="{6648B30E-E4AA-1834-8576-3CE880145378}"/>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pic>
        <p:nvPicPr>
          <p:cNvPr id="11" name="Resim 10">
            <a:extLst>
              <a:ext uri="{FF2B5EF4-FFF2-40B4-BE49-F238E27FC236}">
                <a16:creationId xmlns:a16="http://schemas.microsoft.com/office/drawing/2014/main" id="{9F861130-3ACF-2FF8-054C-3D3103C67578}"/>
              </a:ext>
            </a:extLst>
          </p:cNvPr>
          <p:cNvPicPr>
            <a:picLocks noChangeAspect="1"/>
          </p:cNvPicPr>
          <p:nvPr/>
        </p:nvPicPr>
        <p:blipFill>
          <a:blip r:embed="rId8"/>
          <a:stretch>
            <a:fillRect/>
          </a:stretch>
        </p:blipFill>
        <p:spPr>
          <a:xfrm>
            <a:off x="883534" y="1468601"/>
            <a:ext cx="4267200" cy="4044950"/>
          </a:xfrm>
          <a:prstGeom prst="rect">
            <a:avLst/>
          </a:prstGeom>
        </p:spPr>
      </p:pic>
    </p:spTree>
    <p:extLst>
      <p:ext uri="{BB962C8B-B14F-4D97-AF65-F5344CB8AC3E}">
        <p14:creationId xmlns:p14="http://schemas.microsoft.com/office/powerpoint/2010/main" val="101232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9" name="Resim 18">
            <a:extLst>
              <a:ext uri="{FF2B5EF4-FFF2-40B4-BE49-F238E27FC236}">
                <a16:creationId xmlns:a16="http://schemas.microsoft.com/office/drawing/2014/main" id="{0E3CA99B-7AD3-C35B-3BAC-F78473BED554}"/>
              </a:ext>
            </a:extLst>
          </p:cNvPr>
          <p:cNvPicPr>
            <a:picLocks noChangeAspect="1"/>
          </p:cNvPicPr>
          <p:nvPr/>
        </p:nvPicPr>
        <p:blipFill>
          <a:blip r:embed="rId4"/>
          <a:stretch>
            <a:fillRect/>
          </a:stretch>
        </p:blipFill>
        <p:spPr>
          <a:xfrm>
            <a:off x="8880394" y="0"/>
            <a:ext cx="3321094" cy="6858000"/>
          </a:xfrm>
          <a:prstGeom prst="rect">
            <a:avLst/>
          </a:prstGeom>
        </p:spPr>
      </p:pic>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11</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379346" y="4924129"/>
            <a:ext cx="8114927" cy="733534"/>
          </a:xfrm>
          <a:prstGeom prst="rect">
            <a:avLst/>
          </a:prstGeom>
          <a:noFill/>
        </p:spPr>
        <p:txBody>
          <a:bodyPr wrap="square">
            <a:spAutoFit/>
          </a:bodyPr>
          <a:lstStyle/>
          <a:p>
            <a:pPr>
              <a:lnSpc>
                <a:spcPts val="1740"/>
              </a:lnSpc>
            </a:pPr>
            <a:r>
              <a:rPr lang="en-US" sz="1100" dirty="0">
                <a:solidFill>
                  <a:schemeClr val="accent3"/>
                </a:solidFill>
                <a:latin typeface="Amare Walter Neue Mager" panose="020B0403040202060203" pitchFamily="34" charset="77"/>
              </a:rPr>
              <a:t>Inulin, L-glycine, natural dragon fruit flavor, acidity regulator: citric acid, raspberry extract (Rubus </a:t>
            </a:r>
            <a:r>
              <a:rPr lang="en-US" sz="1100" dirty="0" err="1">
                <a:solidFill>
                  <a:schemeClr val="accent3"/>
                </a:solidFill>
                <a:latin typeface="Amare Walter Neue Mager" panose="020B0403040202060203" pitchFamily="34" charset="77"/>
              </a:rPr>
              <a:t>idaeus</a:t>
            </a:r>
            <a:r>
              <a:rPr lang="en-US" sz="1100" dirty="0">
                <a:solidFill>
                  <a:schemeClr val="accent3"/>
                </a:solidFill>
                <a:latin typeface="Amare Walter Neue Mager" panose="020B0403040202060203" pitchFamily="34" charset="77"/>
              </a:rPr>
              <a:t>), sweetener: </a:t>
            </a:r>
            <a:r>
              <a:rPr lang="en-US" sz="1100" dirty="0" err="1">
                <a:solidFill>
                  <a:schemeClr val="accent3"/>
                </a:solidFill>
                <a:latin typeface="Amare Walter Neue Mager" panose="020B0403040202060203" pitchFamily="34" charset="77"/>
              </a:rPr>
              <a:t>steviol</a:t>
            </a:r>
            <a:r>
              <a:rPr lang="en-US" sz="1100" dirty="0">
                <a:solidFill>
                  <a:schemeClr val="accent3"/>
                </a:solidFill>
                <a:latin typeface="Amare Walter Neue Mager" panose="020B0403040202060203" pitchFamily="34" charset="77"/>
              </a:rPr>
              <a:t> glycosides from Stevia, vitamin C (L-ascorbic acid), maritime pine bark extract (Pinus pinaster), grape seed extract (Vitis vinifera), apple fruit extract (Malus domestica), pomegranate fruit extract (Punica granatum).</a:t>
            </a: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Ingredients</a:t>
            </a:r>
            <a:endParaRPr lang="en-US" sz="4400" baseline="30000" dirty="0">
              <a:solidFill>
                <a:schemeClr val="accent3"/>
              </a:solidFill>
              <a:latin typeface="Amare Walter Neue Leicht" panose="020B0303040202060203" pitchFamily="34" charset="77"/>
            </a:endParaRPr>
          </a:p>
        </p:txBody>
      </p:sp>
      <p:sp>
        <p:nvSpPr>
          <p:cNvPr id="7" name="Title 1">
            <a:extLst>
              <a:ext uri="{FF2B5EF4-FFF2-40B4-BE49-F238E27FC236}">
                <a16:creationId xmlns:a16="http://schemas.microsoft.com/office/drawing/2014/main" id="{20E9CC73-7FB7-F53E-5031-52A2E11E167B}"/>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pic>
        <p:nvPicPr>
          <p:cNvPr id="11" name="Resim 10">
            <a:extLst>
              <a:ext uri="{FF2B5EF4-FFF2-40B4-BE49-F238E27FC236}">
                <a16:creationId xmlns:a16="http://schemas.microsoft.com/office/drawing/2014/main" id="{7AA9B980-1477-B039-8E10-D310751961E2}"/>
              </a:ext>
            </a:extLst>
          </p:cNvPr>
          <p:cNvPicPr>
            <a:picLocks noChangeAspect="1"/>
          </p:cNvPicPr>
          <p:nvPr/>
        </p:nvPicPr>
        <p:blipFill>
          <a:blip r:embed="rId8"/>
          <a:stretch>
            <a:fillRect/>
          </a:stretch>
        </p:blipFill>
        <p:spPr>
          <a:xfrm>
            <a:off x="414795" y="1539603"/>
            <a:ext cx="7327836" cy="3140501"/>
          </a:xfrm>
          <a:prstGeom prst="rect">
            <a:avLst/>
          </a:prstGeom>
        </p:spPr>
      </p:pic>
    </p:spTree>
    <p:extLst>
      <p:ext uri="{BB962C8B-B14F-4D97-AF65-F5344CB8AC3E}">
        <p14:creationId xmlns:p14="http://schemas.microsoft.com/office/powerpoint/2010/main" val="270714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A03599-81ED-D92E-822A-E6F31C7DB055}"/>
              </a:ext>
            </a:extLst>
          </p:cNvPr>
          <p:cNvSpPr txBox="1">
            <a:spLocks/>
          </p:cNvSpPr>
          <p:nvPr>
            <p:custDataLst>
              <p:tags r:id="rId1"/>
            </p:custDataLst>
          </p:nvPr>
        </p:nvSpPr>
        <p:spPr>
          <a:xfrm>
            <a:off x="1804962" y="1439729"/>
            <a:ext cx="8582075"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You can reach out product brochure in your official language: </a:t>
            </a:r>
            <a:r>
              <a:rPr lang="en-US" sz="2400" b="1" dirty="0">
                <a:solidFill>
                  <a:schemeClr val="bg1"/>
                </a:solidFill>
                <a:latin typeface="Amare Walter Neue Mager"/>
                <a:hlinkClick r:id="rId5">
                  <a:extLst>
                    <a:ext uri="{A12FA001-AC4F-418D-AE19-62706E023703}">
                      <ahyp:hlinkClr xmlns:ahyp="http://schemas.microsoft.com/office/drawing/2018/hyperlinkcolor" val="tx"/>
                    </a:ext>
                  </a:extLst>
                </a:hlinkClick>
              </a:rPr>
              <a:t>ENERGY+™ EU Product Brochure</a:t>
            </a:r>
            <a:endParaRPr lang="en-US" sz="2400" b="1" dirty="0">
              <a:solidFill>
                <a:schemeClr val="bg1"/>
              </a:solidFill>
              <a:latin typeface="Amare Walter Neue Mager"/>
            </a:endParaRPr>
          </a:p>
        </p:txBody>
      </p:sp>
      <p:sp>
        <p:nvSpPr>
          <p:cNvPr id="6" name="Content Placeholder 2">
            <a:extLst>
              <a:ext uri="{FF2B5EF4-FFF2-40B4-BE49-F238E27FC236}">
                <a16:creationId xmlns:a16="http://schemas.microsoft.com/office/drawing/2014/main" id="{98E60067-A5E5-2E55-B6A6-1EFD927DDEE4}"/>
              </a:ext>
            </a:extLst>
          </p:cNvPr>
          <p:cNvSpPr txBox="1">
            <a:spLocks/>
          </p:cNvSpPr>
          <p:nvPr>
            <p:custDataLst>
              <p:tags r:id="rId2"/>
            </p:custDataLst>
          </p:nvPr>
        </p:nvSpPr>
        <p:spPr>
          <a:xfrm>
            <a:off x="4093093" y="3293929"/>
            <a:ext cx="4005812"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For More Please Check Out</a:t>
            </a:r>
          </a:p>
          <a:p>
            <a:pPr marL="0" indent="0" algn="ctr">
              <a:lnSpc>
                <a:spcPct val="100000"/>
              </a:lnSpc>
              <a:spcAft>
                <a:spcPts val="600"/>
              </a:spcAft>
              <a:buNone/>
            </a:pPr>
            <a:r>
              <a:rPr lang="en-US" sz="2400" b="1" dirty="0" err="1">
                <a:solidFill>
                  <a:schemeClr val="bg1"/>
                </a:solidFill>
                <a:latin typeface="Amare Walter Neue Mager"/>
                <a:hlinkClick r:id="rId6">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93093" y="5045695"/>
            <a:ext cx="4039254" cy="745151"/>
          </a:xfrm>
          <a:prstGeom prst="rect">
            <a:avLst/>
          </a:prstGeom>
        </p:spPr>
      </p:pic>
    </p:spTree>
    <p:extLst>
      <p:ext uri="{BB962C8B-B14F-4D97-AF65-F5344CB8AC3E}">
        <p14:creationId xmlns:p14="http://schemas.microsoft.com/office/powerpoint/2010/main" val="2890307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A77922B-4DD7-32F1-B4F5-251D3E83A1CF}"/>
              </a:ext>
            </a:extLst>
          </p:cNvPr>
          <p:cNvPicPr>
            <a:picLocks noChangeAspect="1"/>
          </p:cNvPicPr>
          <p:nvPr/>
        </p:nvPicPr>
        <p:blipFill>
          <a:blip r:embed="rId5"/>
          <a:stretch>
            <a:fillRect/>
          </a:stretch>
        </p:blipFill>
        <p:spPr>
          <a:xfrm>
            <a:off x="6084695" y="0"/>
            <a:ext cx="6111793" cy="6858000"/>
          </a:xfrm>
          <a:prstGeom prst="rect">
            <a:avLst/>
          </a:prstGeom>
        </p:spPr>
      </p:pic>
      <p:sp>
        <p:nvSpPr>
          <p:cNvPr id="4" name="Rectangle 16">
            <a:extLst>
              <a:ext uri="{FF2B5EF4-FFF2-40B4-BE49-F238E27FC236}">
                <a16:creationId xmlns:a16="http://schemas.microsoft.com/office/drawing/2014/main" id="{5BDC0E3B-1102-EAD7-C4A5-3402FE100F95}"/>
              </a:ext>
            </a:extLst>
          </p:cNvPr>
          <p:cNvSpPr/>
          <p:nvPr/>
        </p:nvSpPr>
        <p:spPr>
          <a:xfrm>
            <a:off x="6087802" y="15406"/>
            <a:ext cx="6102062"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a:solidFill>
                <a:schemeClr val="bg1"/>
              </a:solidFill>
              <a:latin typeface="Amare Walter Neue Mager" panose="020B0403040202060203" pitchFamily="34" charset="77"/>
            </a:endParaRPr>
          </a:p>
        </p:txBody>
      </p:sp>
      <p:sp>
        <p:nvSpPr>
          <p:cNvPr id="20" name="Title 1">
            <a:extLst>
              <a:ext uri="{FF2B5EF4-FFF2-40B4-BE49-F238E27FC236}">
                <a16:creationId xmlns:a16="http://schemas.microsoft.com/office/drawing/2014/main" id="{6DFAB578-A0EC-D712-2F0C-0D8024E94020}"/>
              </a:ext>
            </a:extLst>
          </p:cNvPr>
          <p:cNvSpPr txBox="1">
            <a:spLocks/>
          </p:cNvSpPr>
          <p:nvPr>
            <p:custDataLst>
              <p:tags r:id="rId1"/>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2"/>
            </p:custDataLst>
          </p:nvPr>
        </p:nvSpPr>
        <p:spPr>
          <a:xfrm>
            <a:off x="204901" y="586041"/>
            <a:ext cx="5620414" cy="43097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Amare ENERGY+™  Dragon Fruit is a naturally inspired food supplement designed to support your daily vitality.</a:t>
            </a:r>
          </a:p>
          <a:p>
            <a:pPr marL="0" indent="0">
              <a:lnSpc>
                <a:spcPct val="100000"/>
              </a:lnSpc>
              <a:spcAft>
                <a:spcPts val="800"/>
              </a:spcAft>
              <a:buNone/>
            </a:pPr>
            <a:r>
              <a:rPr lang="en-US" sz="1600" dirty="0">
                <a:solidFill>
                  <a:schemeClr val="accent3"/>
                </a:solidFill>
                <a:latin typeface="Amare Walter Neue Mager"/>
              </a:rPr>
              <a:t>Formulated with inulin, a non-digestible </a:t>
            </a:r>
            <a:r>
              <a:rPr lang="en-US" sz="1600" dirty="0" err="1">
                <a:solidFill>
                  <a:schemeClr val="accent3"/>
                </a:solidFill>
                <a:latin typeface="Amare Walter Neue Mager"/>
              </a:rPr>
              <a:t>fibre</a:t>
            </a:r>
            <a:r>
              <a:rPr lang="en-US" sz="1600" dirty="0">
                <a:solidFill>
                  <a:schemeClr val="accent3"/>
                </a:solidFill>
                <a:latin typeface="Amare Walter Neue Mager"/>
              </a:rPr>
              <a:t> and L-glycine, an amino acid. It also contains vitamin C, which contributes to normal energy-yielding metabolism, the normal function of the immune </a:t>
            </a:r>
            <a:r>
              <a:rPr lang="en-US" sz="1600" dirty="0" err="1">
                <a:solidFill>
                  <a:schemeClr val="accent3"/>
                </a:solidFill>
                <a:latin typeface="Amare Walter Neue Mager"/>
              </a:rPr>
              <a:t>systemto</a:t>
            </a:r>
            <a:r>
              <a:rPr lang="en-US" sz="1600" dirty="0">
                <a:solidFill>
                  <a:schemeClr val="accent3"/>
                </a:solidFill>
                <a:latin typeface="Amare Walter Neue Mager"/>
              </a:rPr>
              <a:t> the protection of cells from oxidative stress.</a:t>
            </a:r>
          </a:p>
          <a:p>
            <a:pPr marL="0" indent="0">
              <a:lnSpc>
                <a:spcPct val="100000"/>
              </a:lnSpc>
              <a:spcAft>
                <a:spcPts val="800"/>
              </a:spcAft>
              <a:buNone/>
            </a:pPr>
            <a:r>
              <a:rPr lang="en-US" sz="1600" dirty="0">
                <a:solidFill>
                  <a:schemeClr val="accent3"/>
                </a:solidFill>
                <a:latin typeface="Amare Walter Neue Mager"/>
              </a:rPr>
              <a:t>Enriched with botanical extracts from apple, grape seed, maritime pine bark and pomegranate, the formula provides  plant-derived polyphenols. These ingredients are complemented by the refreshing dragon fruit  </a:t>
            </a:r>
            <a:r>
              <a:rPr lang="en-US" sz="1600" dirty="0" err="1">
                <a:solidFill>
                  <a:schemeClr val="accent3"/>
                </a:solidFill>
                <a:latin typeface="Amare Walter Neue Mager"/>
              </a:rPr>
              <a:t>flavour</a:t>
            </a:r>
            <a:r>
              <a:rPr lang="en-US" sz="1600" dirty="0">
                <a:solidFill>
                  <a:schemeClr val="accent3"/>
                </a:solidFill>
                <a:latin typeface="Amare Walter Neue Mager"/>
              </a:rPr>
              <a:t>,  sweetened with </a:t>
            </a:r>
            <a:r>
              <a:rPr lang="en-US" sz="1600" dirty="0" err="1">
                <a:solidFill>
                  <a:schemeClr val="accent3"/>
                </a:solidFill>
                <a:latin typeface="Amare Walter Neue Mager"/>
              </a:rPr>
              <a:t>steviol</a:t>
            </a:r>
            <a:r>
              <a:rPr lang="en-US" sz="1600" dirty="0">
                <a:solidFill>
                  <a:schemeClr val="accent3"/>
                </a:solidFill>
                <a:latin typeface="Amare Walter Neue Mager"/>
              </a:rPr>
              <a:t> glycosides from stevia, and free from added sugar.</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95C88492-7657-C394-FB82-05DE5CAF847B}"/>
              </a:ext>
            </a:extLst>
          </p:cNvPr>
          <p:cNvPicPr>
            <a:picLocks noChangeAspect="1"/>
          </p:cNvPicPr>
          <p:nvPr/>
        </p:nvPicPr>
        <p:blipFill>
          <a:blip r:embed="rId5"/>
          <a:stretch>
            <a:fillRect/>
          </a:stretch>
        </p:blipFill>
        <p:spPr>
          <a:xfrm>
            <a:off x="6084695" y="0"/>
            <a:ext cx="6111793" cy="6858000"/>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98626"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6"/>
            <a:ext cx="5620414" cy="36073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Crafted to fit modern wellness lifestyles, this supplement supports a balanced daily routine focused on vitality and well-being.</a:t>
            </a:r>
          </a:p>
          <a:p>
            <a:pPr marL="0" indent="0">
              <a:lnSpc>
                <a:spcPct val="100000"/>
              </a:lnSpc>
              <a:spcAft>
                <a:spcPts val="800"/>
              </a:spcAft>
              <a:buNone/>
            </a:pPr>
            <a:r>
              <a:rPr lang="en-US" sz="1600" dirty="0">
                <a:solidFill>
                  <a:schemeClr val="accent3"/>
                </a:solidFill>
                <a:latin typeface="Amare Walter Neue Mager"/>
              </a:rPr>
              <a:t>Amare ENERGY+™  Dragon Fruit is a food supplement that combines vitamin C, inulin, L-glycine and carefully selected plant extracts, presented in convenient, ready-to-mix sachets with a light dragon fruit </a:t>
            </a:r>
            <a:r>
              <a:rPr lang="en-US" sz="1600" dirty="0" err="1">
                <a:solidFill>
                  <a:schemeClr val="accent3"/>
                </a:solidFill>
                <a:latin typeface="Amare Walter Neue Mager"/>
              </a:rPr>
              <a:t>flavour</a:t>
            </a:r>
            <a:r>
              <a:rPr lang="en-US" sz="1600" dirty="0">
                <a:solidFill>
                  <a:schemeClr val="accent3"/>
                </a:solidFill>
                <a:latin typeface="Amare Walter Neue Mager"/>
              </a:rPr>
              <a:t>.</a:t>
            </a:r>
          </a:p>
          <a:p>
            <a:pPr marL="0" indent="0">
              <a:lnSpc>
                <a:spcPct val="100000"/>
              </a:lnSpc>
              <a:spcAft>
                <a:spcPts val="800"/>
              </a:spcAft>
              <a:buNone/>
            </a:pPr>
            <a:r>
              <a:rPr lang="en-US" sz="1600" dirty="0">
                <a:solidFill>
                  <a:schemeClr val="accent3"/>
                </a:solidFill>
                <a:latin typeface="Amare Walter Neue Mager"/>
              </a:rPr>
              <a:t>Sweetened with </a:t>
            </a:r>
            <a:r>
              <a:rPr lang="en-US" sz="1600" dirty="0" err="1">
                <a:solidFill>
                  <a:schemeClr val="accent3"/>
                </a:solidFill>
                <a:latin typeface="Amare Walter Neue Mager"/>
              </a:rPr>
              <a:t>steviol</a:t>
            </a:r>
            <a:r>
              <a:rPr lang="en-US" sz="1600" dirty="0">
                <a:solidFill>
                  <a:schemeClr val="accent3"/>
                </a:solidFill>
                <a:latin typeface="Amare Walter Neue Mager"/>
              </a:rPr>
              <a:t> glycosides from stevia, it contains no added sugars and offers a clean, fruity taste.</a:t>
            </a:r>
          </a:p>
        </p:txBody>
      </p:sp>
      <p:sp>
        <p:nvSpPr>
          <p:cNvPr id="3" name="Title 1">
            <a:extLst>
              <a:ext uri="{FF2B5EF4-FFF2-40B4-BE49-F238E27FC236}">
                <a16:creationId xmlns:a16="http://schemas.microsoft.com/office/drawing/2014/main" id="{F76B6D11-D6F3-0545-1276-F40ED83B899B}"/>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7" name="TextBox 18">
            <a:extLst>
              <a:ext uri="{FF2B5EF4-FFF2-40B4-BE49-F238E27FC236}">
                <a16:creationId xmlns:a16="http://schemas.microsoft.com/office/drawing/2014/main" id="{030BE24B-D296-348F-1376-EF9394E289B0}"/>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Tree>
    <p:extLst>
      <p:ext uri="{BB962C8B-B14F-4D97-AF65-F5344CB8AC3E}">
        <p14:creationId xmlns:p14="http://schemas.microsoft.com/office/powerpoint/2010/main" val="240113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415126" cy="43625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It Works?</a:t>
            </a:r>
            <a:endParaRPr lang="en-US" b="1" dirty="0">
              <a:solidFill>
                <a:schemeClr val="accent3"/>
              </a:solidFill>
              <a:latin typeface="Amare Walter Neue Halbfett"/>
            </a:endParaRPr>
          </a:p>
          <a:p>
            <a:pPr marL="0" indent="0">
              <a:lnSpc>
                <a:spcPct val="100000"/>
              </a:lnSpc>
              <a:spcBef>
                <a:spcPts val="600"/>
              </a:spcBef>
              <a:spcAft>
                <a:spcPts val="200"/>
              </a:spcAft>
              <a:buNone/>
            </a:pPr>
            <a:r>
              <a:rPr lang="en-US" sz="1600" dirty="0">
                <a:solidFill>
                  <a:schemeClr val="accent3"/>
                </a:solidFill>
                <a:latin typeface="Amare Walter Neue Mager"/>
              </a:rPr>
              <a:t>Vitamin C contributes to:</a:t>
            </a:r>
          </a:p>
          <a:p>
            <a:pPr marL="0" indent="0">
              <a:lnSpc>
                <a:spcPct val="100000"/>
              </a:lnSpc>
              <a:spcBef>
                <a:spcPts val="600"/>
              </a:spcBef>
              <a:spcAft>
                <a:spcPts val="200"/>
              </a:spcAft>
              <a:buNone/>
            </a:pPr>
            <a:r>
              <a:rPr lang="en-US" sz="1600" dirty="0">
                <a:solidFill>
                  <a:schemeClr val="accent3"/>
                </a:solidFill>
                <a:latin typeface="Amare Walter Neue Mager"/>
              </a:rPr>
              <a:t>• normal energy-yielding metabolism</a:t>
            </a:r>
          </a:p>
          <a:p>
            <a:pPr marL="0" indent="0">
              <a:lnSpc>
                <a:spcPct val="100000"/>
              </a:lnSpc>
              <a:spcBef>
                <a:spcPts val="600"/>
              </a:spcBef>
              <a:spcAft>
                <a:spcPts val="200"/>
              </a:spcAft>
              <a:buNone/>
            </a:pPr>
            <a:r>
              <a:rPr lang="en-US" sz="1600" dirty="0">
                <a:solidFill>
                  <a:schemeClr val="accent3"/>
                </a:solidFill>
                <a:latin typeface="Amare Walter Neue Mager"/>
              </a:rPr>
              <a:t>• the normal function of the immune system</a:t>
            </a:r>
          </a:p>
          <a:p>
            <a:pPr marL="0" indent="0">
              <a:lnSpc>
                <a:spcPct val="100000"/>
              </a:lnSpc>
              <a:spcBef>
                <a:spcPts val="600"/>
              </a:spcBef>
              <a:spcAft>
                <a:spcPts val="200"/>
              </a:spcAft>
              <a:buNone/>
            </a:pPr>
            <a:r>
              <a:rPr lang="en-US" sz="1600" dirty="0">
                <a:solidFill>
                  <a:schemeClr val="accent3"/>
                </a:solidFill>
                <a:latin typeface="Amare Walter Neue Mager"/>
              </a:rPr>
              <a:t>• the protection of cells from oxidative stress</a:t>
            </a:r>
          </a:p>
          <a:p>
            <a:pPr marL="0" indent="0">
              <a:lnSpc>
                <a:spcPct val="100000"/>
              </a:lnSpc>
              <a:spcBef>
                <a:spcPts val="600"/>
              </a:spcBef>
              <a:spcAft>
                <a:spcPts val="200"/>
              </a:spcAft>
              <a:buNone/>
            </a:pPr>
            <a:r>
              <a:rPr lang="en-US" sz="1600" dirty="0">
                <a:solidFill>
                  <a:schemeClr val="accent3"/>
                </a:solidFill>
                <a:latin typeface="Amare Walter Neue Mager"/>
              </a:rPr>
              <a:t>• the reduction of tiredness and fatigue</a:t>
            </a:r>
          </a:p>
          <a:p>
            <a:pPr marL="0" indent="0">
              <a:lnSpc>
                <a:spcPct val="100000"/>
              </a:lnSpc>
              <a:spcBef>
                <a:spcPts val="400"/>
              </a:spcBef>
              <a:spcAft>
                <a:spcPts val="200"/>
              </a:spcAft>
              <a:buNone/>
            </a:pPr>
            <a:endParaRPr lang="en-US" sz="1600" dirty="0">
              <a:solidFill>
                <a:schemeClr val="accent3"/>
              </a:solidFill>
              <a:latin typeface="Amare Walter Neue Mager"/>
            </a:endParaRPr>
          </a:p>
          <a:p>
            <a:pPr marL="0" indent="0">
              <a:lnSpc>
                <a:spcPct val="100000"/>
              </a:lnSpc>
              <a:spcBef>
                <a:spcPts val="400"/>
              </a:spcBef>
              <a:buNone/>
            </a:pPr>
            <a:r>
              <a:rPr lang="en-US" sz="1600" dirty="0">
                <a:solidFill>
                  <a:schemeClr val="accent3"/>
                </a:solidFill>
                <a:latin typeface="Amare Walter Neue Mager"/>
              </a:rPr>
              <a:t>Inulin is a non-digestible dietary </a:t>
            </a:r>
            <a:r>
              <a:rPr lang="en-US" sz="1600" dirty="0" err="1">
                <a:solidFill>
                  <a:schemeClr val="accent3"/>
                </a:solidFill>
                <a:latin typeface="Amare Walter Neue Mager"/>
              </a:rPr>
              <a:t>fibre</a:t>
            </a:r>
            <a:r>
              <a:rPr lang="en-US" sz="1600" dirty="0">
                <a:solidFill>
                  <a:schemeClr val="accent3"/>
                </a:solidFill>
                <a:latin typeface="Amare Walter Neue Mager"/>
              </a:rPr>
              <a:t>.</a:t>
            </a:r>
          </a:p>
          <a:p>
            <a:pPr marL="0" indent="0">
              <a:lnSpc>
                <a:spcPct val="100000"/>
              </a:lnSpc>
              <a:spcBef>
                <a:spcPts val="400"/>
              </a:spcBef>
              <a:buNone/>
            </a:pPr>
            <a:r>
              <a:rPr lang="en-US" sz="1600" dirty="0">
                <a:solidFill>
                  <a:schemeClr val="accent3"/>
                </a:solidFill>
                <a:latin typeface="Amare Walter Neue Mager"/>
              </a:rPr>
              <a:t>L-Glycine an amino acid.</a:t>
            </a:r>
          </a:p>
          <a:p>
            <a:pPr marL="0" indent="0">
              <a:lnSpc>
                <a:spcPct val="100000"/>
              </a:lnSpc>
              <a:spcBef>
                <a:spcPts val="400"/>
              </a:spcBef>
              <a:buNone/>
            </a:pPr>
            <a:r>
              <a:rPr lang="en-US" sz="1600" dirty="0">
                <a:solidFill>
                  <a:schemeClr val="accent3"/>
                </a:solidFill>
                <a:latin typeface="Amare Walter Neue Mager"/>
              </a:rPr>
              <a:t>Apple, grape seed, maritime pine bark and pomegranate extracts are naturally rich in plant-derived polyphenols, together with dragon fruit </a:t>
            </a:r>
            <a:r>
              <a:rPr lang="en-US" sz="1600" dirty="0" err="1">
                <a:solidFill>
                  <a:schemeClr val="accent3"/>
                </a:solidFill>
                <a:latin typeface="Amare Walter Neue Mager"/>
              </a:rPr>
              <a:t>flavour</a:t>
            </a:r>
            <a:r>
              <a:rPr lang="en-US" sz="1600" dirty="0">
                <a:solidFill>
                  <a:schemeClr val="accent3"/>
                </a:solidFill>
                <a:latin typeface="Amare Walter Neue Mager"/>
              </a:rPr>
              <a:t>.</a:t>
            </a:r>
          </a:p>
        </p:txBody>
      </p:sp>
      <p:sp>
        <p:nvSpPr>
          <p:cNvPr id="3" name="Title 1">
            <a:extLst>
              <a:ext uri="{FF2B5EF4-FFF2-40B4-BE49-F238E27FC236}">
                <a16:creationId xmlns:a16="http://schemas.microsoft.com/office/drawing/2014/main" id="{3E099776-F5A1-54D6-3C9F-29230E106C1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4" name="TextBox 18">
            <a:extLst>
              <a:ext uri="{FF2B5EF4-FFF2-40B4-BE49-F238E27FC236}">
                <a16:creationId xmlns:a16="http://schemas.microsoft.com/office/drawing/2014/main" id="{CCCF9705-B38F-911C-559F-9802B378F111}"/>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pic>
        <p:nvPicPr>
          <p:cNvPr id="16" name="Picture 15">
            <a:extLst>
              <a:ext uri="{FF2B5EF4-FFF2-40B4-BE49-F238E27FC236}">
                <a16:creationId xmlns:a16="http://schemas.microsoft.com/office/drawing/2014/main" id="{F6794642-7E35-186A-ED91-7945832DECC9}"/>
              </a:ext>
            </a:extLst>
          </p:cNvPr>
          <p:cNvPicPr>
            <a:picLocks noChangeAspect="1"/>
          </p:cNvPicPr>
          <p:nvPr/>
        </p:nvPicPr>
        <p:blipFill>
          <a:blip r:embed="rId7"/>
          <a:stretch>
            <a:fillRect/>
          </a:stretch>
        </p:blipFill>
        <p:spPr>
          <a:xfrm>
            <a:off x="6096000" y="988519"/>
            <a:ext cx="6117251" cy="4077148"/>
          </a:xfrm>
          <a:prstGeom prst="rect">
            <a:avLst/>
          </a:prstGeom>
        </p:spPr>
      </p:pic>
    </p:spTree>
    <p:extLst>
      <p:ext uri="{BB962C8B-B14F-4D97-AF65-F5344CB8AC3E}">
        <p14:creationId xmlns:p14="http://schemas.microsoft.com/office/powerpoint/2010/main" val="34861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14" name="Resim 13">
            <a:extLst>
              <a:ext uri="{FF2B5EF4-FFF2-40B4-BE49-F238E27FC236}">
                <a16:creationId xmlns:a16="http://schemas.microsoft.com/office/drawing/2014/main" id="{36B51E65-3D11-C0B0-9DCF-ACAFF608D457}"/>
              </a:ext>
            </a:extLst>
          </p:cNvPr>
          <p:cNvPicPr>
            <a:picLocks noChangeAspect="1"/>
          </p:cNvPicPr>
          <p:nvPr/>
        </p:nvPicPr>
        <p:blipFill>
          <a:blip r:embed="rId6"/>
          <a:stretch>
            <a:fillRect/>
          </a:stretch>
        </p:blipFill>
        <p:spPr>
          <a:xfrm>
            <a:off x="6080207" y="-15406"/>
            <a:ext cx="6111793" cy="6858000"/>
          </a:xfrm>
          <a:prstGeom prst="rect">
            <a:avLst/>
          </a:prstGeom>
        </p:spPr>
      </p:pic>
      <p:sp>
        <p:nvSpPr>
          <p:cNvPr id="24" name="Rectangle 16">
            <a:extLst>
              <a:ext uri="{FF2B5EF4-FFF2-40B4-BE49-F238E27FC236}">
                <a16:creationId xmlns:a16="http://schemas.microsoft.com/office/drawing/2014/main" id="{588D6744-8FEF-25D0-5A65-95166586BFB0}"/>
              </a:ext>
            </a:extLst>
          </p:cNvPr>
          <p:cNvSpPr/>
          <p:nvPr/>
        </p:nvSpPr>
        <p:spPr>
          <a:xfrm>
            <a:off x="6089650" y="0"/>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5</a:t>
            </a:fld>
            <a:endParaRPr lang="en-US"/>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5</a:t>
            </a:fld>
            <a:endParaRPr lang="en-US"/>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5</a:t>
            </a:fld>
            <a:endParaRPr lang="en-US"/>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9"/>
            <a:ext cx="5415126" cy="39151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Why You’ll Love It?</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Experience a refreshing way to support your daily vitality with Amare ENERGY+™ Dragon Fruit — a delicious, sweetened supplement designed to fit modern wellness routines.</a:t>
            </a:r>
          </a:p>
          <a:p>
            <a:pPr marL="0" indent="0">
              <a:lnSpc>
                <a:spcPct val="100000"/>
              </a:lnSpc>
              <a:spcAft>
                <a:spcPts val="800"/>
              </a:spcAft>
              <a:buNone/>
            </a:pPr>
            <a:r>
              <a:rPr lang="en-US" sz="1600" dirty="0">
                <a:solidFill>
                  <a:schemeClr val="accent3"/>
                </a:solidFill>
                <a:latin typeface="Amare Walter Neue Mager"/>
              </a:rPr>
              <a:t>Each sachet delivers vitamin C which contributes to normal energy-yielding </a:t>
            </a:r>
            <a:r>
              <a:rPr lang="en-US" sz="1600" dirty="0" err="1">
                <a:solidFill>
                  <a:schemeClr val="accent3"/>
                </a:solidFill>
                <a:latin typeface="Amare Walter Neue Mager"/>
              </a:rPr>
              <a:t>metabolism,the</a:t>
            </a:r>
            <a:r>
              <a:rPr lang="en-US" sz="1600" dirty="0">
                <a:solidFill>
                  <a:schemeClr val="accent3"/>
                </a:solidFill>
                <a:latin typeface="Amare Walter Neue Mager"/>
              </a:rPr>
              <a:t> normal function of the immune </a:t>
            </a:r>
            <a:r>
              <a:rPr lang="en-US" sz="1600" dirty="0" err="1">
                <a:solidFill>
                  <a:schemeClr val="accent3"/>
                </a:solidFill>
                <a:latin typeface="Amare Walter Neue Mager"/>
              </a:rPr>
              <a:t>system,and</a:t>
            </a:r>
            <a:r>
              <a:rPr lang="en-US" sz="1600" dirty="0">
                <a:solidFill>
                  <a:schemeClr val="accent3"/>
                </a:solidFill>
                <a:latin typeface="Amare Walter Neue Mager"/>
              </a:rPr>
              <a:t> to the protection of cells from oxidative stress.</a:t>
            </a:r>
          </a:p>
          <a:p>
            <a:pPr marL="0" indent="0">
              <a:lnSpc>
                <a:spcPct val="100000"/>
              </a:lnSpc>
              <a:spcAft>
                <a:spcPts val="800"/>
              </a:spcAft>
              <a:buNone/>
            </a:pPr>
            <a:r>
              <a:rPr lang="en-US" sz="1600" dirty="0">
                <a:solidFill>
                  <a:schemeClr val="accent3"/>
                </a:solidFill>
                <a:latin typeface="Amare Walter Neue Mager"/>
              </a:rPr>
              <a:t>Each sachet also contains inulin, a plant-based </a:t>
            </a:r>
            <a:r>
              <a:rPr lang="en-US" sz="1600" dirty="0" err="1">
                <a:solidFill>
                  <a:schemeClr val="accent3"/>
                </a:solidFill>
                <a:latin typeface="Amare Walter Neue Mager"/>
              </a:rPr>
              <a:t>fibre</a:t>
            </a:r>
            <a:r>
              <a:rPr lang="en-US" sz="1600" dirty="0">
                <a:solidFill>
                  <a:schemeClr val="accent3"/>
                </a:solidFill>
                <a:latin typeface="Amare Walter Neue Mager"/>
              </a:rPr>
              <a:t>, and glycine, an amino acid.</a:t>
            </a:r>
          </a:p>
        </p:txBody>
      </p:sp>
      <p:sp>
        <p:nvSpPr>
          <p:cNvPr id="3" name="Title 1">
            <a:extLst>
              <a:ext uri="{FF2B5EF4-FFF2-40B4-BE49-F238E27FC236}">
                <a16:creationId xmlns:a16="http://schemas.microsoft.com/office/drawing/2014/main" id="{9735D763-D97E-CE34-9AA3-A2F45F4130AD}"/>
              </a:ext>
            </a:extLst>
          </p:cNvPr>
          <p:cNvSpPr txBox="1">
            <a:spLocks/>
          </p:cNvSpPr>
          <p:nvPr>
            <p:custDataLst>
              <p:tags r:id="rId3"/>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5" name="TextBox 18">
            <a:extLst>
              <a:ext uri="{FF2B5EF4-FFF2-40B4-BE49-F238E27FC236}">
                <a16:creationId xmlns:a16="http://schemas.microsoft.com/office/drawing/2014/main" id="{B9D9E5C0-FF0D-8CE5-2989-D5D24264C233}"/>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Tree>
    <p:extLst>
      <p:ext uri="{BB962C8B-B14F-4D97-AF65-F5344CB8AC3E}">
        <p14:creationId xmlns:p14="http://schemas.microsoft.com/office/powerpoint/2010/main" val="325918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14" name="Resim 13">
            <a:extLst>
              <a:ext uri="{FF2B5EF4-FFF2-40B4-BE49-F238E27FC236}">
                <a16:creationId xmlns:a16="http://schemas.microsoft.com/office/drawing/2014/main" id="{0E6661D4-D2F5-DA00-92B8-434C5512D085}"/>
              </a:ext>
            </a:extLst>
          </p:cNvPr>
          <p:cNvPicPr>
            <a:picLocks noChangeAspect="1"/>
          </p:cNvPicPr>
          <p:nvPr/>
        </p:nvPicPr>
        <p:blipFill>
          <a:blip r:embed="rId6"/>
          <a:stretch>
            <a:fillRect/>
          </a:stretch>
        </p:blipFill>
        <p:spPr>
          <a:xfrm>
            <a:off x="6080207" y="-15406"/>
            <a:ext cx="6111793" cy="6858000"/>
          </a:xfrm>
          <a:prstGeom prst="rect">
            <a:avLst/>
          </a:prstGeom>
        </p:spPr>
      </p:pic>
      <p:sp>
        <p:nvSpPr>
          <p:cNvPr id="24" name="Rectangle 16">
            <a:extLst>
              <a:ext uri="{FF2B5EF4-FFF2-40B4-BE49-F238E27FC236}">
                <a16:creationId xmlns:a16="http://schemas.microsoft.com/office/drawing/2014/main" id="{588D6744-8FEF-25D0-5A65-95166586BFB0}"/>
              </a:ext>
            </a:extLst>
          </p:cNvPr>
          <p:cNvSpPr/>
          <p:nvPr/>
        </p:nvSpPr>
        <p:spPr>
          <a:xfrm>
            <a:off x="6089650" y="0"/>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6</a:t>
            </a:fld>
            <a:endParaRPr lang="en-US"/>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6</a:t>
            </a:fld>
            <a:endParaRPr lang="en-US">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9"/>
            <a:ext cx="5415126" cy="39151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Why You’ll Love It?</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Enriched with botanical extracts from apple, grape seed, maritime pine bark and pomegranate — all naturally containing polyphenols.</a:t>
            </a:r>
          </a:p>
          <a:p>
            <a:pPr marL="0" indent="0">
              <a:lnSpc>
                <a:spcPct val="100000"/>
              </a:lnSpc>
              <a:spcAft>
                <a:spcPts val="800"/>
              </a:spcAft>
              <a:buNone/>
            </a:pPr>
            <a:r>
              <a:rPr lang="en-US" sz="1400" i="1" dirty="0">
                <a:solidFill>
                  <a:schemeClr val="accent3"/>
                </a:solidFill>
                <a:latin typeface="Amare Walter Neue Mager"/>
              </a:rPr>
              <a:t>*Vitamin C contributes to normal energy-yielding metabolism, the normal function of the immune system, and to the protection of cells from oxidative stress.</a:t>
            </a:r>
          </a:p>
        </p:txBody>
      </p:sp>
      <p:sp>
        <p:nvSpPr>
          <p:cNvPr id="5" name="Title 1">
            <a:extLst>
              <a:ext uri="{FF2B5EF4-FFF2-40B4-BE49-F238E27FC236}">
                <a16:creationId xmlns:a16="http://schemas.microsoft.com/office/drawing/2014/main" id="{C0B2D0F3-8169-2F12-4AE9-5A83BAC25605}"/>
              </a:ext>
            </a:extLst>
          </p:cNvPr>
          <p:cNvSpPr txBox="1">
            <a:spLocks/>
          </p:cNvSpPr>
          <p:nvPr>
            <p:custDataLst>
              <p:tags r:id="rId3"/>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6" name="TextBox 18">
            <a:extLst>
              <a:ext uri="{FF2B5EF4-FFF2-40B4-BE49-F238E27FC236}">
                <a16:creationId xmlns:a16="http://schemas.microsoft.com/office/drawing/2014/main" id="{996943BE-9C9F-1DAF-F55A-A35602BABCE5}"/>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Tree>
    <p:extLst>
      <p:ext uri="{BB962C8B-B14F-4D97-AF65-F5344CB8AC3E}">
        <p14:creationId xmlns:p14="http://schemas.microsoft.com/office/powerpoint/2010/main" val="321607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A6DFBC10-5D47-68CC-2ABB-BC9CBD8CEB0C}"/>
              </a:ext>
            </a:extLst>
          </p:cNvPr>
          <p:cNvPicPr>
            <a:picLocks noChangeAspect="1"/>
          </p:cNvPicPr>
          <p:nvPr/>
        </p:nvPicPr>
        <p:blipFill>
          <a:blip r:embed="rId5"/>
          <a:stretch>
            <a:fillRect/>
          </a:stretch>
        </p:blipFill>
        <p:spPr>
          <a:xfrm>
            <a:off x="6089650" y="0"/>
            <a:ext cx="6111793" cy="6858000"/>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8965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359600" cy="31049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To Use?</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Mix 1 sachet in 250 ml of water. Take once per day.      Do not exceed the recommended daily dose.              Store in a cool, dry place, away from light.</a:t>
            </a:r>
          </a:p>
          <a:p>
            <a:pPr marL="0" indent="0">
              <a:lnSpc>
                <a:spcPct val="100000"/>
              </a:lnSpc>
              <a:spcAft>
                <a:spcPts val="800"/>
              </a:spcAft>
              <a:buNone/>
            </a:pPr>
            <a:r>
              <a:rPr lang="en-US" sz="1300" dirty="0">
                <a:solidFill>
                  <a:schemeClr val="accent3"/>
                </a:solidFill>
                <a:latin typeface="Amare Walter Neue Mittel" panose="020B0503040202060203" pitchFamily="34" charset="0"/>
              </a:rPr>
              <a:t>CAUTION: </a:t>
            </a:r>
            <a:r>
              <a:rPr lang="en-US" sz="1300" i="1" dirty="0">
                <a:solidFill>
                  <a:schemeClr val="accent3"/>
                </a:solidFill>
                <a:latin typeface="Amare Walter Neue Mager"/>
              </a:rPr>
              <a:t>Do not exceed the recommended stated daily intake. Food supplements are not a substitute for a varied balanced diet and healthy lifestyle. The product is not suitable for use by children. If you are </a:t>
            </a:r>
            <a:r>
              <a:rPr lang="en-US" sz="1300" i="1" dirty="0" err="1">
                <a:solidFill>
                  <a:schemeClr val="accent3"/>
                </a:solidFill>
                <a:latin typeface="Amare Walter Neue Mager"/>
              </a:rPr>
              <a:t>preganant</a:t>
            </a:r>
            <a:r>
              <a:rPr lang="en-US" sz="1300" i="1" dirty="0">
                <a:solidFill>
                  <a:schemeClr val="accent3"/>
                </a:solidFill>
                <a:latin typeface="Amare Walter Neue Mager"/>
              </a:rPr>
              <a:t>, </a:t>
            </a:r>
            <a:r>
              <a:rPr lang="en-US" sz="1300" i="1" dirty="0" err="1">
                <a:solidFill>
                  <a:schemeClr val="accent3"/>
                </a:solidFill>
                <a:latin typeface="Amare Walter Neue Mager"/>
              </a:rPr>
              <a:t>breastfeading</a:t>
            </a:r>
            <a:r>
              <a:rPr lang="en-US" sz="1300" i="1" dirty="0">
                <a:solidFill>
                  <a:schemeClr val="accent3"/>
                </a:solidFill>
                <a:latin typeface="Amare Walter Neue Mager"/>
              </a:rPr>
              <a:t>, have a serious medical condition or are taking any prescription medications, please consult with your doctor before use.</a:t>
            </a:r>
          </a:p>
        </p:txBody>
      </p:sp>
      <p:sp>
        <p:nvSpPr>
          <p:cNvPr id="3" name="Title 1">
            <a:extLst>
              <a:ext uri="{FF2B5EF4-FFF2-40B4-BE49-F238E27FC236}">
                <a16:creationId xmlns:a16="http://schemas.microsoft.com/office/drawing/2014/main" id="{2440D8C3-B171-5435-9500-8ED61F48718F}"/>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ENERGY+™</a:t>
            </a:r>
          </a:p>
        </p:txBody>
      </p:sp>
      <p:sp>
        <p:nvSpPr>
          <p:cNvPr id="4" name="TextBox 18">
            <a:extLst>
              <a:ext uri="{FF2B5EF4-FFF2-40B4-BE49-F238E27FC236}">
                <a16:creationId xmlns:a16="http://schemas.microsoft.com/office/drawing/2014/main" id="{4A856564-1944-DB63-2090-6B50CD8D2809}"/>
              </a:ext>
            </a:extLst>
          </p:cNvPr>
          <p:cNvSpPr txBox="1"/>
          <p:nvPr/>
        </p:nvSpPr>
        <p:spPr>
          <a:xfrm>
            <a:off x="138701" y="4959803"/>
            <a:ext cx="5752814" cy="1200329"/>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Tree>
    <p:extLst>
      <p:ext uri="{BB962C8B-B14F-4D97-AF65-F5344CB8AC3E}">
        <p14:creationId xmlns:p14="http://schemas.microsoft.com/office/powerpoint/2010/main" val="301904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13" name="Resim 12">
            <a:extLst>
              <a:ext uri="{FF2B5EF4-FFF2-40B4-BE49-F238E27FC236}">
                <a16:creationId xmlns:a16="http://schemas.microsoft.com/office/drawing/2014/main" id="{D85E53B4-CB4C-6780-03EF-2B2E9B67562C}"/>
              </a:ext>
            </a:extLst>
          </p:cNvPr>
          <p:cNvPicPr>
            <a:picLocks noChangeAspect="1"/>
          </p:cNvPicPr>
          <p:nvPr/>
        </p:nvPicPr>
        <p:blipFill>
          <a:blip r:embed="rId5"/>
          <a:stretch>
            <a:fillRect/>
          </a:stretch>
        </p:blipFill>
        <p:spPr>
          <a:xfrm>
            <a:off x="4256695" y="0"/>
            <a:ext cx="7925067" cy="6858000"/>
          </a:xfrm>
          <a:prstGeom prst="rect">
            <a:avLst/>
          </a:prstGeom>
        </p:spPr>
      </p:pic>
      <p:sp>
        <p:nvSpPr>
          <p:cNvPr id="49" name="Rectangle 48">
            <a:extLst>
              <a:ext uri="{FF2B5EF4-FFF2-40B4-BE49-F238E27FC236}">
                <a16:creationId xmlns:a16="http://schemas.microsoft.com/office/drawing/2014/main" id="{061AB481-E1A0-4315-48AC-4BECECA8DE04}"/>
              </a:ext>
            </a:extLst>
          </p:cNvPr>
          <p:cNvSpPr/>
          <p:nvPr/>
        </p:nvSpPr>
        <p:spPr>
          <a:xfrm>
            <a:off x="4243028" y="-12032"/>
            <a:ext cx="7964953" cy="6870032"/>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Key Features</a:t>
            </a:r>
            <a:endParaRPr lang="en-US" sz="4400" baseline="30000" dirty="0">
              <a:solidFill>
                <a:schemeClr val="bg1"/>
              </a:solidFill>
              <a:latin typeface="Amare Walter Neue Leicht" panose="020B0303040202060203" pitchFamily="34" charset="77"/>
            </a:endParaRPr>
          </a:p>
        </p:txBody>
      </p:sp>
      <p:sp>
        <p:nvSpPr>
          <p:cNvPr id="2" name="Title 1">
            <a:extLst>
              <a:ext uri="{FF2B5EF4-FFF2-40B4-BE49-F238E27FC236}">
                <a16:creationId xmlns:a16="http://schemas.microsoft.com/office/drawing/2014/main" id="{4FF4BDA8-3CD3-F4F7-9789-E52DAD33806D}"/>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ENERGY+™</a:t>
            </a:r>
          </a:p>
        </p:txBody>
      </p:sp>
      <p:pic>
        <p:nvPicPr>
          <p:cNvPr id="11" name="Resim 10">
            <a:extLst>
              <a:ext uri="{FF2B5EF4-FFF2-40B4-BE49-F238E27FC236}">
                <a16:creationId xmlns:a16="http://schemas.microsoft.com/office/drawing/2014/main" id="{81E0605E-E875-DCFD-B2B9-D85FF84BA42C}"/>
              </a:ext>
            </a:extLst>
          </p:cNvPr>
          <p:cNvPicPr>
            <a:picLocks noChangeAspect="1"/>
          </p:cNvPicPr>
          <p:nvPr/>
        </p:nvPicPr>
        <p:blipFill>
          <a:blip r:embed="rId8"/>
          <a:stretch>
            <a:fillRect/>
          </a:stretch>
        </p:blipFill>
        <p:spPr>
          <a:xfrm>
            <a:off x="37251" y="1584805"/>
            <a:ext cx="4168527" cy="4356299"/>
          </a:xfrm>
          <a:prstGeom prst="rect">
            <a:avLst/>
          </a:prstGeom>
        </p:spPr>
      </p:pic>
    </p:spTree>
    <p:extLst>
      <p:ext uri="{BB962C8B-B14F-4D97-AF65-F5344CB8AC3E}">
        <p14:creationId xmlns:p14="http://schemas.microsoft.com/office/powerpoint/2010/main" val="256039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Key Benefits</a:t>
            </a:r>
            <a:endParaRPr lang="en-US" sz="4400" baseline="30000" dirty="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1143689"/>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Metabolism</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1650904"/>
            <a:ext cx="5710853" cy="9017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normal energy-yielding metabolism.</a:t>
            </a:r>
            <a:endParaRPr lang="en-US" sz="1400" i="1" dirty="0">
              <a:solidFill>
                <a:schemeClr val="accent3"/>
              </a:solidFill>
              <a:latin typeface="Amare Walter Neue Mager"/>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4"/>
            </p:custDataLst>
          </p:nvPr>
        </p:nvSpPr>
        <p:spPr>
          <a:xfrm>
            <a:off x="4780247" y="2587478"/>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Immune System</a:t>
            </a:r>
            <a:endParaRPr lang="en-US" sz="20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9</a:t>
            </a:fld>
            <a:endParaRPr lang="en-US">
              <a:solidFill>
                <a:schemeClr val="bg1"/>
              </a:solidFill>
              <a:latin typeface="Amare Walter Neue Mager" panose="020B0403040202060203" pitchFamily="34" charset="77"/>
            </a:endParaRPr>
          </a:p>
        </p:txBody>
      </p:sp>
      <p:sp>
        <p:nvSpPr>
          <p:cNvPr id="14" name="Content Placeholder 2">
            <a:extLst>
              <a:ext uri="{FF2B5EF4-FFF2-40B4-BE49-F238E27FC236}">
                <a16:creationId xmlns:a16="http://schemas.microsoft.com/office/drawing/2014/main" id="{494080BA-473D-BAB0-C683-223E0778C769}"/>
              </a:ext>
            </a:extLst>
          </p:cNvPr>
          <p:cNvSpPr txBox="1">
            <a:spLocks/>
          </p:cNvSpPr>
          <p:nvPr>
            <p:custDataLst>
              <p:tags r:id="rId5"/>
            </p:custDataLst>
          </p:nvPr>
        </p:nvSpPr>
        <p:spPr>
          <a:xfrm>
            <a:off x="5521192" y="3016717"/>
            <a:ext cx="5104368" cy="9017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the normal function of the immune system.</a:t>
            </a:r>
            <a:endParaRPr lang="en-US" sz="1400" i="1" dirty="0">
              <a:solidFill>
                <a:schemeClr val="accent3"/>
              </a:solidFill>
              <a:latin typeface="Amare Walter Neue Mager"/>
            </a:endParaRPr>
          </a:p>
        </p:txBody>
      </p:sp>
      <p:sp>
        <p:nvSpPr>
          <p:cNvPr id="6" name="TextBox 18">
            <a:extLst>
              <a:ext uri="{FF2B5EF4-FFF2-40B4-BE49-F238E27FC236}">
                <a16:creationId xmlns:a16="http://schemas.microsoft.com/office/drawing/2014/main" id="{7F941493-0635-DF8B-69BB-AEE06AF044C8}"/>
              </a:ext>
            </a:extLst>
          </p:cNvPr>
          <p:cNvSpPr txBox="1"/>
          <p:nvPr/>
        </p:nvSpPr>
        <p:spPr>
          <a:xfrm>
            <a:off x="253926" y="4162079"/>
            <a:ext cx="3569700" cy="1938992"/>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do not claim to diagnose, treat, cure, or prevent any disease or medical condition. Statements regarding vitamins and minerals are valid only when these nutrients are present in the supplement in amounts specified by relevant EU regulations. The provided information is based on scientific studies of individual ingredients contained within Amare products. These studies have not directly examined Amare products themselves; thus, no direct relationship should be inferred between these study findings and Amare products. Food supplements must not be used as a substitute for a varied and balanced diet and a healthy lifestyle. If you are pregnant, breastfeeding, taking any medications or under medical supervision, please consult a doctor or healthcare professional before use. Keep out of reach of young children. Do not exceed the recommended daily dose. Should not be consumed by children under 12  years of age. For adults only.</a:t>
            </a:r>
          </a:p>
        </p:txBody>
      </p:sp>
      <p:sp>
        <p:nvSpPr>
          <p:cNvPr id="7" name="Title 1">
            <a:extLst>
              <a:ext uri="{FF2B5EF4-FFF2-40B4-BE49-F238E27FC236}">
                <a16:creationId xmlns:a16="http://schemas.microsoft.com/office/drawing/2014/main" id="{CA808B96-E611-6847-95D3-6FA428521741}"/>
              </a:ext>
            </a:extLst>
          </p:cNvPr>
          <p:cNvSpPr txBox="1">
            <a:spLocks/>
          </p:cNvSpPr>
          <p:nvPr>
            <p:custDataLst>
              <p:tags r:id="rId6"/>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ENERGY+™</a:t>
            </a:r>
          </a:p>
        </p:txBody>
      </p:sp>
      <p:pic>
        <p:nvPicPr>
          <p:cNvPr id="9" name="Resim 8">
            <a:extLst>
              <a:ext uri="{FF2B5EF4-FFF2-40B4-BE49-F238E27FC236}">
                <a16:creationId xmlns:a16="http://schemas.microsoft.com/office/drawing/2014/main" id="{AF40C031-B94D-E436-F27B-0C1D8AC5A15C}"/>
              </a:ext>
            </a:extLst>
          </p:cNvPr>
          <p:cNvPicPr>
            <a:picLocks noChangeAspect="1"/>
          </p:cNvPicPr>
          <p:nvPr/>
        </p:nvPicPr>
        <p:blipFill>
          <a:blip r:embed="rId13"/>
          <a:stretch>
            <a:fillRect/>
          </a:stretch>
        </p:blipFill>
        <p:spPr>
          <a:xfrm>
            <a:off x="4780247" y="1558015"/>
            <a:ext cx="740945" cy="740945"/>
          </a:xfrm>
          <a:prstGeom prst="rect">
            <a:avLst/>
          </a:prstGeom>
        </p:spPr>
      </p:pic>
      <p:pic>
        <p:nvPicPr>
          <p:cNvPr id="12" name="Resim 11">
            <a:extLst>
              <a:ext uri="{FF2B5EF4-FFF2-40B4-BE49-F238E27FC236}">
                <a16:creationId xmlns:a16="http://schemas.microsoft.com/office/drawing/2014/main" id="{CC20A3CE-6204-5755-370D-8CAD1B4C7274}"/>
              </a:ext>
            </a:extLst>
          </p:cNvPr>
          <p:cNvPicPr>
            <a:picLocks noChangeAspect="1"/>
          </p:cNvPicPr>
          <p:nvPr/>
        </p:nvPicPr>
        <p:blipFill>
          <a:blip r:embed="rId14"/>
          <a:stretch>
            <a:fillRect/>
          </a:stretch>
        </p:blipFill>
        <p:spPr>
          <a:xfrm>
            <a:off x="4780245" y="3016717"/>
            <a:ext cx="740945" cy="740945"/>
          </a:xfrm>
          <a:prstGeom prst="rect">
            <a:avLst/>
          </a:prstGeom>
        </p:spPr>
      </p:pic>
      <p:pic>
        <p:nvPicPr>
          <p:cNvPr id="17" name="Resim 16">
            <a:extLst>
              <a:ext uri="{FF2B5EF4-FFF2-40B4-BE49-F238E27FC236}">
                <a16:creationId xmlns:a16="http://schemas.microsoft.com/office/drawing/2014/main" id="{D8847571-FF8F-C9EF-7B32-E638CEC7C9E6}"/>
              </a:ext>
            </a:extLst>
          </p:cNvPr>
          <p:cNvPicPr>
            <a:picLocks noChangeAspect="1"/>
          </p:cNvPicPr>
          <p:nvPr/>
        </p:nvPicPr>
        <p:blipFill>
          <a:blip r:embed="rId15"/>
          <a:stretch>
            <a:fillRect/>
          </a:stretch>
        </p:blipFill>
        <p:spPr>
          <a:xfrm>
            <a:off x="4780245" y="4434265"/>
            <a:ext cx="740945" cy="740945"/>
          </a:xfrm>
          <a:prstGeom prst="rect">
            <a:avLst/>
          </a:prstGeom>
        </p:spPr>
      </p:pic>
      <p:sp>
        <p:nvSpPr>
          <p:cNvPr id="19" name="Content Placeholder 2">
            <a:extLst>
              <a:ext uri="{FF2B5EF4-FFF2-40B4-BE49-F238E27FC236}">
                <a16:creationId xmlns:a16="http://schemas.microsoft.com/office/drawing/2014/main" id="{C9496CF9-B687-ED07-1FD4-E4C7EF6FF838}"/>
              </a:ext>
            </a:extLst>
          </p:cNvPr>
          <p:cNvSpPr txBox="1">
            <a:spLocks/>
          </p:cNvSpPr>
          <p:nvPr>
            <p:custDataLst>
              <p:tags r:id="rId7"/>
            </p:custDataLst>
          </p:nvPr>
        </p:nvSpPr>
        <p:spPr>
          <a:xfrm>
            <a:off x="4780247" y="401106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Nervous System</a:t>
            </a:r>
            <a:endParaRPr lang="en-US" sz="2000" i="1" dirty="0">
              <a:solidFill>
                <a:schemeClr val="accent3"/>
              </a:solidFill>
              <a:latin typeface="Amare Walter Neue Mager"/>
            </a:endParaRPr>
          </a:p>
        </p:txBody>
      </p:sp>
      <p:sp>
        <p:nvSpPr>
          <p:cNvPr id="20" name="Content Placeholder 2">
            <a:extLst>
              <a:ext uri="{FF2B5EF4-FFF2-40B4-BE49-F238E27FC236}">
                <a16:creationId xmlns:a16="http://schemas.microsoft.com/office/drawing/2014/main" id="{2A01ED64-90FC-72F6-F97C-215B6B403395}"/>
              </a:ext>
            </a:extLst>
          </p:cNvPr>
          <p:cNvSpPr txBox="1">
            <a:spLocks/>
          </p:cNvSpPr>
          <p:nvPr>
            <p:custDataLst>
              <p:tags r:id="rId8"/>
            </p:custDataLst>
          </p:nvPr>
        </p:nvSpPr>
        <p:spPr>
          <a:xfrm>
            <a:off x="5521191" y="4440306"/>
            <a:ext cx="5011771" cy="9017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the protection of cells from oxidative stress.</a:t>
            </a:r>
          </a:p>
          <a:p>
            <a:pPr>
              <a:lnSpc>
                <a:spcPct val="100000"/>
              </a:lnSpc>
              <a:spcBef>
                <a:spcPts val="0"/>
              </a:spcBef>
            </a:pPr>
            <a:r>
              <a:rPr lang="en-US" sz="1400" dirty="0">
                <a:solidFill>
                  <a:schemeClr val="accent3"/>
                </a:solidFill>
                <a:latin typeface="Amare Walter Neue Mager"/>
              </a:rPr>
              <a:t>Vitamin C contributes the protection the reduction of tiredness and fatigue.</a:t>
            </a:r>
            <a:endParaRPr lang="en-US" sz="1400" i="1" dirty="0">
              <a:solidFill>
                <a:schemeClr val="accent3"/>
              </a:solidFill>
              <a:latin typeface="Amare Walter Neue Mager"/>
            </a:endParaRPr>
          </a:p>
        </p:txBody>
      </p:sp>
      <p:pic>
        <p:nvPicPr>
          <p:cNvPr id="23" name="Resim 22">
            <a:extLst>
              <a:ext uri="{FF2B5EF4-FFF2-40B4-BE49-F238E27FC236}">
                <a16:creationId xmlns:a16="http://schemas.microsoft.com/office/drawing/2014/main" id="{4EC65213-65D0-D9E9-4EED-78A21118588D}"/>
              </a:ext>
            </a:extLst>
          </p:cNvPr>
          <p:cNvPicPr>
            <a:picLocks noChangeAspect="1"/>
          </p:cNvPicPr>
          <p:nvPr/>
        </p:nvPicPr>
        <p:blipFill>
          <a:blip r:embed="rId16"/>
          <a:stretch>
            <a:fillRect/>
          </a:stretch>
        </p:blipFill>
        <p:spPr>
          <a:xfrm>
            <a:off x="516245" y="1596743"/>
            <a:ext cx="3225644" cy="2346562"/>
          </a:xfrm>
          <a:prstGeom prst="rect">
            <a:avLst/>
          </a:prstGeom>
        </p:spPr>
      </p:pic>
    </p:spTree>
    <p:extLst>
      <p:ext uri="{BB962C8B-B14F-4D97-AF65-F5344CB8AC3E}">
        <p14:creationId xmlns:p14="http://schemas.microsoft.com/office/powerpoint/2010/main" val="204566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title"/>
</p:tagLst>
</file>

<file path=ppt/tags/tag10.xml><?xml version="1.0" encoding="utf-8"?>
<p:tagLst xmlns:a="http://schemas.openxmlformats.org/drawingml/2006/main" xmlns:r="http://schemas.openxmlformats.org/officeDocument/2006/relationships" xmlns:p="http://schemas.openxmlformats.org/presentationml/2006/main">
  <p:tag name="PLUS_ID" val="logo"/>
</p:tagLst>
</file>

<file path=ppt/tags/tag11.xml><?xml version="1.0" encoding="utf-8"?>
<p:tagLst xmlns:a="http://schemas.openxmlformats.org/drawingml/2006/main" xmlns:r="http://schemas.openxmlformats.org/officeDocument/2006/relationships" xmlns:p="http://schemas.openxmlformats.org/presentationml/2006/main">
  <p:tag name="PLUS_ID" val="detail_0"/>
</p:tagLst>
</file>

<file path=ppt/tags/tag12.xml><?xml version="1.0" encoding="utf-8"?>
<p:tagLst xmlns:a="http://schemas.openxmlformats.org/drawingml/2006/main" xmlns:r="http://schemas.openxmlformats.org/officeDocument/2006/relationships" xmlns:p="http://schemas.openxmlformats.org/presentationml/2006/main">
  <p:tag name="PLUS_ID" val="title"/>
</p:tagLst>
</file>

<file path=ppt/tags/tag13.xml><?xml version="1.0" encoding="utf-8"?>
<p:tagLst xmlns:a="http://schemas.openxmlformats.org/drawingml/2006/main" xmlns:r="http://schemas.openxmlformats.org/officeDocument/2006/relationships" xmlns:p="http://schemas.openxmlformats.org/presentationml/2006/main">
  <p:tag name="PLUS_ID" val="detail_0"/>
</p:tagLst>
</file>

<file path=ppt/tags/tag14.xml><?xml version="1.0" encoding="utf-8"?>
<p:tagLst xmlns:a="http://schemas.openxmlformats.org/drawingml/2006/main" xmlns:r="http://schemas.openxmlformats.org/officeDocument/2006/relationships" xmlns:p="http://schemas.openxmlformats.org/presentationml/2006/main">
  <p:tag name="PLUS_ID" val="title"/>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title"/>
</p:tagLst>
</file>

<file path=ppt/tags/tag18.xml><?xml version="1.0" encoding="utf-8"?>
<p:tagLst xmlns:a="http://schemas.openxmlformats.org/drawingml/2006/main" xmlns:r="http://schemas.openxmlformats.org/officeDocument/2006/relationships" xmlns:p="http://schemas.openxmlformats.org/presentationml/2006/main">
  <p:tag name="PLUS_ID" val="detail_0"/>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detail_0"/>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title"/>
</p:tagLst>
</file>

<file path=ppt/tags/tag23.xml><?xml version="1.0" encoding="utf-8"?>
<p:tagLst xmlns:a="http://schemas.openxmlformats.org/drawingml/2006/main" xmlns:r="http://schemas.openxmlformats.org/officeDocument/2006/relationships" xmlns:p="http://schemas.openxmlformats.org/presentationml/2006/main">
  <p:tag name="PLUS_ID" val="detail_0"/>
</p:tagLst>
</file>

<file path=ppt/tags/tag24.xml><?xml version="1.0" encoding="utf-8"?>
<p:tagLst xmlns:a="http://schemas.openxmlformats.org/drawingml/2006/main" xmlns:r="http://schemas.openxmlformats.org/officeDocument/2006/relationships" xmlns:p="http://schemas.openxmlformats.org/presentationml/2006/main">
  <p:tag name="PLUS_ID" val="detail_0"/>
</p:tagLst>
</file>

<file path=ppt/tags/tag25.xml><?xml version="1.0" encoding="utf-8"?>
<p:tagLst xmlns:a="http://schemas.openxmlformats.org/drawingml/2006/main" xmlns:r="http://schemas.openxmlformats.org/officeDocument/2006/relationships" xmlns:p="http://schemas.openxmlformats.org/presentationml/2006/main">
  <p:tag name="PLUS_ID" val="title"/>
</p:tagLst>
</file>

<file path=ppt/tags/tag26.xml><?xml version="1.0" encoding="utf-8"?>
<p:tagLst xmlns:a="http://schemas.openxmlformats.org/drawingml/2006/main" xmlns:r="http://schemas.openxmlformats.org/officeDocument/2006/relationships" xmlns:p="http://schemas.openxmlformats.org/presentationml/2006/main">
  <p:tag name="PLUS_ID" val="title"/>
</p:tagLst>
</file>

<file path=ppt/tags/tag27.xml><?xml version="1.0" encoding="utf-8"?>
<p:tagLst xmlns:a="http://schemas.openxmlformats.org/drawingml/2006/main" xmlns:r="http://schemas.openxmlformats.org/officeDocument/2006/relationships" xmlns:p="http://schemas.openxmlformats.org/presentationml/2006/main">
  <p:tag name="PLUS_ID" val="title"/>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detail_0"/>
</p:tagLst>
</file>

<file path=ppt/tags/tag3.xml><?xml version="1.0" encoding="utf-8"?>
<p:tagLst xmlns:a="http://schemas.openxmlformats.org/drawingml/2006/main" xmlns:r="http://schemas.openxmlformats.org/officeDocument/2006/relationships" xmlns:p="http://schemas.openxmlformats.org/presentationml/2006/main">
  <p:tag name="PLUS_ID" val="detail_0"/>
</p:tagLst>
</file>

<file path=ppt/tags/tag30.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title"/>
</p:tagLst>
</file>

<file path=ppt/tags/tag5.xml><?xml version="1.0" encoding="utf-8"?>
<p:tagLst xmlns:a="http://schemas.openxmlformats.org/drawingml/2006/main" xmlns:r="http://schemas.openxmlformats.org/officeDocument/2006/relationships" xmlns:p="http://schemas.openxmlformats.org/presentationml/2006/main">
  <p:tag name="PLUS_ID" val="detail_0"/>
</p:tagLst>
</file>

<file path=ppt/tags/tag6.xml><?xml version="1.0" encoding="utf-8"?>
<p:tagLst xmlns:a="http://schemas.openxmlformats.org/drawingml/2006/main" xmlns:r="http://schemas.openxmlformats.org/officeDocument/2006/relationships" xmlns:p="http://schemas.openxmlformats.org/presentationml/2006/main">
  <p:tag name="PLUS_ID" val="title"/>
</p:tagLst>
</file>

<file path=ppt/tags/tag7.xml><?xml version="1.0" encoding="utf-8"?>
<p:tagLst xmlns:a="http://schemas.openxmlformats.org/drawingml/2006/main" xmlns:r="http://schemas.openxmlformats.org/officeDocument/2006/relationships" xmlns:p="http://schemas.openxmlformats.org/presentationml/2006/main">
  <p:tag name="PLUS_ID" val="logo"/>
</p:tagLst>
</file>

<file path=ppt/tags/tag8.xml><?xml version="1.0" encoding="utf-8"?>
<p:tagLst xmlns:a="http://schemas.openxmlformats.org/drawingml/2006/main" xmlns:r="http://schemas.openxmlformats.org/officeDocument/2006/relationships" xmlns:p="http://schemas.openxmlformats.org/presentationml/2006/main">
  <p:tag name="PLUS_ID" val="detail_0"/>
</p:tagLst>
</file>

<file path=ppt/tags/tag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Props1.xml><?xml version="1.0" encoding="utf-8"?>
<ds:datastoreItem xmlns:ds="http://schemas.openxmlformats.org/officeDocument/2006/customXml" ds:itemID="{315C9668-9205-4529-8B14-F6E2EA321191}">
  <ds:schemaRefs>
    <ds:schemaRef ds:uri="http://schemas.microsoft.com/sharepoint/v3/contenttype/forms"/>
  </ds:schemaRefs>
</ds:datastoreItem>
</file>

<file path=customXml/itemProps2.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428</TotalTime>
  <Words>1983</Words>
  <Application>Microsoft Office PowerPoint</Application>
  <PresentationFormat>Widescreen</PresentationFormat>
  <Paragraphs>105</Paragraphs>
  <Slides>13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Amare Walter Neue</vt:lpstr>
      <vt:lpstr>Amare Walter Neue Mittel</vt:lpstr>
      <vt:lpstr>Amare Walter Neue Leicht</vt:lpstr>
      <vt:lpstr>Arial</vt:lpstr>
      <vt:lpstr>Aptos</vt:lpstr>
      <vt:lpstr>Amare Walter Neue Mager</vt:lpstr>
      <vt:lpstr>Amare Walter Neue Halbfett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Müge Uz</cp:lastModifiedBy>
  <cp:revision>21</cp:revision>
  <cp:lastPrinted>2025-04-09T23:50:38Z</cp:lastPrinted>
  <dcterms:created xsi:type="dcterms:W3CDTF">2024-09-07T19:54:54Z</dcterms:created>
  <dcterms:modified xsi:type="dcterms:W3CDTF">2026-04-22T10:05:14Z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