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  <p:sldMasterId id="2147483674" r:id="rId6"/>
    <p:sldMasterId id="2147483681" r:id="rId7"/>
  </p:sldMasterIdLst>
  <p:notesMasterIdLst>
    <p:notesMasterId r:id="rId39"/>
  </p:notesMasterIdLst>
  <p:handoutMasterIdLst>
    <p:handoutMasterId r:id="rId40"/>
  </p:handoutMasterIdLst>
  <p:sldIdLst>
    <p:sldId id="2147477676" r:id="rId8"/>
    <p:sldId id="2147477675" r:id="rId9"/>
    <p:sldId id="2147477680" r:id="rId10"/>
    <p:sldId id="341" r:id="rId11"/>
    <p:sldId id="2147477679" r:id="rId12"/>
    <p:sldId id="2147477700" r:id="rId13"/>
    <p:sldId id="2147477601" r:id="rId14"/>
    <p:sldId id="1764" r:id="rId15"/>
    <p:sldId id="1713" r:id="rId16"/>
    <p:sldId id="2147477597" r:id="rId17"/>
    <p:sldId id="2147477691" r:id="rId18"/>
    <p:sldId id="2147477684" r:id="rId19"/>
    <p:sldId id="2147477688" r:id="rId20"/>
    <p:sldId id="2147477689" r:id="rId21"/>
    <p:sldId id="2147477598" r:id="rId22"/>
    <p:sldId id="2147477690" r:id="rId23"/>
    <p:sldId id="1709" r:id="rId24"/>
    <p:sldId id="2147477703" r:id="rId25"/>
    <p:sldId id="2147477627" r:id="rId26"/>
    <p:sldId id="2147477697" r:id="rId27"/>
    <p:sldId id="1754" r:id="rId28"/>
    <p:sldId id="1690" r:id="rId29"/>
    <p:sldId id="1716" r:id="rId30"/>
    <p:sldId id="1700" r:id="rId31"/>
    <p:sldId id="1689" r:id="rId32"/>
    <p:sldId id="1697" r:id="rId33"/>
    <p:sldId id="2147477696" r:id="rId34"/>
    <p:sldId id="2147477695" r:id="rId35"/>
    <p:sldId id="1701" r:id="rId36"/>
    <p:sldId id="2147477641" r:id="rId37"/>
    <p:sldId id="2147477699" r:id="rId38"/>
  </p:sldIdLst>
  <p:sldSz cx="9144000" cy="5721350"/>
  <p:notesSz cx="9296400" cy="7010400"/>
  <p:defaultTextStyle>
    <a:defPPr>
      <a:defRPr kern="0"/>
    </a:defPPr>
  </p:defaultTextStyle>
  <p:extLst>
    <p:ext uri="{521415D9-36F7-43E2-AB2F-B90AF26B5E84}">
      <p14:sectionLst xmlns:p14="http://schemas.microsoft.com/office/powerpoint/2010/main">
        <p14:section name="Alison" id="{F2AE9189-881F-4596-A81C-47F91738FD4D}">
          <p14:sldIdLst>
            <p14:sldId id="2147477676"/>
            <p14:sldId id="2147477675"/>
            <p14:sldId id="2147477680"/>
            <p14:sldId id="341"/>
            <p14:sldId id="2147477679"/>
            <p14:sldId id="2147477700"/>
            <p14:sldId id="2147477601"/>
            <p14:sldId id="1764"/>
            <p14:sldId id="1713"/>
            <p14:sldId id="2147477597"/>
            <p14:sldId id="2147477691"/>
            <p14:sldId id="2147477684"/>
            <p14:sldId id="2147477688"/>
            <p14:sldId id="2147477689"/>
            <p14:sldId id="2147477598"/>
            <p14:sldId id="2147477690"/>
          </p14:sldIdLst>
        </p14:section>
        <p14:section name="Jamie" id="{82F2C005-26CD-4E11-B0CE-0A1D35F416EC}">
          <p14:sldIdLst>
            <p14:sldId id="1709"/>
            <p14:sldId id="2147477703"/>
            <p14:sldId id="2147477627"/>
            <p14:sldId id="2147477697"/>
            <p14:sldId id="1754"/>
            <p14:sldId id="1690"/>
            <p14:sldId id="1716"/>
            <p14:sldId id="1700"/>
            <p14:sldId id="1689"/>
            <p14:sldId id="1697"/>
            <p14:sldId id="2147477696"/>
            <p14:sldId id="2147477695"/>
            <p14:sldId id="1701"/>
            <p14:sldId id="2147477641"/>
            <p14:sldId id="214747769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E19DC34-FC61-0C9B-E48A-C712B5E696CF}" name="Rachel Pollak" initials="RP" userId="S::rachel.p.therootist@ilabsus.onmicrosoft.com::fda7d62b-31a0-4f43-8c17-0f87d7f072e9" providerId="AD"/>
  <p188:author id="{14C48043-EDBF-0F68-A09F-06E383BB785E}" name="Callie Brink-Lee" initials="CB" userId="S::cblee_amare.com#ext#@ilabsus.onmicrosoft.com::48298d22-5494-4a35-8b62-1f81d833337f" providerId="AD"/>
  <p188:author id="{44A85288-EAB5-BAA0-58EE-53F6A87E4A47}" name="Elizabeth Enderle" initials="EE" userId="S::elizabeth.e.therootist@ilabsus.onmicrosoft.com::7ffa87cc-80e6-464b-9b7c-400112fdf14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12651"/>
    <a:srgbClr val="672C45"/>
    <a:srgbClr val="511332"/>
    <a:srgbClr val="5C180C"/>
    <a:srgbClr val="87271E"/>
    <a:srgbClr val="EFB547"/>
    <a:srgbClr val="EEB345"/>
    <a:srgbClr val="EDAF3D"/>
    <a:srgbClr val="EFB444"/>
    <a:srgbClr val="F2A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3BF0C2-D56A-892C-01AB-88C221F7405B}" v="32" dt="2025-09-20T00:23:36.47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49" autoAdjust="0"/>
    <p:restoredTop sz="96247" autoAdjust="0"/>
  </p:normalViewPr>
  <p:slideViewPr>
    <p:cSldViewPr snapToGrid="0">
      <p:cViewPr varScale="1">
        <p:scale>
          <a:sx n="152" d="100"/>
          <a:sy n="152" d="100"/>
        </p:scale>
        <p:origin x="1024" y="17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-372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theme" Target="theme/theme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microsoft.com/office/2018/10/relationships/authors" Target="authors.xml"/><Relationship Id="rId20" Type="http://schemas.openxmlformats.org/officeDocument/2006/relationships/slide" Target="slides/slide13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FA81342-A87B-C024-C6EF-549BF5EB4C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066E2D-8FD8-867F-41D1-0AFED18A6F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265738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D4088-2397-47A6-B3BE-4DDDAF0F2F8F}" type="datetimeFigureOut">
              <a:rPr lang="en-US" smtClean="0"/>
              <a:t>10/2/25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9214A5-B433-0A02-14C3-2C4220E074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659563"/>
            <a:ext cx="4029075" cy="3508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14951B-E647-1DFA-F21D-06A9025112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265738" y="6659563"/>
            <a:ext cx="4029075" cy="3508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6BB6B-3FF8-4E34-ADBA-5BF1297C5D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55079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8440" cy="352077"/>
          </a:xfrm>
          <a:prstGeom prst="rect">
            <a:avLst/>
          </a:prstGeom>
        </p:spPr>
        <p:txBody>
          <a:bodyPr vert="horz" lIns="100301" tIns="50150" rIns="100301" bIns="50150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266347" y="0"/>
            <a:ext cx="4028440" cy="352077"/>
          </a:xfrm>
          <a:prstGeom prst="rect">
            <a:avLst/>
          </a:prstGeom>
        </p:spPr>
        <p:txBody>
          <a:bodyPr vert="horz" lIns="100301" tIns="50150" rIns="100301" bIns="50150" rtlCol="0"/>
          <a:lstStyle>
            <a:lvl1pPr algn="r">
              <a:defRPr sz="1300"/>
            </a:lvl1pPr>
          </a:lstStyle>
          <a:p>
            <a:fld id="{F616561B-269C-4681-8024-1CC083611985}" type="datetimeFigureOut">
              <a:rPr lang="en-US" smtClean="0"/>
              <a:t>10/2/25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759075" y="877888"/>
            <a:ext cx="3778250" cy="2365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100301" tIns="50150" rIns="100301" bIns="5015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29640" y="3372928"/>
            <a:ext cx="7437120" cy="2762144"/>
          </a:xfrm>
          <a:prstGeom prst="rect">
            <a:avLst/>
          </a:prstGeom>
        </p:spPr>
        <p:txBody>
          <a:bodyPr vert="horz" lIns="100301" tIns="50150" rIns="100301" bIns="5015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658325"/>
            <a:ext cx="4028440" cy="352076"/>
          </a:xfrm>
          <a:prstGeom prst="rect">
            <a:avLst/>
          </a:prstGeom>
        </p:spPr>
        <p:txBody>
          <a:bodyPr vert="horz" lIns="100301" tIns="50150" rIns="100301" bIns="50150" rtlCol="0" anchor="b"/>
          <a:lstStyle>
            <a:lvl1pPr algn="l">
              <a:defRPr sz="1300"/>
            </a:lvl1pPr>
          </a:lstStyle>
          <a:p>
            <a:r>
              <a:rPr lang="en-US" dirty="0"/>
              <a:t>SEPTEMBER 2023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266347" y="6658325"/>
            <a:ext cx="4028440" cy="352076"/>
          </a:xfrm>
          <a:prstGeom prst="rect">
            <a:avLst/>
          </a:prstGeom>
        </p:spPr>
        <p:txBody>
          <a:bodyPr vert="horz" lIns="100301" tIns="50150" rIns="100301" bIns="50150" rtlCol="0" anchor="b"/>
          <a:lstStyle>
            <a:lvl1pPr algn="r">
              <a:defRPr sz="1300"/>
            </a:lvl1pPr>
          </a:lstStyle>
          <a:p>
            <a:fld id="{8A07DB61-1C86-404F-8927-0202358BED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688175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A85A2-9109-3E11-340B-927B8D29C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289B0B-91BF-1224-AFA0-463E224E26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97341B-48EF-D90C-8ED1-3D3CEFECE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Rootist is...a groundbreaking 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root, scalp and haircare brand, powered by fermentation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23CEAA-5E72-02AB-5664-B1859265D04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BC65E-1FB9-BDCE-865F-5A6A82981D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944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0F8C3-DA52-04C1-3777-81342CB7B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12C79-44F3-E1E7-640D-403BB30615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4A6E7F-97CF-BE6F-1116-4A9C0B28EE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...and designed for </a:t>
            </a:r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complete hair wellness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.  (Like Asma said… stress also impacts your hair)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65F8FE-5514-D4C3-4F54-80E1B094CE3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1C384-7EC2-4CB9-146E-8406D0F36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58239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1726B-9AD5-381A-E42F-849CE8C4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7C66D8-7D0D-1483-562A-1C447166B8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174115-9474-C9A6-7279-8DE8316AD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Formulated to get to the root of haircare concerns in a more effective, sustainable and innovative way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19CCD7-6CA6-338D-12D2-4347AE1B76D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D539-BF64-E047-920F-1B84DDA1BE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912128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our breakthrough, award-winning products are like nothing you’ve ever tried before, and are made with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751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446CB-0EC5-E8EF-5093-14F4B3647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87D5A5-F66F-7287-B074-6A2C4FD64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9ACD2D-A10D-D22D-FB57-4DBCC51F96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Rootbiomic Ferment™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, our </a:t>
            </a:r>
            <a:r>
              <a:rPr lang="en-US" sz="1200" b="1" dirty="0">
                <a:solidFill>
                  <a:srgbClr val="511332"/>
                </a:solidFill>
                <a:latin typeface="Montserrat" panose="00000500000000000000" pitchFamily="2" charset="0"/>
              </a:rPr>
              <a:t>patent-pending nutrient-rich superbrew</a:t>
            </a: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 </a:t>
            </a:r>
          </a:p>
          <a:p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that promotes anchored roots, balanced scalp and strong, healthy hair from root to tip.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7C75B-516F-1BDB-2292-40A541A540B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FA5CC-2CEE-065F-7EEE-010615600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544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think of it as “kombucha, for hair.”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525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we use our ferment to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reduce &amp; replace 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the unnecessary added water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found in conventional haircare with bioactive nutrition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  <a:sym typeface="Arial"/>
              </a:rPr>
              <a:t>In compact packaging, equal to bottles twice their size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503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believe the future is ferment, but you don’t just have to take our word for it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493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Extrabold" pitchFamily="50" charset="0"/>
                <a:ea typeface="+mj-ea"/>
                <a:cs typeface="Feature Display Extrabold" pitchFamily="50" charset="0"/>
              </a:rPr>
              <a:t>Since we launched early last year, the industry has been buzzing about the “ferment frenzy”.  Leading publications like WWD, Business of Fashion, and Allure…have been talking about the “Kombucha Effect” – how the phenomenon was kicked off by The Rootist and how it’s not just a fad, but the future of formulating.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409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B77FC-F4BA-2C22-2166-9C70B433D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CCB73B-A3DA-BCF5-119A-B7764375F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720603-F66D-43D7-9521-E3EBCFE841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As proud as we are about our breakthrough patented fermentation technology, we’re even prouder to be a brand that is rooted in responsibility.  </a:t>
            </a:r>
          </a:p>
          <a:p>
            <a:pPr marL="12700" marR="0" lvl="0" indent="0" algn="just" defTabSz="914400" eaLnBrk="1" fontAlgn="auto" latinLnBrk="0" hangingPunct="1">
              <a:lnSpc>
                <a:spcPct val="100000"/>
              </a:lnSpc>
              <a:spcBef>
                <a:spcPts val="16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11332"/>
                </a:solidFill>
                <a:latin typeface="Montserrat" panose="00000500000000000000" pitchFamily="2" charset="0"/>
              </a:rPr>
              <a:t>Our mission, purpose and values guide everything we do, so I’d like to take a moment to share those with you now.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EA167C-B96C-06FF-D3B0-461A2E83CC8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A1CE2-1D87-8243-D0A1-AE12871C46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638088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497D4-918A-E8D8-031F-D216540EC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8230CB-00BE-E207-8A3C-E9AF0ACEB6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9A7D7-0246-7D92-F0B1-01F11095E8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D5D952-CD22-ECF9-F3E0-B131932B0E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2AB6D-528A-D379-5E64-BC78E46164B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4120479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63F71-6D01-EE78-2755-34C22A66B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4AA4D0-7A8B-F301-1390-7841AE20D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C1142F-7625-4D11-6370-3DC10099A8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FC184-914A-C1E3-35B4-644D25DF13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3063E-B914-F6C4-C2C9-E59E180603C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3019635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3F398-5E9A-56A5-0DFE-CE65DD4EF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3DB471-5CF1-565F-FF32-1DB77305B0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3A942-D619-E3D4-3AC5-CC97AA19B2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8DFE4-F974-F954-5F2F-E96254EABE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2772-48C9-6E75-3130-52F7862AF11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1173686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ROOTS+SCALP+HAIR are connected. </a:t>
            </a:r>
            <a:r>
              <a:rPr lang="en-US" b="0" i="0" dirty="0">
                <a:solidFill>
                  <a:srgbClr val="672C45"/>
                </a:solidFill>
                <a:effectLst/>
                <a:latin typeface="Helvetica Neue"/>
              </a:rPr>
              <a:t>And so are we.</a:t>
            </a:r>
          </a:p>
          <a:p>
            <a:pPr marL="0" marR="0" lvl="0" indent="0" algn="l" defTabSz="914400" rtl="0" eaLnBrk="1" fontAlgn="auto" latinLnBrk="0" hangingPunct="1">
              <a:lnSpc>
                <a:spcPts val="51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FFFBF5"/>
                </a:solidFill>
                <a:effectLst/>
                <a:latin typeface="Feature Display Web"/>
              </a:rPr>
              <a:t>Our collective actions and choices matter, so we are working to reduce our impact at every step...</a:t>
            </a:r>
          </a:p>
          <a:p>
            <a:pPr marL="0" marR="0" lvl="0" indent="0" algn="l" defTabSz="914400" rtl="0" eaLnBrk="1" fontAlgn="auto" latinLnBrk="0" hangingPunct="1">
              <a:lnSpc>
                <a:spcPts val="51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FFFBF5"/>
                </a:solidFill>
                <a:effectLst/>
                <a:latin typeface="Feature Display Web"/>
              </a:rPr>
              <a:t>That’s why…</a:t>
            </a:r>
          </a:p>
          <a:p>
            <a:pPr algn="l">
              <a:lnSpc>
                <a:spcPts val="5175"/>
              </a:lnSpc>
            </a:pPr>
            <a:endParaRPr lang="en-US" b="0" i="0" dirty="0">
              <a:solidFill>
                <a:srgbClr val="672C45"/>
              </a:solidFill>
              <a:effectLst/>
              <a:latin typeface="Helvetica Neue"/>
            </a:endParaRP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 dirty="0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0605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B4F2D-F020-7988-E80A-1172EBCE1A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0F48A9-1FEA-4373-15B5-0CFE7F90D7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F0468E-76CD-F6CE-1A9A-99F131C0F0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In keeping with our purpose, from the very beginning, we set strict, smart standards for our formulas.  </a:t>
            </a:r>
          </a:p>
          <a:p>
            <a:pPr algn="l">
              <a:lnSpc>
                <a:spcPts val="5175"/>
              </a:lnSpc>
            </a:pPr>
            <a:r>
              <a:rPr lang="en-US" b="0" i="0" dirty="0">
                <a:solidFill>
                  <a:srgbClr val="672C45"/>
                </a:solidFill>
                <a:effectLst/>
                <a:latin typeface="Feature Display Web"/>
              </a:rPr>
              <a:t>Our formulas meet the rigorous EU cosmetic ingredient standards + formulated without…</a:t>
            </a:r>
            <a:endParaRPr lang="en-US" b="0" i="0" dirty="0">
              <a:solidFill>
                <a:srgbClr val="FFFBF5"/>
              </a:solidFill>
              <a:effectLst/>
              <a:latin typeface="Feature Display Web"/>
            </a:endParaRPr>
          </a:p>
          <a:p>
            <a:pPr algn="l">
              <a:lnSpc>
                <a:spcPts val="5175"/>
              </a:lnSpc>
            </a:pPr>
            <a:endParaRPr lang="en-US" b="0" i="0" dirty="0">
              <a:solidFill>
                <a:srgbClr val="672C45"/>
              </a:solidFill>
              <a:effectLst/>
              <a:latin typeface="Helvetica Neue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1AB982-E118-EDC9-7362-D4C726E8BB7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ADD477-A5E3-EB5C-5854-6B7745263C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0011347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heard you all love product as much as me – is that true?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1112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Core Lineup organized by key benefit</a:t>
            </a:r>
          </a:p>
          <a:p>
            <a:r>
              <a:rPr lang="en-US"/>
              <a:t>Strengthen</a:t>
            </a:r>
          </a:p>
          <a:p>
            <a:r>
              <a:rPr lang="en-US"/>
              <a:t>Clarify</a:t>
            </a:r>
          </a:p>
          <a:p>
            <a:r>
              <a:rPr lang="en-US"/>
              <a:t>People shop in hair with concerns and benefits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695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Alison told you about the ferment</a:t>
            </a:r>
          </a:p>
          <a:p>
            <a:r>
              <a:rPr lang="en-US" dirty="0"/>
              <a:t>8 clinically effective ingredients</a:t>
            </a:r>
          </a:p>
          <a:p>
            <a:r>
              <a:rPr lang="en-US" dirty="0"/>
              <a:t>But it doesn’t stop there</a:t>
            </a:r>
          </a:p>
          <a:p>
            <a:r>
              <a:rPr lang="en-US" dirty="0"/>
              <a:t>We infuse all of our products with additional proven skincare technologies as well! </a:t>
            </a:r>
          </a:p>
          <a:p>
            <a:r>
              <a:rPr lang="en-US" dirty="0"/>
              <a:t>We know the skin doesn’t stop at our scalp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878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Your weekly scalp reset </a:t>
            </a:r>
          </a:p>
          <a:p>
            <a:r>
              <a:rPr lang="en-US" dirty="0"/>
              <a:t>AHA+AVC Pre-shampoo Scalp Clarifying Rinse </a:t>
            </a:r>
          </a:p>
          <a:p>
            <a:r>
              <a:rPr lang="en-US" dirty="0"/>
              <a:t>Benefits</a:t>
            </a:r>
          </a:p>
          <a:p>
            <a:r>
              <a:rPr lang="en-US" dirty="0"/>
              <a:t>Without disrupting PH or leaving your scalp dry </a:t>
            </a:r>
          </a:p>
          <a:p>
            <a:r>
              <a:rPr lang="en-US" dirty="0"/>
              <a:t>You use the nozzle to apply to dry hair…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805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see the results here from just one use</a:t>
            </a:r>
          </a:p>
          <a:p>
            <a:r>
              <a:rPr lang="en-US" dirty="0"/>
              <a:t>It works to exfoliate and clarify a dry scalp</a:t>
            </a:r>
          </a:p>
          <a:p>
            <a:r>
              <a:rPr lang="en-US" dirty="0"/>
              <a:t>Removes buildup which you can often see when you part your hair, sometimes on your clothing 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0018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By a show of hands who knew that your shampoo bottle at home has up to 80% added water? </a:t>
            </a:r>
          </a:p>
          <a:p>
            <a:r>
              <a:rPr lang="en-US" dirty="0"/>
              <a:t>Our strengthen concentrated S&amp;C takes your wash care days to treatment days </a:t>
            </a:r>
          </a:p>
          <a:p>
            <a:r>
              <a:rPr lang="en-US" dirty="0"/>
              <a:t>In addition to cleansing and conditioning our concentrated formulas repair damage </a:t>
            </a:r>
          </a:p>
          <a:p>
            <a:r>
              <a:rPr lang="en-US" dirty="0"/>
              <a:t>Sulfate and silicone free and safe for color treated hair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607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use this S&amp;C the same way you would use a traditional but what is different is how much you use</a:t>
            </a:r>
          </a:p>
          <a:p>
            <a:r>
              <a:rPr lang="en-US" dirty="0"/>
              <a:t>There are two types of people…</a:t>
            </a:r>
          </a:p>
          <a:p>
            <a:r>
              <a:rPr lang="en-US" dirty="0"/>
              <a:t>If you need more, add more </a:t>
            </a:r>
          </a:p>
          <a:p>
            <a:r>
              <a:rPr lang="en-US" dirty="0"/>
              <a:t>It can take 1-2 wash days to get to you perfect amount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485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before &amp; after JUST shampoo and conditioner</a:t>
            </a:r>
          </a:p>
          <a:p>
            <a:r>
              <a:rPr lang="en-US" dirty="0"/>
              <a:t>You can see the difference in the hydration, shine and fullness!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5133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Next, our 5 in 1 leave in serum </a:t>
            </a:r>
          </a:p>
          <a:p>
            <a:r>
              <a:rPr lang="en-US" dirty="0"/>
              <a:t>BioBrew Fermented Strengthening Serum </a:t>
            </a:r>
          </a:p>
          <a:p>
            <a:r>
              <a:rPr lang="en-US" dirty="0"/>
              <a:t>Clinically proven to </a:t>
            </a:r>
          </a:p>
          <a:p>
            <a:r>
              <a:rPr lang="en-US" dirty="0"/>
              <a:t>Repair damage</a:t>
            </a:r>
          </a:p>
          <a:p>
            <a:r>
              <a:rPr lang="en-US" dirty="0"/>
              <a:t>Provide 72 hour frizz control</a:t>
            </a:r>
          </a:p>
          <a:p>
            <a:r>
              <a:rPr lang="en-US" dirty="0"/>
              <a:t>Protect from heat up to 450 </a:t>
            </a:r>
          </a:p>
          <a:p>
            <a:r>
              <a:rPr lang="en-US" dirty="0"/>
              <a:t>Give instant shine </a:t>
            </a:r>
          </a:p>
          <a:p>
            <a:r>
              <a:rPr lang="en-US" dirty="0"/>
              <a:t>And provide lightweight scalp hydration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4549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little goes a long way </a:t>
            </a:r>
          </a:p>
          <a:p>
            <a:r>
              <a:rPr lang="en-US" dirty="0"/>
              <a:t>It is concentrated and because it is so lightweight…</a:t>
            </a:r>
          </a:p>
          <a:p>
            <a:r>
              <a:rPr lang="en-US" dirty="0"/>
              <a:t>You can see the increased shine and frizz control</a:t>
            </a:r>
          </a:p>
          <a:p>
            <a:r>
              <a:rPr lang="en-US" dirty="0"/>
              <a:t>Start with 2-3 sprays on each side </a:t>
            </a:r>
          </a:p>
          <a:p>
            <a:r>
              <a:rPr lang="en-US" dirty="0"/>
              <a:t>The next two products are as needed…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831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Balancing serum for oily scalps</a:t>
            </a:r>
          </a:p>
          <a:p>
            <a:r>
              <a:rPr lang="en-US" dirty="0"/>
              <a:t>This is for the person who…</a:t>
            </a:r>
          </a:p>
          <a:p>
            <a:r>
              <a:rPr lang="en-US" dirty="0"/>
              <a:t>It works overtime to balance the production of oil </a:t>
            </a:r>
          </a:p>
          <a:p>
            <a:r>
              <a:rPr lang="en-US" dirty="0"/>
              <a:t>You can use 2-3x/week and do not rinse </a:t>
            </a:r>
          </a:p>
          <a:p>
            <a:r>
              <a:rPr lang="en-US" dirty="0"/>
              <a:t>It wont disrupt your style</a:t>
            </a:r>
          </a:p>
          <a:p>
            <a:r>
              <a:rPr lang="en-US" dirty="0"/>
              <a:t>Surface oil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7036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good for you dry shampoo</a:t>
            </a:r>
          </a:p>
          <a:p>
            <a:r>
              <a:rPr lang="en-US" dirty="0"/>
              <a:t>Talc free, portable and refillable </a:t>
            </a:r>
          </a:p>
          <a:p>
            <a:r>
              <a:rPr lang="en-US" dirty="0"/>
              <a:t>What makes it different.. Absorb oil &amp; sweat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03712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Core lineup that will be launching in collaboration with Amare</a:t>
            </a:r>
          </a:p>
          <a:p>
            <a:r>
              <a:rPr lang="en-US" dirty="0"/>
              <a:t>Recap each product name </a:t>
            </a:r>
          </a:p>
          <a:p>
            <a:r>
              <a:rPr lang="en-US" dirty="0"/>
              <a:t>We will also offer the products in two bundles: 2 BioBrew 2 Shampoo 2 Conditioner | 1 of each product </a:t>
            </a:r>
          </a:p>
          <a:p>
            <a:r>
              <a:rPr lang="en-US" dirty="0"/>
              <a:t>Again pricing will come and pricing will comparable and commissions will be </a:t>
            </a:r>
            <a:r>
              <a:rPr lang="en-US" dirty="0" err="1"/>
              <a:t>compet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SEPTEMBER 2023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7DB61-1C86-404F-8927-0202358BED43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9301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39D1E-FAF0-D887-13CB-47BB41968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D84B26-EC6E-B63B-E008-092AF40AB4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EEAA95-48B1-94D1-CC02-5D59E24023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Groundbreaking, first of its kind collaboration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D0AB88-BD69-DC66-E6FF-42FC32BA03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07DB61-1C86-404F-8927-0202358BED43}" type="slidenum">
              <a:rPr kumimoji="0" lang="en-US" sz="13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3B3C6-FBAC-83CE-D666-282EE71289F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SEPTEMBER 2023</a:t>
            </a:r>
          </a:p>
        </p:txBody>
      </p:sp>
    </p:spTree>
    <p:extLst>
      <p:ext uri="{BB962C8B-B14F-4D97-AF65-F5344CB8AC3E}">
        <p14:creationId xmlns:p14="http://schemas.microsoft.com/office/powerpoint/2010/main" val="1160979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31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773618"/>
            <a:ext cx="7772400" cy="2774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24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1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18731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9910" y="2376007"/>
            <a:ext cx="4423641" cy="124650"/>
          </a:xfrm>
        </p:spPr>
        <p:txBody>
          <a:bodyPr lIns="0" tIns="0" rIns="0" bIns="0"/>
          <a:lstStyle>
            <a:lvl1pPr>
              <a:defRPr sz="81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01660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1"/>
            <a:ext cx="3977640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1"/>
            <a:ext cx="3977640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0352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277448"/>
          </a:xfrm>
        </p:spPr>
        <p:txBody>
          <a:bodyPr lIns="0" tIns="0" rIns="0" bIns="0"/>
          <a:lstStyle>
            <a:lvl1pPr>
              <a:defRPr sz="1803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55869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94866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077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044616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680100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85023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9434663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77014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1"/>
          <p:cNvSpPr txBox="1">
            <a:spLocks noGrp="1"/>
          </p:cNvSpPr>
          <p:nvPr>
            <p:ph type="dt" idx="10"/>
          </p:nvPr>
        </p:nvSpPr>
        <p:spPr>
          <a:xfrm>
            <a:off x="6286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7" name="Google Shape;17;p21"/>
          <p:cNvSpPr txBox="1">
            <a:spLocks noGrp="1"/>
          </p:cNvSpPr>
          <p:nvPr>
            <p:ph type="ftr" idx="11"/>
          </p:nvPr>
        </p:nvSpPr>
        <p:spPr>
          <a:xfrm>
            <a:off x="3028950" y="5302846"/>
            <a:ext cx="3086100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8" name="Google Shape;18;p21"/>
          <p:cNvSpPr txBox="1">
            <a:spLocks noGrp="1"/>
          </p:cNvSpPr>
          <p:nvPr>
            <p:ph type="sldNum" idx="12"/>
          </p:nvPr>
        </p:nvSpPr>
        <p:spPr>
          <a:xfrm>
            <a:off x="6457953" y="5302846"/>
            <a:ext cx="2057401" cy="304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148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80193" y="2540805"/>
            <a:ext cx="4383613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3956"/>
            <a:ext cx="6400800" cy="1430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901900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1417818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5910"/>
            <a:ext cx="3977640" cy="37760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869702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604566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203740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88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2424546" y="5321288"/>
            <a:ext cx="4243532" cy="0"/>
          </a:xfrm>
          <a:custGeom>
            <a:avLst/>
            <a:gdLst/>
            <a:ahLst/>
            <a:cxnLst/>
            <a:rect l="l" t="t" r="r" b="b"/>
            <a:pathLst>
              <a:path w="4667884">
                <a:moveTo>
                  <a:pt x="0" y="0"/>
                </a:moveTo>
                <a:lnTo>
                  <a:pt x="4667719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1522" y="437048"/>
            <a:ext cx="6718300" cy="3770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50" b="0" i="0">
                <a:solidFill>
                  <a:schemeClr val="bg1"/>
                </a:solidFill>
                <a:latin typeface="Bilo"/>
                <a:cs typeface="Bil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9910" y="2376007"/>
            <a:ext cx="4423641" cy="1692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tx1"/>
                </a:solidFill>
                <a:latin typeface="Bilo-Medium"/>
                <a:cs typeface="Bilo-Medium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056062" y="5371664"/>
            <a:ext cx="2632940" cy="1018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1" b="0" i="0">
                <a:solidFill>
                  <a:schemeClr val="tx1"/>
                </a:solidFill>
                <a:latin typeface="ProximaNovaCond-Light"/>
                <a:cs typeface="ProximaNovaCond-Light"/>
              </a:defRPr>
            </a:lvl1pPr>
          </a:lstStyle>
          <a:p>
            <a:pPr marL="9348">
              <a:spcBef>
                <a:spcPts val="44"/>
              </a:spcBef>
            </a:pPr>
            <a:r>
              <a:rPr lang="en-US" dirty="0"/>
              <a:t>LEADING R&amp;D INNOVATION IN BEAUTY INDUSTRY</a:t>
            </a:r>
            <a:endParaRPr lang="en-US" spc="-1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418714" y="5363583"/>
            <a:ext cx="1554595" cy="963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89" b="0" i="0">
                <a:solidFill>
                  <a:schemeClr val="tx1"/>
                </a:solidFill>
                <a:latin typeface="Bilo"/>
                <a:cs typeface="Bilo"/>
              </a:defRPr>
            </a:lvl1pPr>
          </a:lstStyle>
          <a:p>
            <a:pPr marL="9348">
              <a:spcBef>
                <a:spcPts val="99"/>
              </a:spcBef>
            </a:pPr>
            <a:r>
              <a:rPr lang="en-US" b="1" spc="55" dirty="0">
                <a:latin typeface="Arial"/>
                <a:cs typeface="Arial"/>
              </a:rPr>
              <a:t>PROPRIETARY AND CONFIDENTIAL</a:t>
            </a:r>
            <a:endParaRPr lang="en-US" sz="626" dirty="0">
              <a:latin typeface="Arial"/>
              <a:cs typeface="Arial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5320855"/>
            <a:ext cx="2103120" cy="2860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2219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3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36545">
        <a:defRPr>
          <a:latin typeface="+mn-lt"/>
          <a:ea typeface="+mn-ea"/>
          <a:cs typeface="+mn-cs"/>
        </a:defRPr>
      </a:lvl2pPr>
      <a:lvl3pPr marL="673090">
        <a:defRPr>
          <a:latin typeface="+mn-lt"/>
          <a:ea typeface="+mn-ea"/>
          <a:cs typeface="+mn-cs"/>
        </a:defRPr>
      </a:lvl3pPr>
      <a:lvl4pPr marL="1009635">
        <a:defRPr>
          <a:latin typeface="+mn-lt"/>
          <a:ea typeface="+mn-ea"/>
          <a:cs typeface="+mn-cs"/>
        </a:defRPr>
      </a:lvl4pPr>
      <a:lvl5pPr marL="1346180">
        <a:defRPr>
          <a:latin typeface="+mn-lt"/>
          <a:ea typeface="+mn-ea"/>
          <a:cs typeface="+mn-cs"/>
        </a:defRPr>
      </a:lvl5pPr>
      <a:lvl6pPr marL="1682725">
        <a:defRPr>
          <a:latin typeface="+mn-lt"/>
          <a:ea typeface="+mn-ea"/>
          <a:cs typeface="+mn-cs"/>
        </a:defRPr>
      </a:lvl6pPr>
      <a:lvl7pPr marL="2019270">
        <a:defRPr>
          <a:latin typeface="+mn-lt"/>
          <a:ea typeface="+mn-ea"/>
          <a:cs typeface="+mn-cs"/>
        </a:defRPr>
      </a:lvl7pPr>
      <a:lvl8pPr marL="2355814">
        <a:defRPr>
          <a:latin typeface="+mn-lt"/>
          <a:ea typeface="+mn-ea"/>
          <a:cs typeface="+mn-cs"/>
        </a:defRPr>
      </a:lvl8pPr>
      <a:lvl9pPr marL="2692359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36545">
        <a:defRPr>
          <a:latin typeface="+mn-lt"/>
          <a:ea typeface="+mn-ea"/>
          <a:cs typeface="+mn-cs"/>
        </a:defRPr>
      </a:lvl2pPr>
      <a:lvl3pPr marL="673090">
        <a:defRPr>
          <a:latin typeface="+mn-lt"/>
          <a:ea typeface="+mn-ea"/>
          <a:cs typeface="+mn-cs"/>
        </a:defRPr>
      </a:lvl3pPr>
      <a:lvl4pPr marL="1009635">
        <a:defRPr>
          <a:latin typeface="+mn-lt"/>
          <a:ea typeface="+mn-ea"/>
          <a:cs typeface="+mn-cs"/>
        </a:defRPr>
      </a:lvl4pPr>
      <a:lvl5pPr marL="1346180">
        <a:defRPr>
          <a:latin typeface="+mn-lt"/>
          <a:ea typeface="+mn-ea"/>
          <a:cs typeface="+mn-cs"/>
        </a:defRPr>
      </a:lvl5pPr>
      <a:lvl6pPr marL="1682725">
        <a:defRPr>
          <a:latin typeface="+mn-lt"/>
          <a:ea typeface="+mn-ea"/>
          <a:cs typeface="+mn-cs"/>
        </a:defRPr>
      </a:lvl6pPr>
      <a:lvl7pPr marL="2019270">
        <a:defRPr>
          <a:latin typeface="+mn-lt"/>
          <a:ea typeface="+mn-ea"/>
          <a:cs typeface="+mn-cs"/>
        </a:defRPr>
      </a:lvl7pPr>
      <a:lvl8pPr marL="2355814">
        <a:defRPr>
          <a:latin typeface="+mn-lt"/>
          <a:ea typeface="+mn-ea"/>
          <a:cs typeface="+mn-cs"/>
        </a:defRPr>
      </a:lvl8pPr>
      <a:lvl9pPr marL="2692359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017105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4158" y="125912"/>
            <a:ext cx="713568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1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6612" y="2104235"/>
            <a:ext cx="8129905" cy="2282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28810" y="5306610"/>
            <a:ext cx="1877955" cy="32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rgbClr val="D22027"/>
                </a:solidFill>
                <a:latin typeface="Arial"/>
                <a:cs typeface="Arial"/>
              </a:defRPr>
            </a:lvl1pPr>
          </a:lstStyle>
          <a:p>
            <a:pPr marL="28575" marR="5080">
              <a:lnSpc>
                <a:spcPts val="1090"/>
              </a:lnSpc>
              <a:spcBef>
                <a:spcPts val="265"/>
              </a:spcBef>
            </a:pPr>
            <a:r>
              <a:rPr spc="-20" dirty="0"/>
              <a:t>LEADING</a:t>
            </a:r>
            <a:r>
              <a:rPr spc="-15" dirty="0"/>
              <a:t> </a:t>
            </a:r>
            <a:r>
              <a:rPr spc="-25" dirty="0"/>
              <a:t>R</a:t>
            </a:r>
            <a:r>
              <a:rPr b="0" spc="-25" dirty="0">
                <a:latin typeface="Myriad Pro"/>
                <a:cs typeface="Myriad Pro"/>
              </a:rPr>
              <a:t>&amp;</a:t>
            </a:r>
            <a:r>
              <a:rPr spc="-25" dirty="0"/>
              <a:t>D</a:t>
            </a:r>
            <a:r>
              <a:rPr spc="-45" dirty="0"/>
              <a:t> </a:t>
            </a:r>
            <a:r>
              <a:rPr spc="-10" dirty="0"/>
              <a:t>INNOVATION </a:t>
            </a:r>
            <a:r>
              <a:rPr dirty="0"/>
              <a:t>IN</a:t>
            </a:r>
            <a:r>
              <a:rPr spc="30" dirty="0"/>
              <a:t> </a:t>
            </a:r>
            <a:r>
              <a:rPr spc="-40" dirty="0"/>
              <a:t>BEAUTY</a:t>
            </a:r>
            <a:r>
              <a:rPr dirty="0"/>
              <a:t> </a:t>
            </a:r>
            <a:r>
              <a:rPr spc="-10" dirty="0"/>
              <a:t>INDUSTRY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-19241" y="5531441"/>
            <a:ext cx="1439163" cy="1155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221E1F"/>
                </a:solidFill>
                <a:latin typeface="Proxima Nova"/>
                <a:cs typeface="Proxima Nova"/>
              </a:defRPr>
            </a:lvl1pPr>
          </a:lstStyle>
          <a:p>
            <a:pPr marL="12065">
              <a:lnSpc>
                <a:spcPct val="100000"/>
              </a:lnSpc>
              <a:spcBef>
                <a:spcPts val="65"/>
              </a:spcBef>
            </a:pPr>
            <a:r>
              <a:rPr lang="en-US" dirty="0"/>
              <a:t>PROPRIETARY AND CONFIDENTIAL</a:t>
            </a:r>
            <a:endParaRPr spc="-10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91723" y="5221342"/>
            <a:ext cx="271779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10202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27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3272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microsoft.com/office/2007/relationships/hdphoto" Target="../media/hdphoto4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pn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1.jpeg"/><Relationship Id="rId7" Type="http://schemas.openxmlformats.org/officeDocument/2006/relationships/image" Target="../media/image35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5" Type="http://schemas.openxmlformats.org/officeDocument/2006/relationships/image" Target="../media/image33.png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7" Type="http://schemas.openxmlformats.org/officeDocument/2006/relationships/image" Target="../media/image50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9.png"/><Relationship Id="rId5" Type="http://schemas.openxmlformats.org/officeDocument/2006/relationships/image" Target="../media/image48.svg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5.png"/><Relationship Id="rId4" Type="http://schemas.openxmlformats.org/officeDocument/2006/relationships/image" Target="../media/image5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5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23.pn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8.jpeg"/><Relationship Id="rId11" Type="http://schemas.openxmlformats.org/officeDocument/2006/relationships/image" Target="../media/image73.png"/><Relationship Id="rId5" Type="http://schemas.openxmlformats.org/officeDocument/2006/relationships/image" Target="../media/image67.jpeg"/><Relationship Id="rId10" Type="http://schemas.openxmlformats.org/officeDocument/2006/relationships/image" Target="../media/image72.png"/><Relationship Id="rId4" Type="http://schemas.openxmlformats.org/officeDocument/2006/relationships/image" Target="../media/image66.jpeg"/><Relationship Id="rId9" Type="http://schemas.openxmlformats.org/officeDocument/2006/relationships/image" Target="../media/image7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AF7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27D22-7A1A-0F48-094E-E4C8FBEAA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B895B242-B8E7-48DB-E6BF-7F5AED0FDC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10506" r="6080" b="7157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735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A96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EF7602-DFBA-CE0E-A5C3-25B89A36F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51EC88-63E8-506B-E93F-51A391BC35FF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pPr marL="38100" marR="0" lvl="0" indent="0" defTabSz="914400" eaLnBrk="1" fontAlgn="auto" latinLnBrk="0" hangingPunct="1">
              <a:lnSpc>
                <a:spcPts val="12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lang="en-US" sz="1200" b="0" i="0" u="none" strike="noStrike" kern="0" cap="none" spc="-25" normalizeH="0" baseline="0" noProof="0" smtClean="0">
                <a:ln>
                  <a:noFill/>
                </a:ln>
                <a:solidFill>
                  <a:srgbClr val="010202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27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0" cap="none" spc="-25" normalizeH="0" baseline="0" noProof="0" dirty="0">
              <a:ln>
                <a:noFill/>
              </a:ln>
              <a:solidFill>
                <a:srgbClr val="010202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3" name="Picture 2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BC42BA06-6389-A9F3-D1F7-D2161D7D11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 radius="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65" t="10506" r="6080" b="7157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0C8DDA-1B65-2293-8971-3CE605B9FDFF}"/>
              </a:ext>
            </a:extLst>
          </p:cNvPr>
          <p:cNvSpPr txBox="1"/>
          <p:nvPr/>
        </p:nvSpPr>
        <p:spPr>
          <a:xfrm>
            <a:off x="561726" y="2272541"/>
            <a:ext cx="802054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Complete Hair Wellness</a:t>
            </a:r>
          </a:p>
        </p:txBody>
      </p:sp>
    </p:spTree>
    <p:extLst>
      <p:ext uri="{BB962C8B-B14F-4D97-AF65-F5344CB8AC3E}">
        <p14:creationId xmlns:p14="http://schemas.microsoft.com/office/powerpoint/2010/main" val="1033733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57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DAC682-8A74-CE98-7826-682409D97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some cream&#10;&#10;Description automatically generated">
            <a:extLst>
              <a:ext uri="{FF2B5EF4-FFF2-40B4-BE49-F238E27FC236}">
                <a16:creationId xmlns:a16="http://schemas.microsoft.com/office/drawing/2014/main" id="{19C65B60-5853-F927-10A3-505FAF2E8D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84" t="24306" b="15190"/>
          <a:stretch/>
        </p:blipFill>
        <p:spPr>
          <a:xfrm>
            <a:off x="-1" y="0"/>
            <a:ext cx="9144001" cy="57213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F03088-EF27-562C-36C5-A9EE0FCBCE16}"/>
              </a:ext>
            </a:extLst>
          </p:cNvPr>
          <p:cNvSpPr txBox="1"/>
          <p:nvPr/>
        </p:nvSpPr>
        <p:spPr>
          <a:xfrm>
            <a:off x="0" y="1798846"/>
            <a:ext cx="914400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a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 more </a:t>
            </a:r>
            <a:r>
              <a:rPr kumimoji="0" lang="en-US" sz="4400" b="0" i="1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effective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,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1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sustainable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 &amp;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1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innovative</a:t>
            </a:r>
            <a:r>
              <a:rPr kumimoji="0" lang="en-US" sz="4400" b="0" i="0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 way</a:t>
            </a:r>
          </a:p>
        </p:txBody>
      </p:sp>
    </p:spTree>
    <p:extLst>
      <p:ext uri="{BB962C8B-B14F-4D97-AF65-F5344CB8AC3E}">
        <p14:creationId xmlns:p14="http://schemas.microsoft.com/office/powerpoint/2010/main" val="1063265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6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bottles of makeup&#10;&#10;Description automatically generated">
            <a:extLst>
              <a:ext uri="{FF2B5EF4-FFF2-40B4-BE49-F238E27FC236}">
                <a16:creationId xmlns:a16="http://schemas.microsoft.com/office/drawing/2014/main" id="{27C03D15-6565-8EB3-2B60-6AFB3A7F21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10" r="15843" b="4952"/>
          <a:stretch/>
        </p:blipFill>
        <p:spPr>
          <a:xfrm>
            <a:off x="0" y="0"/>
            <a:ext cx="9144000" cy="572135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46723B-0CC1-53F4-E230-79F31E6B1076}"/>
              </a:ext>
            </a:extLst>
          </p:cNvPr>
          <p:cNvSpPr txBox="1"/>
          <p:nvPr/>
        </p:nvSpPr>
        <p:spPr>
          <a:xfrm>
            <a:off x="383822" y="1083768"/>
            <a:ext cx="31834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breakthrough, </a:t>
            </a:r>
            <a:r>
              <a:rPr lang="en-US" sz="3200" i="1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award-winning </a:t>
            </a:r>
            <a:r>
              <a:rPr lang="en-US" sz="32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products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680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D5A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1BE110-E8E7-8195-9DB0-91312D0AB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extLst>
              <a:ext uri="{FF2B5EF4-FFF2-40B4-BE49-F238E27FC236}">
                <a16:creationId xmlns:a16="http://schemas.microsoft.com/office/drawing/2014/main" id="{46AA6170-8B65-9829-4C15-D5C5EB87D1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6" b="18046"/>
          <a:stretch/>
        </p:blipFill>
        <p:spPr bwMode="auto">
          <a:xfrm rot="10800000">
            <a:off x="-12859" y="-380296"/>
            <a:ext cx="9144000" cy="610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A2B61A-B2C5-B540-B847-83530ECAD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347" y="1215609"/>
            <a:ext cx="5102611" cy="16450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7B2A37-E1A9-B4FA-487D-2BBD9CAF5F46}"/>
              </a:ext>
            </a:extLst>
          </p:cNvPr>
          <p:cNvSpPr txBox="1"/>
          <p:nvPr/>
        </p:nvSpPr>
        <p:spPr>
          <a:xfrm>
            <a:off x="867582" y="3048154"/>
            <a:ext cx="4034377" cy="1471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patent-pending</a:t>
            </a:r>
          </a:p>
          <a:p>
            <a:pPr marL="0" marR="0" lvl="0" indent="0" algn="l" defTabSz="91440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nutrient-rich</a:t>
            </a:r>
          </a:p>
          <a:p>
            <a:pPr marL="0" marR="0" lvl="0" indent="0" algn="l" defTabSz="91440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i="1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</a:rPr>
              <a:t>superbrew</a:t>
            </a:r>
            <a:endParaRPr kumimoji="0" lang="en-US" sz="4000" b="0" i="1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217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02B279-F79E-4B1F-99F2-0BD99967EF4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10202"/>
                </a:solidFill>
                <a:effectLst/>
                <a:uLnTx/>
                <a:uFillTx/>
                <a:latin typeface="Arial"/>
                <a:cs typeface="Arial"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10202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D3F9F-94B7-0191-7D4A-82168186E9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16001" t="5797" r="17942" b="23745"/>
          <a:stretch/>
        </p:blipFill>
        <p:spPr>
          <a:xfrm rot="5400000">
            <a:off x="1711324" y="-1711323"/>
            <a:ext cx="5721352" cy="9144000"/>
          </a:xfrm>
          <a:prstGeom prst="rect">
            <a:avLst/>
          </a:prstGeom>
        </p:spPr>
      </p:pic>
      <p:pic>
        <p:nvPicPr>
          <p:cNvPr id="5" name="0926bb">
            <a:hlinkClick r:id="" action="ppaction://media"/>
            <a:extLst>
              <a:ext uri="{FF2B5EF4-FFF2-40B4-BE49-F238E27FC236}">
                <a16:creationId xmlns:a16="http://schemas.microsoft.com/office/drawing/2014/main" id="{4B4063E8-8CC9-0254-384D-E1D87DED13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9686" y="679831"/>
            <a:ext cx="7504628" cy="422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74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Homepage_FermentBubble_color-no graphic_1080x1920_CDv1">
            <a:hlinkClick r:id="" action="ppaction://media"/>
            <a:extLst>
              <a:ext uri="{FF2B5EF4-FFF2-40B4-BE49-F238E27FC236}">
                <a16:creationId xmlns:a16="http://schemas.microsoft.com/office/drawing/2014/main" id="{F8042982-59D0-F7EE-5801-F05B80F984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74559"/>
            <a:ext cx="10303838" cy="57959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4208C2-4DDE-1BC5-6AAC-8D5C22C0C0F1}"/>
              </a:ext>
            </a:extLst>
          </p:cNvPr>
          <p:cNvSpPr txBox="1"/>
          <p:nvPr/>
        </p:nvSpPr>
        <p:spPr>
          <a:xfrm>
            <a:off x="1260258" y="1647113"/>
            <a:ext cx="7725909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 think: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 kombucha, for hair</a:t>
            </a:r>
            <a:r>
              <a:rPr kumimoji="0" lang="en-US" sz="6000" b="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.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397393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group of white plastic bottles&#10;&#10;Description automatically generated">
            <a:extLst>
              <a:ext uri="{FF2B5EF4-FFF2-40B4-BE49-F238E27FC236}">
                <a16:creationId xmlns:a16="http://schemas.microsoft.com/office/drawing/2014/main" id="{AB0355CF-FD3D-9C81-29D0-3A0C31C43C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593"/>
                    </a14:imgEffect>
                    <a14:imgEffect>
                      <a14:saturation sat="206000"/>
                    </a14:imgEffect>
                    <a14:imgEffect>
                      <a14:brightnessContrast bright="11000"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11" t="27923" r="7770"/>
          <a:stretch/>
        </p:blipFill>
        <p:spPr>
          <a:xfrm>
            <a:off x="0" y="0"/>
            <a:ext cx="9159390" cy="5721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DE04C6-EDBE-6C5F-FE74-4938035AD1FB}"/>
              </a:ext>
            </a:extLst>
          </p:cNvPr>
          <p:cNvSpPr txBox="1"/>
          <p:nvPr/>
        </p:nvSpPr>
        <p:spPr>
          <a:xfrm>
            <a:off x="816932" y="1412875"/>
            <a:ext cx="3450268" cy="29300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we use our ferment to</a:t>
            </a: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reduce</a:t>
            </a: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</a:rPr>
              <a:t>&amp; replace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</a:endParaRP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the unnecessary added water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found in conventional haircare  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Regular" pitchFamily="50" charset="0"/>
                <a:cs typeface="Feature Display Regular" pitchFamily="50" charset="0"/>
              </a:rPr>
              <a:t>with bioactive nutrition</a:t>
            </a:r>
            <a:endParaRPr kumimoji="0" lang="en-US" sz="1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  <a:sym typeface="Arial"/>
            </a:endParaRP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  <a:sym typeface="Arial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B4A9521-2F8B-44B0-4C04-95A82FDCDA82}"/>
              </a:ext>
            </a:extLst>
          </p:cNvPr>
          <p:cNvGrpSpPr/>
          <p:nvPr/>
        </p:nvGrpSpPr>
        <p:grpSpPr>
          <a:xfrm>
            <a:off x="4458037" y="459498"/>
            <a:ext cx="4263399" cy="4952116"/>
            <a:chOff x="4077036" y="459498"/>
            <a:chExt cx="4263399" cy="4952116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F04EE215-E940-CA5E-53BD-B77C75C8A26A}"/>
                </a:ext>
              </a:extLst>
            </p:cNvPr>
            <p:cNvGrpSpPr/>
            <p:nvPr/>
          </p:nvGrpSpPr>
          <p:grpSpPr>
            <a:xfrm>
              <a:off x="6553200" y="997240"/>
              <a:ext cx="1787235" cy="2198922"/>
              <a:chOff x="6553200" y="997240"/>
              <a:chExt cx="1787235" cy="2198922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5D83010-5216-BF07-5CB4-FDF562318C75}"/>
                  </a:ext>
                </a:extLst>
              </p:cNvPr>
              <p:cNvSpPr txBox="1"/>
              <p:nvPr/>
            </p:nvSpPr>
            <p:spPr>
              <a:xfrm>
                <a:off x="6588282" y="1336675"/>
                <a:ext cx="1752153" cy="11757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EQUAL TO</a:t>
                </a:r>
              </a:p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BOTTLE </a:t>
                </a:r>
              </a:p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40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2X</a:t>
                </a:r>
                <a:r>
                  <a:rPr kumimoji="0" lang="en-US" sz="3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 </a:t>
                </a:r>
              </a:p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511332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ITS SIZE</a:t>
                </a: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79B46475-EB5D-BCB3-C04D-9DFBF14F8A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53200" y="3196162"/>
                <a:ext cx="609600" cy="0"/>
              </a:xfrm>
              <a:prstGeom prst="line">
                <a:avLst/>
              </a:prstGeom>
              <a:ln w="19050">
                <a:solidFill>
                  <a:srgbClr val="672C4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471F8BCA-713A-88F7-318D-CFE4B5E2503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62800" y="2481659"/>
                <a:ext cx="0" cy="714503"/>
              </a:xfrm>
              <a:prstGeom prst="line">
                <a:avLst/>
              </a:prstGeom>
              <a:ln w="19050">
                <a:solidFill>
                  <a:srgbClr val="672C4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93BB4086-2739-DF54-A0C5-74CDA1CF79F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21235" y="997240"/>
                <a:ext cx="0" cy="328385"/>
              </a:xfrm>
              <a:prstGeom prst="line">
                <a:avLst/>
              </a:prstGeom>
              <a:ln w="19050">
                <a:solidFill>
                  <a:srgbClr val="672C45"/>
                </a:solidFill>
                <a:head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3DCB1889-8664-5905-7C68-3988E36F4094}"/>
                </a:ext>
              </a:extLst>
            </p:cNvPr>
            <p:cNvGrpSpPr/>
            <p:nvPr/>
          </p:nvGrpSpPr>
          <p:grpSpPr>
            <a:xfrm>
              <a:off x="4077036" y="459498"/>
              <a:ext cx="2777237" cy="4952116"/>
              <a:chOff x="1141458" y="2437109"/>
              <a:chExt cx="1423099" cy="2537539"/>
            </a:xfrm>
          </p:grpSpPr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CDA1CEBA-2F6F-F133-0468-C0CA1F181D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32156" t="20295" r="34827" b="14994"/>
              <a:stretch/>
            </p:blipFill>
            <p:spPr>
              <a:xfrm>
                <a:off x="1673110" y="2437109"/>
                <a:ext cx="891447" cy="2537539"/>
              </a:xfrm>
              <a:prstGeom prst="rect">
                <a:avLst/>
              </a:prstGeom>
            </p:spPr>
          </p:pic>
          <p:pic>
            <p:nvPicPr>
              <p:cNvPr id="37" name="Picture 36">
                <a:extLst>
                  <a:ext uri="{FF2B5EF4-FFF2-40B4-BE49-F238E27FC236}">
                    <a16:creationId xmlns:a16="http://schemas.microsoft.com/office/drawing/2014/main" id="{9FE16E14-D4E4-F539-1967-1C8903F772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rcRect l="33992" t="31353" r="36302" b="19368"/>
              <a:stretch/>
            </p:blipFill>
            <p:spPr>
              <a:xfrm>
                <a:off x="1141458" y="2666191"/>
                <a:ext cx="917851" cy="228392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505546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B1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E97584-F7DB-D4D8-7189-32EA12F5F6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7177"/>
            <a:ext cx="9296400" cy="574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67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82">
            <a:extLst>
              <a:ext uri="{FF2B5EF4-FFF2-40B4-BE49-F238E27FC236}">
                <a16:creationId xmlns:a16="http://schemas.microsoft.com/office/drawing/2014/main" id="{7C73679D-C625-25AD-E92D-BF98E0A3CD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9510"/>
          <a:stretch/>
        </p:blipFill>
        <p:spPr>
          <a:xfrm>
            <a:off x="6973631" y="397151"/>
            <a:ext cx="1882796" cy="2670663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6" name="Group 65">
            <a:extLst>
              <a:ext uri="{FF2B5EF4-FFF2-40B4-BE49-F238E27FC236}">
                <a16:creationId xmlns:a16="http://schemas.microsoft.com/office/drawing/2014/main" id="{8097ED4F-8CF9-3707-D1D7-33594674A9E7}"/>
              </a:ext>
            </a:extLst>
          </p:cNvPr>
          <p:cNvGrpSpPr/>
          <p:nvPr/>
        </p:nvGrpSpPr>
        <p:grpSpPr>
          <a:xfrm>
            <a:off x="486832" y="894887"/>
            <a:ext cx="5018785" cy="2997300"/>
            <a:chOff x="564765" y="1923495"/>
            <a:chExt cx="5018785" cy="2997300"/>
          </a:xfrm>
        </p:grpSpPr>
        <p:pic>
          <p:nvPicPr>
            <p:cNvPr id="32" name="Picture 2" descr="WWD Beauty Inc. – Shani Darden Skin Care">
              <a:extLst>
                <a:ext uri="{FF2B5EF4-FFF2-40B4-BE49-F238E27FC236}">
                  <a16:creationId xmlns:a16="http://schemas.microsoft.com/office/drawing/2014/main" id="{137B9E93-53BD-2370-147C-7D0D0EE77D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12" t="33721" r="15066" b="31395"/>
            <a:stretch/>
          </p:blipFill>
          <p:spPr bwMode="auto">
            <a:xfrm>
              <a:off x="604869" y="1923495"/>
              <a:ext cx="1394076" cy="5361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31BE403C-2CB5-7B26-AC30-056CAE8FB93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88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74512" y="2422206"/>
              <a:ext cx="4909038" cy="1754328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FFE3533-19F1-9347-4785-0B1999A1F5A1}"/>
                </a:ext>
              </a:extLst>
            </p:cNvPr>
            <p:cNvSpPr txBox="1"/>
            <p:nvPr/>
          </p:nvSpPr>
          <p:spPr>
            <a:xfrm>
              <a:off x="564765" y="4366797"/>
              <a:ext cx="5018784" cy="553998"/>
            </a:xfrm>
            <a:prstGeom prst="rect">
              <a:avLst/>
            </a:prstGeom>
            <a:solidFill>
              <a:srgbClr val="FFFFFF">
                <a:alpha val="67059"/>
              </a:srgbClr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“It’s a phenomenon that partly kicked off at the root, or more specifically, 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The Rootist. 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…It’s </a:t>
              </a:r>
              <a:r>
                <a:rPr kumimoji="0" lang="en-US" sz="15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highlight>
                    <a:srgbClr val="F4FEA9"/>
                  </a:highlight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the future of formulating</a:t>
              </a:r>
              <a:r>
                <a:rPr kumimoji="0" lang="en-US" sz="15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Bold" pitchFamily="50" charset="0"/>
                  <a:cs typeface="Feature Display Bold" pitchFamily="50" charset="0"/>
                </a:rPr>
                <a:t>.</a:t>
              </a:r>
              <a:r>
                <a:rPr kumimoji="0" lang="en-US" sz="15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Feature Display Regular" pitchFamily="50" charset="0"/>
                  <a:cs typeface="Feature Display Regular" pitchFamily="50" charset="0"/>
                </a:rPr>
                <a:t>”</a:t>
              </a: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E2A157E-27E3-B65F-A7AB-8314FF01BC1E}"/>
                </a:ext>
              </a:extLst>
            </p:cNvPr>
            <p:cNvSpPr/>
            <p:nvPr/>
          </p:nvSpPr>
          <p:spPr>
            <a:xfrm>
              <a:off x="652858" y="3493842"/>
              <a:ext cx="587538" cy="869236"/>
            </a:xfrm>
            <a:custGeom>
              <a:avLst/>
              <a:gdLst>
                <a:gd name="connsiteX0" fmla="*/ 609600 w 685800"/>
                <a:gd name="connsiteY0" fmla="*/ 0 h 914400"/>
                <a:gd name="connsiteX1" fmla="*/ 0 w 685800"/>
                <a:gd name="connsiteY1" fmla="*/ 914400 h 914400"/>
                <a:gd name="connsiteX2" fmla="*/ 685800 w 685800"/>
                <a:gd name="connsiteY2" fmla="*/ 905934 h 914400"/>
                <a:gd name="connsiteX3" fmla="*/ 609600 w 685800"/>
                <a:gd name="connsiteY3" fmla="*/ 0 h 914400"/>
                <a:gd name="connsiteX0" fmla="*/ 609600 w 618066"/>
                <a:gd name="connsiteY0" fmla="*/ 0 h 914401"/>
                <a:gd name="connsiteX1" fmla="*/ 0 w 618066"/>
                <a:gd name="connsiteY1" fmla="*/ 914400 h 914401"/>
                <a:gd name="connsiteX2" fmla="*/ 618066 w 618066"/>
                <a:gd name="connsiteY2" fmla="*/ 914401 h 914401"/>
                <a:gd name="connsiteX3" fmla="*/ 609600 w 618066"/>
                <a:gd name="connsiteY3" fmla="*/ 0 h 914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8066" h="914401">
                  <a:moveTo>
                    <a:pt x="609600" y="0"/>
                  </a:moveTo>
                  <a:lnTo>
                    <a:pt x="0" y="914400"/>
                  </a:lnTo>
                  <a:lnTo>
                    <a:pt x="618066" y="914401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FEF9F6">
                <a:alpha val="81961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502A01B-E707-67F8-137B-F50903C2CD9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2857" y="3464302"/>
              <a:ext cx="587540" cy="89877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9C64CD6-4754-B989-961F-3F95870B353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40396" y="3493842"/>
              <a:ext cx="1" cy="869235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CA5BB3C-7358-9DFC-48A8-EF1E01FE9C63}"/>
                </a:ext>
              </a:extLst>
            </p:cNvPr>
            <p:cNvCxnSpPr>
              <a:cxnSpLocks/>
            </p:cNvCxnSpPr>
            <p:nvPr/>
          </p:nvCxnSpPr>
          <p:spPr>
            <a:xfrm>
              <a:off x="661920" y="4363077"/>
              <a:ext cx="573552" cy="1"/>
            </a:xfrm>
            <a:prstGeom prst="line">
              <a:avLst/>
            </a:prstGeom>
            <a:ln w="19050">
              <a:solidFill>
                <a:srgbClr val="FEF9F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7881D43-C35A-B4EA-8DF7-97538D18EB82}"/>
              </a:ext>
            </a:extLst>
          </p:cNvPr>
          <p:cNvGrpSpPr/>
          <p:nvPr/>
        </p:nvGrpSpPr>
        <p:grpSpPr>
          <a:xfrm>
            <a:off x="4024512" y="570208"/>
            <a:ext cx="3093650" cy="1229999"/>
            <a:chOff x="4271647" y="837175"/>
            <a:chExt cx="2608664" cy="1037174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3DBEC0A3-E8E1-5262-9DCF-4BBEFB9B612C}"/>
                </a:ext>
              </a:extLst>
            </p:cNvPr>
            <p:cNvGrpSpPr/>
            <p:nvPr/>
          </p:nvGrpSpPr>
          <p:grpSpPr>
            <a:xfrm>
              <a:off x="4271647" y="837175"/>
              <a:ext cx="2608664" cy="1037174"/>
              <a:chOff x="4349580" y="1952418"/>
              <a:chExt cx="2244585" cy="892420"/>
            </a:xfrm>
          </p:grpSpPr>
          <p:pic>
            <p:nvPicPr>
              <p:cNvPr id="81" name="Picture 80">
                <a:extLst>
                  <a:ext uri="{FF2B5EF4-FFF2-40B4-BE49-F238E27FC236}">
                    <a16:creationId xmlns:a16="http://schemas.microsoft.com/office/drawing/2014/main" id="{996D7D16-7E38-BD0B-FD9C-52A3DCD872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398433" y="2224970"/>
                <a:ext cx="2195732" cy="619868"/>
              </a:xfrm>
              <a:prstGeom prst="rect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9D47D99E-01C3-A67B-328C-B79FF70E04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49580" y="1952418"/>
                <a:ext cx="709762" cy="327835"/>
              </a:xfrm>
              <a:prstGeom prst="rect">
                <a:avLst/>
              </a:prstGeom>
            </p:spPr>
          </p:pic>
        </p:grp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360368CE-378A-6D85-D1B7-B170D539DD33}"/>
                </a:ext>
              </a:extLst>
            </p:cNvPr>
            <p:cNvSpPr/>
            <p:nvPr/>
          </p:nvSpPr>
          <p:spPr>
            <a:xfrm>
              <a:off x="4866560" y="1304672"/>
              <a:ext cx="1968755" cy="324773"/>
            </a:xfrm>
            <a:prstGeom prst="rect">
              <a:avLst/>
            </a:prstGeom>
            <a:solidFill>
              <a:srgbClr val="DEFA03">
                <a:alpha val="3215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53540D1B-6C23-EEC2-6FCA-5460209ECA6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20976" t="15838" r="1874" b="39081"/>
            <a:stretch/>
          </p:blipFill>
          <p:spPr>
            <a:xfrm>
              <a:off x="4862483" y="1264913"/>
              <a:ext cx="1968755" cy="324773"/>
            </a:xfrm>
            <a:prstGeom prst="rect">
              <a:avLst/>
            </a:prstGeom>
            <a:ln>
              <a:noFill/>
            </a:ln>
            <a:effectLst>
              <a:softEdge rad="12700"/>
            </a:effectLst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F2F0A5A-F168-ECBE-8956-9F4AEFF7C248}"/>
              </a:ext>
            </a:extLst>
          </p:cNvPr>
          <p:cNvGrpSpPr/>
          <p:nvPr/>
        </p:nvGrpSpPr>
        <p:grpSpPr>
          <a:xfrm>
            <a:off x="5811168" y="2918629"/>
            <a:ext cx="3053503" cy="2287575"/>
            <a:chOff x="5983398" y="2622191"/>
            <a:chExt cx="2745514" cy="1990735"/>
          </a:xfrm>
        </p:grpSpPr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1F0107E3-66AE-B53D-2C03-5D5AAA0F92C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983398" y="2622191"/>
              <a:ext cx="2745514" cy="1990735"/>
            </a:xfrm>
            <a:prstGeom prst="rect">
              <a:avLst/>
            </a:prstGeom>
            <a:ln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9717F041-71FC-CB73-B246-7D117D145B75}"/>
                </a:ext>
              </a:extLst>
            </p:cNvPr>
            <p:cNvSpPr/>
            <p:nvPr/>
          </p:nvSpPr>
          <p:spPr>
            <a:xfrm>
              <a:off x="6466954" y="3944224"/>
              <a:ext cx="1730018" cy="254600"/>
            </a:xfrm>
            <a:prstGeom prst="rect">
              <a:avLst/>
            </a:prstGeom>
            <a:solidFill>
              <a:srgbClr val="DEFA03">
                <a:alpha val="32157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5BC21A87-16D5-115E-B758-4B1A467554D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18031" t="65611" r="16402" b="19473"/>
            <a:stretch/>
          </p:blipFill>
          <p:spPr>
            <a:xfrm>
              <a:off x="6472674" y="3926590"/>
              <a:ext cx="1798199" cy="296637"/>
            </a:xfrm>
            <a:prstGeom prst="rect">
              <a:avLst/>
            </a:prstGeom>
            <a:ln>
              <a:noFill/>
            </a:ln>
            <a:effectLst>
              <a:softEdge rad="12700"/>
            </a:effec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2B0C325-E803-74A1-6ED4-76448E09E8EB}"/>
              </a:ext>
            </a:extLst>
          </p:cNvPr>
          <p:cNvGrpSpPr/>
          <p:nvPr/>
        </p:nvGrpSpPr>
        <p:grpSpPr>
          <a:xfrm>
            <a:off x="226867" y="4109659"/>
            <a:ext cx="5407705" cy="904934"/>
            <a:chOff x="226867" y="4109659"/>
            <a:chExt cx="5407705" cy="904934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9159577B-052F-5A10-E917-8F13D1C9D988}"/>
                </a:ext>
              </a:extLst>
            </p:cNvPr>
            <p:cNvGrpSpPr/>
            <p:nvPr/>
          </p:nvGrpSpPr>
          <p:grpSpPr>
            <a:xfrm>
              <a:off x="226867" y="4140139"/>
              <a:ext cx="1905000" cy="798113"/>
              <a:chOff x="-71469" y="4232274"/>
              <a:chExt cx="1905000" cy="798113"/>
            </a:xfrm>
          </p:grpSpPr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07255E44-D75B-EDE6-B6F7-40C35D545835}"/>
                  </a:ext>
                </a:extLst>
              </p:cNvPr>
              <p:cNvSpPr/>
              <p:nvPr/>
            </p:nvSpPr>
            <p:spPr>
              <a:xfrm>
                <a:off x="-71469" y="4232274"/>
                <a:ext cx="1828800" cy="798113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1AA8828E-945D-920E-F9B6-02BDED94EB06}"/>
                  </a:ext>
                </a:extLst>
              </p:cNvPr>
              <p:cNvSpPr txBox="1"/>
              <p:nvPr/>
            </p:nvSpPr>
            <p:spPr>
              <a:xfrm>
                <a:off x="-71469" y="4295235"/>
                <a:ext cx="1905000" cy="6196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“If 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Erewhon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 made </a:t>
                </a:r>
              </a:p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  a hair tonic!”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2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DREW [BARRYMORE] MAGAZINE</a:t>
                </a:r>
                <a:endPara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Montserrat" panose="00000500000000000000" pitchFamily="2" charset="0"/>
                  <a:cs typeface="Feature Display Regular" pitchFamily="50" charset="0"/>
                </a:endParaRPr>
              </a:p>
            </p:txBody>
          </p:sp>
        </p:grpSp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AC8A354A-36B6-5A88-931C-250149C6412E}"/>
                </a:ext>
              </a:extLst>
            </p:cNvPr>
            <p:cNvGrpSpPr/>
            <p:nvPr/>
          </p:nvGrpSpPr>
          <p:grpSpPr>
            <a:xfrm>
              <a:off x="2075606" y="4109659"/>
              <a:ext cx="2342261" cy="904934"/>
              <a:chOff x="2138331" y="4231727"/>
              <a:chExt cx="2342261" cy="904934"/>
            </a:xfrm>
          </p:grpSpPr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2EDCCAA0-6ED5-B00F-C556-84712396BC55}"/>
                  </a:ext>
                </a:extLst>
              </p:cNvPr>
              <p:cNvSpPr/>
              <p:nvPr/>
            </p:nvSpPr>
            <p:spPr>
              <a:xfrm>
                <a:off x="2193972" y="4231727"/>
                <a:ext cx="2286620" cy="904934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B5BC8950-8330-FE17-8D1B-A2B3D6FA299E}"/>
                  </a:ext>
                </a:extLst>
              </p:cNvPr>
              <p:cNvSpPr txBox="1"/>
              <p:nvPr/>
            </p:nvSpPr>
            <p:spPr>
              <a:xfrm>
                <a:off x="2138331" y="4329321"/>
                <a:ext cx="2342261" cy="801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7150" marR="0" lvl="0" indent="-5715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“In the crowded             haircare category,              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The Rootist stands out</a:t>
                </a:r>
                <a:r>
                  <a:rPr kumimoji="0" lang="en-US" sz="16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.”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2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6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TREND HUNTER</a:t>
                </a:r>
                <a:endPara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Montserrat" panose="00000500000000000000" pitchFamily="2" charset="0"/>
                  <a:cs typeface="Feature Display Regular" pitchFamily="50" charset="0"/>
                </a:endParaRPr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3A801A15-767E-47D6-F18B-390F6F4CC087}"/>
                </a:ext>
              </a:extLst>
            </p:cNvPr>
            <p:cNvGrpSpPr/>
            <p:nvPr/>
          </p:nvGrpSpPr>
          <p:grpSpPr>
            <a:xfrm>
              <a:off x="4494069" y="4109659"/>
              <a:ext cx="1140503" cy="669823"/>
              <a:chOff x="4689054" y="4516755"/>
              <a:chExt cx="1381543" cy="669823"/>
            </a:xfrm>
          </p:grpSpPr>
          <p:sp>
            <p:nvSpPr>
              <p:cNvPr id="96" name="Rectangle 95">
                <a:extLst>
                  <a:ext uri="{FF2B5EF4-FFF2-40B4-BE49-F238E27FC236}">
                    <a16:creationId xmlns:a16="http://schemas.microsoft.com/office/drawing/2014/main" id="{400BDEFE-DCE6-ADE2-AEF2-11BD63ABCF24}"/>
                  </a:ext>
                </a:extLst>
              </p:cNvPr>
              <p:cNvSpPr/>
              <p:nvPr/>
            </p:nvSpPr>
            <p:spPr>
              <a:xfrm>
                <a:off x="4689054" y="4516755"/>
                <a:ext cx="1371597" cy="669823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id="{38F4691A-2465-1A9C-033E-ACBDAE9C244D}"/>
                  </a:ext>
                </a:extLst>
              </p:cNvPr>
              <p:cNvSpPr txBox="1"/>
              <p:nvPr/>
            </p:nvSpPr>
            <p:spPr>
              <a:xfrm>
                <a:off x="4699001" y="4608734"/>
                <a:ext cx="1371598" cy="421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“</a:t>
                </a: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Bold" pitchFamily="50" charset="0"/>
                    <a:cs typeface="Feature Display Bold" pitchFamily="50" charset="0"/>
                  </a:rPr>
                  <a:t>Genius.</a:t>
                </a: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Feature Display Regular" pitchFamily="50" charset="0"/>
                    <a:cs typeface="Feature Display Regular" pitchFamily="50" charset="0"/>
                  </a:rPr>
                  <a:t>”</a:t>
                </a:r>
              </a:p>
              <a:p>
                <a:pPr marL="5715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7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Montserrat" panose="00000500000000000000" pitchFamily="2" charset="0"/>
                    <a:cs typeface="Feature Display Regular" pitchFamily="50" charset="0"/>
                  </a:rPr>
                  <a:t>NYLON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1930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B67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AD293-DE51-64EC-4168-D95506795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6630C18F-B9F5-49FC-8B4D-51F869976F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FFFFE0-C0FC-A5E8-15E9-BE9EC626FA05}"/>
              </a:ext>
            </a:extLst>
          </p:cNvPr>
          <p:cNvSpPr txBox="1"/>
          <p:nvPr/>
        </p:nvSpPr>
        <p:spPr>
          <a:xfrm>
            <a:off x="561726" y="2272541"/>
            <a:ext cx="802054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1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rPr>
              <a:t>Rooted in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812227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5A51BF-3DF8-E9CE-D484-9F9FB82E9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0A6BBAD8-DD38-F00E-E311-A792BB690E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21" name="Picture 20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4615ED8A-4B3D-93F7-BDC8-5A1281FEA1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7192B25-0457-D8A4-2D47-751BA53E0542}"/>
              </a:ext>
            </a:extLst>
          </p:cNvPr>
          <p:cNvSpPr txBox="1"/>
          <p:nvPr/>
        </p:nvSpPr>
        <p:spPr>
          <a:xfrm>
            <a:off x="1180201" y="2220409"/>
            <a:ext cx="7132525" cy="17081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To get to the </a:t>
            </a:r>
            <a:r>
              <a:rPr lang="en-US" sz="3500" i="1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root cause </a:t>
            </a:r>
            <a:r>
              <a:rPr lang="en-US" sz="35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of </a:t>
            </a:r>
          </a:p>
          <a:p>
            <a:pPr algn="ctr"/>
            <a:r>
              <a:rPr lang="en-US" sz="3500" dirty="0">
                <a:solidFill>
                  <a:srgbClr val="612651"/>
                </a:solidFill>
                <a:latin typeface="Feature Display Bold"/>
                <a:cs typeface="Feature Display Bold" pitchFamily="50" charset="0"/>
              </a:rPr>
              <a:t>every cosmetic hair + scalp concern through the power of fermentation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A0591F-EE20-B040-7E3F-A420A00B6C85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32BEDB6-CAD7-CC4A-7BEF-DAB71195D565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17A8A3-1FB9-0FA3-9D43-3F190BAB7C66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OUR MISSION</a:t>
            </a:r>
          </a:p>
        </p:txBody>
      </p:sp>
    </p:spTree>
    <p:extLst>
      <p:ext uri="{BB962C8B-B14F-4D97-AF65-F5344CB8AC3E}">
        <p14:creationId xmlns:p14="http://schemas.microsoft.com/office/powerpoint/2010/main" val="2689884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70141-66C1-BCD3-9C8C-EEFA3ECB5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A9B3D6CF-ED9A-F773-E530-B520E6BD4A1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9" name="Picture 8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BEFC8CAE-C358-F77A-A9AC-87643D5116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C1026B6-B31C-7B55-35C0-734439EE2439}"/>
              </a:ext>
            </a:extLst>
          </p:cNvPr>
          <p:cNvSpPr txBox="1"/>
          <p:nvPr/>
        </p:nvSpPr>
        <p:spPr>
          <a:xfrm>
            <a:off x="1909745" y="2477559"/>
            <a:ext cx="55323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To evolve haircare for the </a:t>
            </a:r>
            <a:r>
              <a:rPr kumimoji="0" lang="en-US" sz="3600" b="0" i="1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wellness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 of people + planet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6E0760-F578-58A8-E3FF-034CF003235C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881E86-D486-6810-CA7A-3329AAC8279E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OUR PURPOSE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4CF63C0-F485-1E64-7E13-141FC2CFFEB6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0976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E7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6A9164-2620-A8AC-9182-06D36C72D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7B232FA2-569E-292D-8FA8-2AC67D7803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19" t="43859" r="1308" b="11898"/>
          <a:stretch/>
        </p:blipFill>
        <p:spPr>
          <a:xfrm>
            <a:off x="0" y="4"/>
            <a:ext cx="9172598" cy="5721350"/>
          </a:xfrm>
          <a:prstGeom prst="rect">
            <a:avLst/>
          </a:prstGeom>
        </p:spPr>
      </p:pic>
      <p:pic>
        <p:nvPicPr>
          <p:cNvPr id="7" name="Picture 6" descr="A yellow circle with white background&#10;&#10;Description automatically generated">
            <a:extLst>
              <a:ext uri="{FF2B5EF4-FFF2-40B4-BE49-F238E27FC236}">
                <a16:creationId xmlns:a16="http://schemas.microsoft.com/office/drawing/2014/main" id="{CB657765-9D27-D339-5AF1-EC74C345F9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3" t="22345" r="11744" b="23579"/>
          <a:stretch/>
        </p:blipFill>
        <p:spPr>
          <a:xfrm>
            <a:off x="665018" y="1267689"/>
            <a:ext cx="8021782" cy="3221183"/>
          </a:xfrm>
          <a:prstGeom prst="roundRect">
            <a:avLst>
              <a:gd name="adj" fmla="val 50000"/>
            </a:avLst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FB5F381-050D-E1AC-D4BC-E6C229702023}"/>
              </a:ext>
            </a:extLst>
          </p:cNvPr>
          <p:cNvSpPr txBox="1"/>
          <p:nvPr/>
        </p:nvSpPr>
        <p:spPr>
          <a:xfrm>
            <a:off x="3001299" y="1670094"/>
            <a:ext cx="3349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612651"/>
                </a:solidFill>
                <a:latin typeface="Montserrat" panose="00000500000000000000" pitchFamily="2" charset="0"/>
              </a:rPr>
              <a:t>OUR RALLYING CRY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E8E537-9C42-46B6-2D26-4599F0B57621}"/>
              </a:ext>
            </a:extLst>
          </p:cNvPr>
          <p:cNvSpPr txBox="1"/>
          <p:nvPr/>
        </p:nvSpPr>
        <p:spPr>
          <a:xfrm>
            <a:off x="2362959" y="2486009"/>
            <a:ext cx="4529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The Roots of Change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Start </a:t>
            </a:r>
            <a:r>
              <a:rPr kumimoji="0" lang="en-US" sz="3600" b="0" i="1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Here</a:t>
            </a: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1947B51-B8C7-D84B-FC06-C74E835F34B4}"/>
              </a:ext>
            </a:extLst>
          </p:cNvPr>
          <p:cNvSpPr/>
          <p:nvPr/>
        </p:nvSpPr>
        <p:spPr>
          <a:xfrm>
            <a:off x="326220" y="2107542"/>
            <a:ext cx="8584365" cy="1361371"/>
          </a:xfrm>
          <a:prstGeom prst="rect">
            <a:avLst/>
          </a:prstGeom>
          <a:noFill/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61265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CBD22EC-2F65-6B8A-16B0-D57421863FC5}"/>
              </a:ext>
            </a:extLst>
          </p:cNvPr>
          <p:cNvSpPr/>
          <p:nvPr/>
        </p:nvSpPr>
        <p:spPr>
          <a:xfrm>
            <a:off x="665018" y="1267690"/>
            <a:ext cx="8021781" cy="3221183"/>
          </a:xfrm>
          <a:prstGeom prst="roundRect">
            <a:avLst>
              <a:gd name="adj" fmla="val 50000"/>
            </a:avLst>
          </a:prstGeom>
          <a:noFill/>
          <a:ln>
            <a:solidFill>
              <a:srgbClr val="51133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117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C694CF-261B-CE09-22B2-714B4FDBF500}"/>
              </a:ext>
            </a:extLst>
          </p:cNvPr>
          <p:cNvSpPr txBox="1"/>
          <p:nvPr/>
        </p:nvSpPr>
        <p:spPr>
          <a:xfrm>
            <a:off x="358119" y="451516"/>
            <a:ext cx="4511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Our Eco-mitments</a:t>
            </a:r>
          </a:p>
        </p:txBody>
      </p:sp>
      <p:pic>
        <p:nvPicPr>
          <p:cNvPr id="14" name="Picture 13" descr="A collage of plants and roots&#10;&#10;Description automatically generated">
            <a:extLst>
              <a:ext uri="{FF2B5EF4-FFF2-40B4-BE49-F238E27FC236}">
                <a16:creationId xmlns:a16="http://schemas.microsoft.com/office/drawing/2014/main" id="{4441523B-D4E9-B693-118F-311876E99F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10304"/>
          <a:stretch/>
        </p:blipFill>
        <p:spPr>
          <a:xfrm>
            <a:off x="4613677" y="-22305"/>
            <a:ext cx="4073123" cy="49503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311B212-091A-CA32-959B-C5E5C1A55A21}"/>
              </a:ext>
            </a:extLst>
          </p:cNvPr>
          <p:cNvSpPr txBox="1"/>
          <p:nvPr/>
        </p:nvSpPr>
        <p:spPr>
          <a:xfrm>
            <a:off x="358119" y="1303941"/>
            <a:ext cx="4255558" cy="344709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PRODUCTS: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Made with sustainably sourced ingredients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4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No added water*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/>
                <a:ea typeface="+mn-ea"/>
                <a:cs typeface="Feature Display Medium" pitchFamily="50" charset="0"/>
              </a:rPr>
              <a:t>Recyclable and/or refillable packaging, wherever possible, including aluminum &amp; glass bottles, and post consumer recycled (PCR) plastic</a:t>
            </a:r>
            <a:endParaRPr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Vegan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Biodegradable Formulas**</a:t>
            </a:r>
          </a:p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Respect the Microbiome</a:t>
            </a:r>
            <a:endParaRPr lang="en-US" sz="1400" kern="1200" dirty="0">
              <a:solidFill>
                <a:srgbClr val="511332"/>
              </a:solidFill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7A98D35-C0A8-6199-5898-2055B6C49E81}"/>
              </a:ext>
            </a:extLst>
          </p:cNvPr>
          <p:cNvSpPr txBox="1"/>
          <p:nvPr/>
        </p:nvSpPr>
        <p:spPr>
          <a:xfrm>
            <a:off x="4869775" y="4947588"/>
            <a:ext cx="42555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Excluding ingredients with inherent water content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** Ingredient biodegradation based on OECD test methods (301, 302 and/or 310) and Principles.</a:t>
            </a:r>
            <a:endParaRPr kumimoji="0" lang="en-US" sz="1000" i="0" u="sng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Feature Display Medium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lang="en-US" sz="1000" kern="1200" dirty="0">
              <a:solidFill>
                <a:srgbClr val="511332"/>
              </a:solidFill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0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05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76333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D3C67C-3684-39A2-1053-B25E004D6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ollage of plants and roots&#10;&#10;Description automatically generated">
            <a:extLst>
              <a:ext uri="{FF2B5EF4-FFF2-40B4-BE49-F238E27FC236}">
                <a16:creationId xmlns:a16="http://schemas.microsoft.com/office/drawing/2014/main" id="{C17094B5-C2DC-E067-8C7B-CF58138F73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10304"/>
          <a:stretch/>
        </p:blipFill>
        <p:spPr>
          <a:xfrm>
            <a:off x="4613677" y="-22305"/>
            <a:ext cx="4073123" cy="49503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567BCE8-327D-DABC-1F7D-15AA210D0ED1}"/>
              </a:ext>
            </a:extLst>
          </p:cNvPr>
          <p:cNvSpPr txBox="1"/>
          <p:nvPr/>
        </p:nvSpPr>
        <p:spPr>
          <a:xfrm>
            <a:off x="358119" y="1285912"/>
            <a:ext cx="3922936" cy="42473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kern="1200" dirty="0">
                <a:solidFill>
                  <a:srgbClr val="511332"/>
                </a:solidFill>
                <a:latin typeface="Montserrat" panose="00000500000000000000" pitchFamily="2" charset="0"/>
                <a:ea typeface="+mn-ea"/>
                <a:cs typeface="+mn-cs"/>
              </a:rPr>
              <a:t>FORMULATED WITHOUT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: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lang="en-US" sz="1600" kern="1200" dirty="0">
                <a:solidFill>
                  <a:srgbClr val="511332"/>
                </a:solidFill>
                <a:latin typeface="Feature Display Medium" pitchFamily="50" charset="0"/>
                <a:ea typeface="+mn-ea"/>
              </a:rPr>
              <a:t>Parabens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Phthalates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Mineral Oil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Sulfate SLS + SLEC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Silicones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lang="en-US" sz="16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Talc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>
                  <a:lumMod val="50000"/>
                  <a:lumOff val="50000"/>
                </a:schemeClr>
              </a:buClr>
              <a:buSzTx/>
              <a:buFont typeface="Webdings" panose="05030102010509060703" pitchFamily="18" charset="2"/>
              <a:buChar char="r"/>
              <a:tabLst/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Harsh Alcohols*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kern="1200" dirty="0">
                <a:solidFill>
                  <a:srgbClr val="511332"/>
                </a:solidFill>
                <a:latin typeface="Feature Display Medium" pitchFamily="50" charset="0"/>
                <a:ea typeface="+mn-ea"/>
                <a:cs typeface="Feature Display Medium" pitchFamily="50" charset="0"/>
              </a:rPr>
              <a:t>And much more!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Medium" pitchFamily="50" charset="0"/>
              <a:ea typeface="+mn-ea"/>
              <a:cs typeface="Feature Display Medium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E82275-4A14-6959-C03D-F4308A8FED17}"/>
              </a:ext>
            </a:extLst>
          </p:cNvPr>
          <p:cNvSpPr txBox="1"/>
          <p:nvPr/>
        </p:nvSpPr>
        <p:spPr>
          <a:xfrm>
            <a:off x="358119" y="451516"/>
            <a:ext cx="4511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Smart Standards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3446F2-F8C9-A00C-9F19-D2CB44C82AA0}"/>
              </a:ext>
            </a:extLst>
          </p:cNvPr>
          <p:cNvSpPr txBox="1"/>
          <p:nvPr/>
        </p:nvSpPr>
        <p:spPr>
          <a:xfrm>
            <a:off x="460622" y="5173056"/>
            <a:ext cx="493809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Specifically, No Alcohol, Alcohol Denat., Ethanol, Ethanol Alcohol, Denatured Alcohol, Methanol, Benzyl Alcohol, Isopropryl Alcohol, SD Alcohol, SD Alcohol 40</a:t>
            </a:r>
            <a:endParaRPr lang="en-US" sz="800" kern="1200" dirty="0">
              <a:solidFill>
                <a:srgbClr val="511332"/>
              </a:solidFill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8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9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548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 descr="A group of bottles with green and yellow labels&#10;&#10;Description automatically generated">
            <a:extLst>
              <a:ext uri="{FF2B5EF4-FFF2-40B4-BE49-F238E27FC236}">
                <a16:creationId xmlns:a16="http://schemas.microsoft.com/office/drawing/2014/main" id="{7C8AF0B8-EFC2-586F-17AA-E52218A2C9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5" t="10951" r="15792" b="3625"/>
          <a:stretch/>
        </p:blipFill>
        <p:spPr>
          <a:xfrm>
            <a:off x="0" y="0"/>
            <a:ext cx="9172598" cy="5721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98537E-4233-263D-C35C-2625A226B6D9}"/>
              </a:ext>
            </a:extLst>
          </p:cNvPr>
          <p:cNvSpPr txBox="1"/>
          <p:nvPr/>
        </p:nvSpPr>
        <p:spPr>
          <a:xfrm>
            <a:off x="419264" y="1390851"/>
            <a:ext cx="3326018" cy="1620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the</a:t>
            </a:r>
          </a:p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products</a:t>
            </a: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5C180C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802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910D8F67-57F2-714E-BE68-BCEE4618B6EF}"/>
              </a:ext>
            </a:extLst>
          </p:cNvPr>
          <p:cNvSpPr txBox="1"/>
          <p:nvPr/>
        </p:nvSpPr>
        <p:spPr>
          <a:xfrm>
            <a:off x="306530" y="376245"/>
            <a:ext cx="8075470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ctr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>
                <a:solidFill>
                  <a:srgbClr val="511332"/>
                </a:solidFill>
                <a:latin typeface="Feature Display Bold" pitchFamily="50" charset="0"/>
                <a:cs typeface="Feature Display Bold" pitchFamily="50" charset="0"/>
              </a:rPr>
              <a:t>Our Core Lineup - 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Organized by Key Benefit</a:t>
            </a:r>
          </a:p>
          <a:p>
            <a: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93FB75-1717-06A1-1C80-712416549647}"/>
              </a:ext>
            </a:extLst>
          </p:cNvPr>
          <p:cNvSpPr txBox="1"/>
          <p:nvPr/>
        </p:nvSpPr>
        <p:spPr>
          <a:xfrm>
            <a:off x="158956" y="1085157"/>
            <a:ext cx="2713291" cy="612934"/>
          </a:xfrm>
          <a:prstGeom prst="roundRect">
            <a:avLst/>
          </a:prstGeom>
          <a:solidFill>
            <a:srgbClr val="FAAE4C"/>
          </a:solidFill>
        </p:spPr>
        <p:txBody>
          <a:bodyPr wrap="square" rtlCol="0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160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STRENGTHEN</a:t>
            </a:r>
          </a:p>
          <a:p>
            <a:pPr algn="ctr" rtl="0">
              <a:buClr>
                <a:srgbClr val="000000"/>
              </a:buClr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  <a:sym typeface="Arial"/>
              </a:rPr>
              <a:t>For weak, damaged hair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F8BEDFA-7F82-A37A-C9A8-E7108F87115E}"/>
              </a:ext>
            </a:extLst>
          </p:cNvPr>
          <p:cNvSpPr txBox="1"/>
          <p:nvPr/>
        </p:nvSpPr>
        <p:spPr>
          <a:xfrm>
            <a:off x="3215355" y="1085157"/>
            <a:ext cx="2713290" cy="612934"/>
          </a:xfrm>
          <a:prstGeom prst="roundRect">
            <a:avLst/>
          </a:prstGeom>
          <a:solidFill>
            <a:srgbClr val="E9ED6C"/>
          </a:solidFill>
        </p:spPr>
        <p:txBody>
          <a:bodyPr wrap="square" rtlCol="0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160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CLARIFY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For oily scalps + buildup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F3CA9F8-041D-3B31-1661-37900E627E48}"/>
              </a:ext>
            </a:extLst>
          </p:cNvPr>
          <p:cNvGrpSpPr/>
          <p:nvPr/>
        </p:nvGrpSpPr>
        <p:grpSpPr>
          <a:xfrm>
            <a:off x="112000" y="1857443"/>
            <a:ext cx="6115591" cy="3189215"/>
            <a:chOff x="1600814" y="1804969"/>
            <a:chExt cx="5752250" cy="300636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4306A00-DD60-BC9D-3331-2633D0A7C4E1}"/>
                </a:ext>
              </a:extLst>
            </p:cNvPr>
            <p:cNvSpPr txBox="1"/>
            <p:nvPr/>
          </p:nvSpPr>
          <p:spPr>
            <a:xfrm>
              <a:off x="1600814" y="4183610"/>
              <a:ext cx="1084197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Strengthen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Concentrated Shampoo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C688C2F-45AB-A6AA-3F32-E7BBBCFC5980}"/>
                </a:ext>
              </a:extLst>
            </p:cNvPr>
            <p:cNvSpPr txBox="1"/>
            <p:nvPr/>
          </p:nvSpPr>
          <p:spPr>
            <a:xfrm>
              <a:off x="3367244" y="4183610"/>
              <a:ext cx="973564" cy="4899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BioBrew</a:t>
              </a:r>
              <a:r>
                <a:rPr kumimoji="0" lang="en-US" sz="1100" b="1" i="0" u="none" strike="noStrike" kern="0" cap="none" spc="0" normalizeH="0" baseline="3000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™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Leave-In Repair</a:t>
              </a:r>
              <a:r>
                <a:rPr lang="en-US" sz="1100" b="1">
                  <a:solidFill>
                    <a:srgbClr val="672C45"/>
                  </a:solidFill>
                  <a:latin typeface="Helvetica Neue"/>
                  <a:cs typeface="Feature Display Bold" pitchFamily="50" charset="0"/>
                </a:rPr>
                <a:t> </a:t>
              </a: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Serum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6F999816-4281-C80A-71A5-DF831B82C19A}"/>
                </a:ext>
              </a:extLst>
            </p:cNvPr>
            <p:cNvSpPr txBox="1"/>
            <p:nvPr/>
          </p:nvSpPr>
          <p:spPr>
            <a:xfrm>
              <a:off x="2494962" y="4183610"/>
              <a:ext cx="1084198" cy="565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Strengthen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Concentrated Conditioner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44D6CCC-DFD2-ADB4-6284-90F91C4CE2D2}"/>
                </a:ext>
              </a:extLst>
            </p:cNvPr>
            <p:cNvSpPr txBox="1"/>
            <p:nvPr/>
          </p:nvSpPr>
          <p:spPr>
            <a:xfrm>
              <a:off x="4427145" y="4183253"/>
              <a:ext cx="1086612" cy="628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AHA+ACV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Pre-Shampoo Scalp Clarifying Rinse</a:t>
              </a:r>
              <a:endParaRPr kumimoji="0" lang="en-US" sz="1100" b="0" i="0" u="none" strike="noStrike" kern="0" cap="none" spc="0" normalizeH="0" baseline="0" noProof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258A9FC-4FB9-E2F5-4030-3D2B40F29C36}"/>
                </a:ext>
              </a:extLst>
            </p:cNvPr>
            <p:cNvSpPr txBox="1"/>
            <p:nvPr/>
          </p:nvSpPr>
          <p:spPr>
            <a:xfrm>
              <a:off x="6433745" y="4183253"/>
              <a:ext cx="919319" cy="3517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Dry Shampoo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Powder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0119D897-9D21-DDDA-FE42-0A3A8D981523}"/>
                </a:ext>
              </a:extLst>
            </p:cNvPr>
            <p:cNvSpPr txBox="1"/>
            <p:nvPr/>
          </p:nvSpPr>
          <p:spPr>
            <a:xfrm>
              <a:off x="5490430" y="4183610"/>
              <a:ext cx="959795" cy="4899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Clarify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>
                  <a:ln>
                    <a:noFill/>
                  </a:ln>
                  <a:solidFill>
                    <a:srgbClr val="672C45"/>
                  </a:solidFill>
                  <a:effectLst/>
                  <a:uLnTx/>
                  <a:uFillTx/>
                  <a:latin typeface="Helvetica Neue"/>
                  <a:cs typeface="Feature Display Bold" pitchFamily="50" charset="0"/>
                </a:rPr>
                <a:t>Balancing Serum</a:t>
              </a:r>
            </a:p>
          </p:txBody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F2A88C12-9191-2908-7DAD-C3C6CE3FA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90428" y="2760349"/>
              <a:ext cx="959796" cy="1475242"/>
            </a:xfrm>
            <a:prstGeom prst="rect">
              <a:avLst/>
            </a:prstGeom>
          </p:spPr>
        </p:pic>
        <p:pic>
          <p:nvPicPr>
            <p:cNvPr id="38" name="Picture 37" descr="A bottle of liquid with yellow liquid&#10;&#10;Description automatically generated">
              <a:extLst>
                <a:ext uri="{FF2B5EF4-FFF2-40B4-BE49-F238E27FC236}">
                  <a16:creationId xmlns:a16="http://schemas.microsoft.com/office/drawing/2014/main" id="{AA9BB836-055F-CE4B-FFB2-C5A858B610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114" t="19887" r="35237" b="19320"/>
            <a:stretch/>
          </p:blipFill>
          <p:spPr>
            <a:xfrm>
              <a:off x="3521853" y="2207410"/>
              <a:ext cx="593877" cy="1906786"/>
            </a:xfrm>
            <a:prstGeom prst="rect">
              <a:avLst/>
            </a:prstGeom>
          </p:spPr>
        </p:pic>
        <p:pic>
          <p:nvPicPr>
            <p:cNvPr id="39" name="Picture 38" descr="A bottle of liquid with a dispenser&#10;&#10;Description automatically generated">
              <a:extLst>
                <a:ext uri="{FF2B5EF4-FFF2-40B4-BE49-F238E27FC236}">
                  <a16:creationId xmlns:a16="http://schemas.microsoft.com/office/drawing/2014/main" id="{739AB043-4A2E-6886-F13C-2E36F9DA24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09" t="31931" r="37737" b="21172"/>
            <a:stretch/>
          </p:blipFill>
          <p:spPr>
            <a:xfrm>
              <a:off x="1677800" y="2046627"/>
              <a:ext cx="817162" cy="2063828"/>
            </a:xfrm>
            <a:prstGeom prst="rect">
              <a:avLst/>
            </a:prstGeom>
          </p:spPr>
        </p:pic>
        <p:pic>
          <p:nvPicPr>
            <p:cNvPr id="44" name="Picture 43" descr="A bottle of liquid with a dispenser&#10;&#10;Description automatically generated">
              <a:extLst>
                <a:ext uri="{FF2B5EF4-FFF2-40B4-BE49-F238E27FC236}">
                  <a16:creationId xmlns:a16="http://schemas.microsoft.com/office/drawing/2014/main" id="{8B6A23EC-7697-1D4A-8179-E82141D6DC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266" t="23362" r="39409" b="18035"/>
            <a:stretch/>
          </p:blipFill>
          <p:spPr>
            <a:xfrm>
              <a:off x="2507381" y="1804969"/>
              <a:ext cx="741674" cy="2309227"/>
            </a:xfrm>
            <a:prstGeom prst="rect">
              <a:avLst/>
            </a:prstGeom>
          </p:spPr>
        </p:pic>
        <p:pic>
          <p:nvPicPr>
            <p:cNvPr id="47" name="Picture 46" descr="A yellow tube with red text&#10;&#10;Description automatically generated">
              <a:extLst>
                <a:ext uri="{FF2B5EF4-FFF2-40B4-BE49-F238E27FC236}">
                  <a16:creationId xmlns:a16="http://schemas.microsoft.com/office/drawing/2014/main" id="{8FA9A8FB-FEF6-D089-D64F-7C36839876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854" t="27358" r="37708" b="22599"/>
            <a:stretch/>
          </p:blipFill>
          <p:spPr>
            <a:xfrm>
              <a:off x="6624264" y="2493929"/>
              <a:ext cx="528425" cy="1623116"/>
            </a:xfrm>
            <a:prstGeom prst="rect">
              <a:avLst/>
            </a:prstGeom>
          </p:spPr>
        </p:pic>
        <p:pic>
          <p:nvPicPr>
            <p:cNvPr id="49" name="Picture 48" descr="A yellow bottle with a small cap&#10;&#10;Description automatically generated">
              <a:extLst>
                <a:ext uri="{FF2B5EF4-FFF2-40B4-BE49-F238E27FC236}">
                  <a16:creationId xmlns:a16="http://schemas.microsoft.com/office/drawing/2014/main" id="{118F0654-97C7-407F-3BB8-7C21278CC3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422" t="23607" r="35675" b="23138"/>
            <a:stretch/>
          </p:blipFill>
          <p:spPr>
            <a:xfrm>
              <a:off x="4584500" y="2121716"/>
              <a:ext cx="771902" cy="1995328"/>
            </a:xfrm>
            <a:prstGeom prst="rect">
              <a:avLst/>
            </a:prstGeom>
          </p:spPr>
        </p:pic>
      </p:grpSp>
      <p:pic>
        <p:nvPicPr>
          <p:cNvPr id="1026" name="Picture 2" descr="A group of small bottles next to a box&#10;&#10;AI-generated content may be incorrect.">
            <a:extLst>
              <a:ext uri="{FF2B5EF4-FFF2-40B4-BE49-F238E27FC236}">
                <a16:creationId xmlns:a16="http://schemas.microsoft.com/office/drawing/2014/main" id="{2C67D834-355C-A3AE-30D5-C0DFD3F6D5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91" y="2193455"/>
            <a:ext cx="2697736" cy="269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1B438E2A-36AB-4318-3F5E-D4BC3ECF3A15}"/>
              </a:ext>
            </a:extLst>
          </p:cNvPr>
          <p:cNvSpPr txBox="1"/>
          <p:nvPr/>
        </p:nvSpPr>
        <p:spPr>
          <a:xfrm>
            <a:off x="6755475" y="4380377"/>
            <a:ext cx="153421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09609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0" cap="none" spc="0" normalizeH="0" baseline="0" noProof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Feature Display Bold" pitchFamily="50" charset="0"/>
              </a:rPr>
              <a:t>Brewed Strength Mini Trial Kit</a:t>
            </a:r>
            <a:endParaRPr kumimoji="0" lang="en-US" sz="1100" b="0" i="0" u="none" strike="noStrike" kern="0" cap="none" spc="0" normalizeH="0" baseline="0" noProof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Helvetica Neue"/>
              <a:cs typeface="Feature Display Bold" pitchFamily="50" charset="0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4817D867-7683-C64B-E23E-4A58AE54CAF7}"/>
              </a:ext>
            </a:extLst>
          </p:cNvPr>
          <p:cNvSpPr txBox="1"/>
          <p:nvPr/>
        </p:nvSpPr>
        <p:spPr>
          <a:xfrm>
            <a:off x="6287308" y="1085157"/>
            <a:ext cx="2697736" cy="612934"/>
          </a:xfrm>
          <a:prstGeom prst="roundRect">
            <a:avLst/>
          </a:prstGeom>
          <a:solidFill>
            <a:srgbClr val="FEAF9B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STARTER KIT</a:t>
            </a:r>
          </a:p>
          <a:p>
            <a:pPr marL="0" marR="0" lvl="0" indent="0" algn="ctr" defTabSz="10960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Helvetica Neue"/>
                <a:cs typeface="Helvetica Neue UltraLight" panose="02000206000000020004" pitchFamily="2" charset="0"/>
                <a:sym typeface="Arial"/>
              </a:rPr>
              <a:t>For trial &amp; travel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82511DB-A4F4-8D72-1E64-7C3713723CF1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84291" y="5237940"/>
            <a:ext cx="457011" cy="35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307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bubbles&#10;&#10;Description automatically generated">
            <a:extLst>
              <a:ext uri="{FF2B5EF4-FFF2-40B4-BE49-F238E27FC236}">
                <a16:creationId xmlns:a16="http://schemas.microsoft.com/office/drawing/2014/main" id="{BA845A25-1EA7-E18C-6A00-29893E943B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0" t="15984" r="1147" b="39608"/>
          <a:stretch/>
        </p:blipFill>
        <p:spPr>
          <a:xfrm rot="10800000">
            <a:off x="-80502" y="-111128"/>
            <a:ext cx="9224502" cy="5832477"/>
          </a:xfrm>
          <a:prstGeom prst="rect">
            <a:avLst/>
          </a:prstGeom>
        </p:spPr>
      </p:pic>
      <p:cxnSp>
        <p:nvCxnSpPr>
          <p:cNvPr id="4" name="Straight Connector 39">
            <a:extLst>
              <a:ext uri="{FF2B5EF4-FFF2-40B4-BE49-F238E27FC236}">
                <a16:creationId xmlns:a16="http://schemas.microsoft.com/office/drawing/2014/main" id="{59452057-D467-8EA4-EC11-0FD16D802A88}"/>
              </a:ext>
            </a:extLst>
          </p:cNvPr>
          <p:cNvCxnSpPr>
            <a:cxnSpLocks/>
          </p:cNvCxnSpPr>
          <p:nvPr/>
        </p:nvCxnSpPr>
        <p:spPr>
          <a:xfrm flipH="1">
            <a:off x="4931862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2">
            <a:extLst>
              <a:ext uri="{FF2B5EF4-FFF2-40B4-BE49-F238E27FC236}">
                <a16:creationId xmlns:a16="http://schemas.microsoft.com/office/drawing/2014/main" id="{D73F4890-D786-C1DC-7E90-BCC6B2845BD2}"/>
              </a:ext>
            </a:extLst>
          </p:cNvPr>
          <p:cNvCxnSpPr>
            <a:cxnSpLocks/>
          </p:cNvCxnSpPr>
          <p:nvPr/>
        </p:nvCxnSpPr>
        <p:spPr>
          <a:xfrm flipH="1">
            <a:off x="3702802" y="1283614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37">
            <a:extLst>
              <a:ext uri="{FF2B5EF4-FFF2-40B4-BE49-F238E27FC236}">
                <a16:creationId xmlns:a16="http://schemas.microsoft.com/office/drawing/2014/main" id="{39BEC0D6-64B7-5BBF-BC53-5183DFE423B3}"/>
              </a:ext>
            </a:extLst>
          </p:cNvPr>
          <p:cNvCxnSpPr>
            <a:cxnSpLocks/>
          </p:cNvCxnSpPr>
          <p:nvPr/>
        </p:nvCxnSpPr>
        <p:spPr>
          <a:xfrm flipH="1">
            <a:off x="6137043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0">
            <a:extLst>
              <a:ext uri="{FF2B5EF4-FFF2-40B4-BE49-F238E27FC236}">
                <a16:creationId xmlns:a16="http://schemas.microsoft.com/office/drawing/2014/main" id="{CB1B38DD-EFDE-27B7-BC2E-E58156EEB787}"/>
              </a:ext>
            </a:extLst>
          </p:cNvPr>
          <p:cNvCxnSpPr>
            <a:cxnSpLocks/>
          </p:cNvCxnSpPr>
          <p:nvPr/>
        </p:nvCxnSpPr>
        <p:spPr>
          <a:xfrm flipH="1">
            <a:off x="2512916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2">
            <a:extLst>
              <a:ext uri="{FF2B5EF4-FFF2-40B4-BE49-F238E27FC236}">
                <a16:creationId xmlns:a16="http://schemas.microsoft.com/office/drawing/2014/main" id="{2AF18113-12A6-A117-A01E-E6C347C6AF23}"/>
              </a:ext>
            </a:extLst>
          </p:cNvPr>
          <p:cNvSpPr txBox="1">
            <a:spLocks/>
          </p:cNvSpPr>
          <p:nvPr/>
        </p:nvSpPr>
        <p:spPr>
          <a:xfrm>
            <a:off x="381000" y="317221"/>
            <a:ext cx="8058659" cy="3877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9348" marR="0" lvl="0" indent="0" algn="l" defTabSz="673090" eaLnBrk="1" fontAlgn="auto" latinLnBrk="0" hangingPunct="1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2400" b="0" i="0" u="none" strike="noStrike" kern="0" cap="none" spc="0" normalizeH="0" baseline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defRPr>
            </a:lvl1pPr>
          </a:lstStyle>
          <a:p>
            <a:r>
              <a:rPr lang="en-US" dirty="0"/>
              <a:t>Good-for-Scalp Ingredients</a:t>
            </a:r>
          </a:p>
        </p:txBody>
      </p:sp>
      <p:sp>
        <p:nvSpPr>
          <p:cNvPr id="11" name="TextBox 30">
            <a:extLst>
              <a:ext uri="{FF2B5EF4-FFF2-40B4-BE49-F238E27FC236}">
                <a16:creationId xmlns:a16="http://schemas.microsoft.com/office/drawing/2014/main" id="{998904C7-AF57-0557-5379-9372C94B6718}"/>
              </a:ext>
            </a:extLst>
          </p:cNvPr>
          <p:cNvSpPr txBox="1"/>
          <p:nvPr/>
        </p:nvSpPr>
        <p:spPr>
          <a:xfrm>
            <a:off x="3829484" y="1381728"/>
            <a:ext cx="10747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1%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Salicylic Acid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Exfoliate and clarify scalp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Chlorella + Manuka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Leaf Extract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Rebalance oil and soothe</a:t>
            </a:r>
          </a:p>
        </p:txBody>
      </p:sp>
      <p:sp>
        <p:nvSpPr>
          <p:cNvPr id="12" name="TextBox 31">
            <a:extLst>
              <a:ext uri="{FF2B5EF4-FFF2-40B4-BE49-F238E27FC236}">
                <a16:creationId xmlns:a16="http://schemas.microsoft.com/office/drawing/2014/main" id="{A46D5180-F266-5B6B-12A3-DD66BCBF3321}"/>
              </a:ext>
            </a:extLst>
          </p:cNvPr>
          <p:cNvSpPr txBox="1"/>
          <p:nvPr/>
        </p:nvSpPr>
        <p:spPr>
          <a:xfrm>
            <a:off x="5032382" y="1381728"/>
            <a:ext cx="107479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Upsalite®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(Magnesium Carbonate)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Absorbs excess oil and sweat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Allantoin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Soothes dryness + balances scalp hydration</a:t>
            </a:r>
          </a:p>
        </p:txBody>
      </p:sp>
      <p:sp>
        <p:nvSpPr>
          <p:cNvPr id="13" name="TextBox 32">
            <a:extLst>
              <a:ext uri="{FF2B5EF4-FFF2-40B4-BE49-F238E27FC236}">
                <a16:creationId xmlns:a16="http://schemas.microsoft.com/office/drawing/2014/main" id="{ED3D48B5-93D5-8F59-D270-EBA28F0AF7C2}"/>
              </a:ext>
            </a:extLst>
          </p:cNvPr>
          <p:cNvSpPr txBox="1"/>
          <p:nvPr/>
        </p:nvSpPr>
        <p:spPr>
          <a:xfrm>
            <a:off x="2548470" y="1381728"/>
            <a:ext cx="1208562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9% AHA Blend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(Glycolic + Lactic)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Exfoliates + clarifies without stripping moisture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3% ACV + Hibiscus Flower 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Gently + </a:t>
            </a:r>
            <a:r>
              <a:rPr lang="en-US" sz="900" dirty="0">
                <a:solidFill>
                  <a:srgbClr val="511332"/>
                </a:solidFill>
                <a:latin typeface="Montserrat" panose="00000500000000000000" pitchFamily="2" charset="0"/>
              </a:rPr>
              <a:t>quickly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 removes </a:t>
            </a:r>
            <a:r>
              <a:rPr lang="en-US" sz="900" dirty="0">
                <a:solidFill>
                  <a:srgbClr val="511332"/>
                </a:solidFill>
                <a:latin typeface="Montserrat" panose="00000500000000000000" pitchFamily="2" charset="0"/>
              </a:rPr>
              <a:t>scalp 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buildup</a:t>
            </a:r>
          </a:p>
        </p:txBody>
      </p:sp>
      <p:sp>
        <p:nvSpPr>
          <p:cNvPr id="14" name="TextBox 41">
            <a:extLst>
              <a:ext uri="{FF2B5EF4-FFF2-40B4-BE49-F238E27FC236}">
                <a16:creationId xmlns:a16="http://schemas.microsoft.com/office/drawing/2014/main" id="{A714A5CB-EE2F-7711-ECA8-A28997E7A13D}"/>
              </a:ext>
            </a:extLst>
          </p:cNvPr>
          <p:cNvSpPr txBox="1"/>
          <p:nvPr/>
        </p:nvSpPr>
        <p:spPr>
          <a:xfrm>
            <a:off x="1395498" y="1381728"/>
            <a:ext cx="107479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Prebiotics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Inulin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Hemisqualane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Vitamins C+E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Moringa Oil</a:t>
            </a:r>
            <a:endParaRPr kumimoji="0"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</p:txBody>
      </p:sp>
      <p:cxnSp>
        <p:nvCxnSpPr>
          <p:cNvPr id="16" name="Straight Connector 43">
            <a:extLst>
              <a:ext uri="{FF2B5EF4-FFF2-40B4-BE49-F238E27FC236}">
                <a16:creationId xmlns:a16="http://schemas.microsoft.com/office/drawing/2014/main" id="{F0BB6B7E-9736-9D24-B927-3E1EB2B48DB7}"/>
              </a:ext>
            </a:extLst>
          </p:cNvPr>
          <p:cNvCxnSpPr>
            <a:cxnSpLocks/>
          </p:cNvCxnSpPr>
          <p:nvPr/>
        </p:nvCxnSpPr>
        <p:spPr>
          <a:xfrm flipH="1">
            <a:off x="201598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44">
            <a:extLst>
              <a:ext uri="{FF2B5EF4-FFF2-40B4-BE49-F238E27FC236}">
                <a16:creationId xmlns:a16="http://schemas.microsoft.com/office/drawing/2014/main" id="{7238447E-869B-10C7-D6F0-D0C6E832770C}"/>
              </a:ext>
            </a:extLst>
          </p:cNvPr>
          <p:cNvCxnSpPr>
            <a:cxnSpLocks/>
          </p:cNvCxnSpPr>
          <p:nvPr/>
        </p:nvCxnSpPr>
        <p:spPr>
          <a:xfrm flipH="1">
            <a:off x="1337984" y="1266469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45">
            <a:extLst>
              <a:ext uri="{FF2B5EF4-FFF2-40B4-BE49-F238E27FC236}">
                <a16:creationId xmlns:a16="http://schemas.microsoft.com/office/drawing/2014/main" id="{45A7FC59-F14F-5091-F3A2-CC3662949C32}"/>
              </a:ext>
            </a:extLst>
          </p:cNvPr>
          <p:cNvSpPr txBox="1"/>
          <p:nvPr/>
        </p:nvSpPr>
        <p:spPr>
          <a:xfrm>
            <a:off x="266907" y="1391405"/>
            <a:ext cx="114676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Bio-Peptides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Visibly improves </a:t>
            </a:r>
            <a:r>
              <a:rPr kumimoji="0" lang="tr-TR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volume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 and 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/>
              </a:rPr>
              <a:t>strength of hair</a:t>
            </a:r>
            <a:endParaRPr lang="en-US" sz="900" b="0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Yuzu Ceramide (Shampoo)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Intense moisture + protection</a:t>
            </a:r>
          </a:p>
        </p:txBody>
      </p:sp>
      <p:sp>
        <p:nvSpPr>
          <p:cNvPr id="19" name="Rectangle: Rounded Corners 29">
            <a:extLst>
              <a:ext uri="{FF2B5EF4-FFF2-40B4-BE49-F238E27FC236}">
                <a16:creationId xmlns:a16="http://schemas.microsoft.com/office/drawing/2014/main" id="{A81A3C02-5208-5365-CD5E-6B56F90A677C}"/>
              </a:ext>
            </a:extLst>
          </p:cNvPr>
          <p:cNvSpPr/>
          <p:nvPr/>
        </p:nvSpPr>
        <p:spPr bwMode="auto">
          <a:xfrm>
            <a:off x="131137" y="1000267"/>
            <a:ext cx="8571091" cy="252640"/>
          </a:xfrm>
          <a:prstGeom prst="roundRect">
            <a:avLst>
              <a:gd name="adj" fmla="val 50000"/>
            </a:avLst>
          </a:prstGeom>
          <a:solidFill>
            <a:srgbClr val="F0A45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Feature Display Medium" pitchFamily="50" charset="0"/>
                <a:ea typeface="+mn-ea"/>
                <a:cs typeface="Feature Display Medium" pitchFamily="50" charset="0"/>
              </a:rPr>
              <a:t>Rootbiomic Ferment™ + Proven “Skincare” Technologies</a:t>
            </a:r>
          </a:p>
        </p:txBody>
      </p:sp>
      <p:pic>
        <p:nvPicPr>
          <p:cNvPr id="20" name="Picture 6">
            <a:extLst>
              <a:ext uri="{FF2B5EF4-FFF2-40B4-BE49-F238E27FC236}">
                <a16:creationId xmlns:a16="http://schemas.microsoft.com/office/drawing/2014/main" id="{0E4BC6B1-FAC5-F82D-EB2E-8025D0D6992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869" t="21789" r="32181" b="20513"/>
          <a:stretch/>
        </p:blipFill>
        <p:spPr>
          <a:xfrm>
            <a:off x="2678257" y="3226647"/>
            <a:ext cx="730174" cy="1757869"/>
          </a:xfrm>
          <a:prstGeom prst="rect">
            <a:avLst/>
          </a:prstGeom>
        </p:spPr>
      </p:pic>
      <p:pic>
        <p:nvPicPr>
          <p:cNvPr id="22" name="Picture 8">
            <a:extLst>
              <a:ext uri="{FF2B5EF4-FFF2-40B4-BE49-F238E27FC236}">
                <a16:creationId xmlns:a16="http://schemas.microsoft.com/office/drawing/2014/main" id="{499C0A30-E25F-627E-617C-3D374550502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29" t="21724" r="35877" b="18035"/>
          <a:stretch/>
        </p:blipFill>
        <p:spPr>
          <a:xfrm>
            <a:off x="1673383" y="3368092"/>
            <a:ext cx="502348" cy="1584222"/>
          </a:xfrm>
          <a:prstGeom prst="rect">
            <a:avLst/>
          </a:prstGeom>
        </p:spPr>
      </p:pic>
      <p:pic>
        <p:nvPicPr>
          <p:cNvPr id="24" name="Picture 14">
            <a:extLst>
              <a:ext uri="{FF2B5EF4-FFF2-40B4-BE49-F238E27FC236}">
                <a16:creationId xmlns:a16="http://schemas.microsoft.com/office/drawing/2014/main" id="{5318CD1A-7B65-2323-3A9F-D27DD8F1B85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5798"/>
          <a:stretch/>
        </p:blipFill>
        <p:spPr>
          <a:xfrm>
            <a:off x="4601383" y="3368092"/>
            <a:ext cx="1798645" cy="2001942"/>
          </a:xfrm>
          <a:prstGeom prst="rect">
            <a:avLst/>
          </a:prstGeom>
        </p:spPr>
      </p:pic>
      <p:pic>
        <p:nvPicPr>
          <p:cNvPr id="25" name="Picture 20">
            <a:extLst>
              <a:ext uri="{FF2B5EF4-FFF2-40B4-BE49-F238E27FC236}">
                <a16:creationId xmlns:a16="http://schemas.microsoft.com/office/drawing/2014/main" id="{48A78A79-A97F-BA01-0699-D12083E9AF3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3889"/>
          <a:stretch/>
        </p:blipFill>
        <p:spPr>
          <a:xfrm>
            <a:off x="3319233" y="3565932"/>
            <a:ext cx="1887102" cy="2154440"/>
          </a:xfrm>
          <a:prstGeom prst="rect">
            <a:avLst/>
          </a:prstGeom>
        </p:spPr>
      </p:pic>
      <p:grpSp>
        <p:nvGrpSpPr>
          <p:cNvPr id="26" name="Group 4">
            <a:extLst>
              <a:ext uri="{FF2B5EF4-FFF2-40B4-BE49-F238E27FC236}">
                <a16:creationId xmlns:a16="http://schemas.microsoft.com/office/drawing/2014/main" id="{776BDCF6-03A8-8FD6-62DA-A4B9151AE729}"/>
              </a:ext>
            </a:extLst>
          </p:cNvPr>
          <p:cNvGrpSpPr/>
          <p:nvPr/>
        </p:nvGrpSpPr>
        <p:grpSpPr>
          <a:xfrm>
            <a:off x="195989" y="2893933"/>
            <a:ext cx="1099833" cy="2090583"/>
            <a:chOff x="147956" y="2467256"/>
            <a:chExt cx="1346187" cy="2537539"/>
          </a:xfrm>
        </p:grpSpPr>
        <p:pic>
          <p:nvPicPr>
            <p:cNvPr id="27" name="Picture 22">
              <a:extLst>
                <a:ext uri="{FF2B5EF4-FFF2-40B4-BE49-F238E27FC236}">
                  <a16:creationId xmlns:a16="http://schemas.microsoft.com/office/drawing/2014/main" id="{C2FFAA6D-19F7-35BE-284F-6D9B88BFFF9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32156" t="20295" r="34827" b="14994"/>
            <a:stretch/>
          </p:blipFill>
          <p:spPr>
            <a:xfrm>
              <a:off x="602696" y="2467256"/>
              <a:ext cx="891447" cy="2537539"/>
            </a:xfrm>
            <a:prstGeom prst="rect">
              <a:avLst/>
            </a:prstGeom>
          </p:spPr>
        </p:pic>
        <p:pic>
          <p:nvPicPr>
            <p:cNvPr id="28" name="Picture 33">
              <a:extLst>
                <a:ext uri="{FF2B5EF4-FFF2-40B4-BE49-F238E27FC236}">
                  <a16:creationId xmlns:a16="http://schemas.microsoft.com/office/drawing/2014/main" id="{1DDC82B6-B3E4-A341-6881-B5EE2F962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33992" t="31353" r="36302" b="19368"/>
            <a:stretch/>
          </p:blipFill>
          <p:spPr>
            <a:xfrm>
              <a:off x="147956" y="2805111"/>
              <a:ext cx="868290" cy="2160597"/>
            </a:xfrm>
            <a:prstGeom prst="rect">
              <a:avLst/>
            </a:prstGeom>
          </p:spPr>
        </p:pic>
      </p:grpSp>
      <p:cxnSp>
        <p:nvCxnSpPr>
          <p:cNvPr id="29" name="Straight Connector 3">
            <a:extLst>
              <a:ext uri="{FF2B5EF4-FFF2-40B4-BE49-F238E27FC236}">
                <a16:creationId xmlns:a16="http://schemas.microsoft.com/office/drawing/2014/main" id="{F6C950D4-1869-EF3A-40FE-D108EE2AF3AB}"/>
              </a:ext>
            </a:extLst>
          </p:cNvPr>
          <p:cNvCxnSpPr>
            <a:cxnSpLocks/>
          </p:cNvCxnSpPr>
          <p:nvPr/>
        </p:nvCxnSpPr>
        <p:spPr>
          <a:xfrm flipH="1">
            <a:off x="7311574" y="1266468"/>
            <a:ext cx="25325" cy="3617993"/>
          </a:xfrm>
          <a:prstGeom prst="line">
            <a:avLst/>
          </a:prstGeom>
          <a:ln w="19050">
            <a:solidFill>
              <a:srgbClr val="E2FC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7" descr="A bottle of liquid with a dropper&#10;&#10;AI-generated content may be incorrect.">
            <a:extLst>
              <a:ext uri="{FF2B5EF4-FFF2-40B4-BE49-F238E27FC236}">
                <a16:creationId xmlns:a16="http://schemas.microsoft.com/office/drawing/2014/main" id="{0A9030BD-3AAE-4E45-A109-EBF78227146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937" y="3492723"/>
            <a:ext cx="1528692" cy="1528692"/>
          </a:xfrm>
          <a:prstGeom prst="rect">
            <a:avLst/>
          </a:prstGeom>
        </p:spPr>
      </p:pic>
      <p:grpSp>
        <p:nvGrpSpPr>
          <p:cNvPr id="36" name="Group 10">
            <a:extLst>
              <a:ext uri="{FF2B5EF4-FFF2-40B4-BE49-F238E27FC236}">
                <a16:creationId xmlns:a16="http://schemas.microsoft.com/office/drawing/2014/main" id="{F6C45B62-C367-2B99-B905-869A0BBB8882}"/>
              </a:ext>
            </a:extLst>
          </p:cNvPr>
          <p:cNvGrpSpPr/>
          <p:nvPr/>
        </p:nvGrpSpPr>
        <p:grpSpPr>
          <a:xfrm>
            <a:off x="5569781" y="2893933"/>
            <a:ext cx="1659965" cy="2076771"/>
            <a:chOff x="-2202535" y="2232310"/>
            <a:chExt cx="2199840" cy="2752206"/>
          </a:xfrm>
        </p:grpSpPr>
        <p:pic>
          <p:nvPicPr>
            <p:cNvPr id="37" name="Picture 5" descr="A white bottle with a yellow cap&#10;&#10;AI-generated content may be incorrect.">
              <a:extLst>
                <a:ext uri="{FF2B5EF4-FFF2-40B4-BE49-F238E27FC236}">
                  <a16:creationId xmlns:a16="http://schemas.microsoft.com/office/drawing/2014/main" id="{A8EDA07C-CC48-F0A8-F4B0-EAC7FB5E396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4583"/>
            <a:stretch/>
          </p:blipFill>
          <p:spPr>
            <a:xfrm>
              <a:off x="-1782036" y="2232310"/>
              <a:ext cx="1779341" cy="2720004"/>
            </a:xfrm>
            <a:prstGeom prst="rect">
              <a:avLst/>
            </a:prstGeom>
          </p:spPr>
        </p:pic>
        <p:pic>
          <p:nvPicPr>
            <p:cNvPr id="39" name="Picture 9" descr="A bottle of liquid with a dispenser&#10;&#10;AI-generated content may be incorrect.">
              <a:extLst>
                <a:ext uri="{FF2B5EF4-FFF2-40B4-BE49-F238E27FC236}">
                  <a16:creationId xmlns:a16="http://schemas.microsoft.com/office/drawing/2014/main" id="{13CD268E-6A2B-E5DF-7C92-A71935EF991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2169"/>
            <a:stretch/>
          </p:blipFill>
          <p:spPr>
            <a:xfrm>
              <a:off x="-2202535" y="2517221"/>
              <a:ext cx="1673576" cy="2467295"/>
            </a:xfrm>
            <a:prstGeom prst="rect">
              <a:avLst/>
            </a:prstGeom>
          </p:spPr>
        </p:pic>
      </p:grpSp>
      <p:sp>
        <p:nvSpPr>
          <p:cNvPr id="47" name="TextBox 11">
            <a:extLst>
              <a:ext uri="{FF2B5EF4-FFF2-40B4-BE49-F238E27FC236}">
                <a16:creationId xmlns:a16="http://schemas.microsoft.com/office/drawing/2014/main" id="{A9A6D7A0-C570-F3BF-BFE9-F1523A4C8DB4}"/>
              </a:ext>
            </a:extLst>
          </p:cNvPr>
          <p:cNvSpPr txBox="1"/>
          <p:nvPr/>
        </p:nvSpPr>
        <p:spPr>
          <a:xfrm>
            <a:off x="6225545" y="1396531"/>
            <a:ext cx="1125263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Amaranth Peptides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schemeClr val="tx1"/>
                </a:solidFill>
                <a:latin typeface="Montserrat"/>
              </a:rPr>
              <a:t>Visibly </a:t>
            </a:r>
            <a:r>
              <a:rPr lang="tr-TR" sz="900" dirty="0">
                <a:solidFill>
                  <a:schemeClr val="tx1"/>
                </a:solidFill>
                <a:latin typeface="Montserrat"/>
              </a:rPr>
              <a:t>give volume to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 hair</a:t>
            </a:r>
            <a:endParaRPr kumimoji="0" lang="en-US" sz="9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Inulin (Shampoo)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Gently cleanses and moisturizes</a:t>
            </a:r>
          </a:p>
        </p:txBody>
      </p:sp>
      <p:sp>
        <p:nvSpPr>
          <p:cNvPr id="48" name="TextBox 12">
            <a:extLst>
              <a:ext uri="{FF2B5EF4-FFF2-40B4-BE49-F238E27FC236}">
                <a16:creationId xmlns:a16="http://schemas.microsoft.com/office/drawing/2014/main" id="{CC80A652-7AE8-538D-ACC6-2FC6F77632CA}"/>
              </a:ext>
            </a:extLst>
          </p:cNvPr>
          <p:cNvSpPr txBox="1"/>
          <p:nvPr/>
        </p:nvSpPr>
        <p:spPr>
          <a:xfrm>
            <a:off x="7445228" y="1393689"/>
            <a:ext cx="1219683" cy="18928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Densifying Peptides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>
                <a:solidFill>
                  <a:srgbClr val="511332"/>
                </a:solidFill>
                <a:latin typeface="Montserrat"/>
              </a:rPr>
              <a:t>Visibly increase hair density, </a:t>
            </a:r>
            <a:r>
              <a:rPr lang="en-US" sz="900" dirty="0">
                <a:solidFill>
                  <a:schemeClr val="tx1"/>
                </a:solidFill>
                <a:latin typeface="Montserrat"/>
              </a:rPr>
              <a:t>strength and </a:t>
            </a:r>
            <a:r>
              <a:rPr lang="tr-TR" sz="900" dirty="0">
                <a:solidFill>
                  <a:schemeClr val="tx1"/>
                </a:solidFill>
                <a:latin typeface="Montserrat"/>
              </a:rPr>
              <a:t>volume</a:t>
            </a:r>
            <a:endParaRPr lang="en-US" sz="900" dirty="0">
              <a:solidFill>
                <a:schemeClr val="tx1"/>
              </a:solidFill>
              <a:latin typeface="Montserra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900" dirty="0">
              <a:solidFill>
                <a:srgbClr val="511332"/>
              </a:solidFill>
              <a:latin typeface="Montserrat" panose="00000500000000000000" pitchFamily="2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</a:rPr>
              <a:t>Exosomes from Turmeric Extract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Helps </a:t>
            </a:r>
            <a:r>
              <a:rPr kumimoji="0" lang="tr-TR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volumizing</a:t>
            </a:r>
            <a:r>
              <a:rPr kumimoji="0" lang="en-US" sz="9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tserrat"/>
              </a:rPr>
              <a:t>+ kickstart hair’s full potential</a:t>
            </a:r>
            <a:endParaRPr lang="en-US" sz="9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37544358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inse how to apply">
            <a:hlinkClick r:id="" action="ppaction://media"/>
            <a:extLst>
              <a:ext uri="{FF2B5EF4-FFF2-40B4-BE49-F238E27FC236}">
                <a16:creationId xmlns:a16="http://schemas.microsoft.com/office/drawing/2014/main" id="{674A5A22-01D0-DACA-BFCC-6B79D1CA6B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43629" y="1537970"/>
            <a:ext cx="5500371" cy="4183380"/>
          </a:xfrm>
          <a:prstGeom prst="rect">
            <a:avLst/>
          </a:prstGeom>
        </p:spPr>
      </p:pic>
      <p:pic>
        <p:nvPicPr>
          <p:cNvPr id="4" name="Picture 3" descr="A bottle of liquid in water&#10;&#10;Description automatically generated">
            <a:extLst>
              <a:ext uri="{FF2B5EF4-FFF2-40B4-BE49-F238E27FC236}">
                <a16:creationId xmlns:a16="http://schemas.microsoft.com/office/drawing/2014/main" id="{5CA6B23F-F5F6-D33D-DD37-CFEE265301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2" t="3307" r="9939" b="13926"/>
          <a:stretch/>
        </p:blipFill>
        <p:spPr>
          <a:xfrm>
            <a:off x="0" y="0"/>
            <a:ext cx="3653087" cy="5721350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F87574-48D4-1AE6-3299-43EA9045489B}"/>
              </a:ext>
            </a:extLst>
          </p:cNvPr>
          <p:cNvSpPr txBox="1"/>
          <p:nvPr/>
        </p:nvSpPr>
        <p:spPr>
          <a:xfrm>
            <a:off x="3824692" y="440189"/>
            <a:ext cx="510213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61265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THE WEEKLY SCALP RESET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1800" b="0" i="0" u="none" strike="noStrike" dirty="0">
                <a:solidFill>
                  <a:srgbClr val="612651"/>
                </a:solidFill>
                <a:effectLst/>
                <a:latin typeface="Feature Display Medium" pitchFamily="50" charset="0"/>
              </a:rPr>
              <a:t>gently clears dirt, excess oil, and product buildup for a fresh, clean scalp</a:t>
            </a:r>
            <a:endParaRPr kumimoji="0" lang="en-US" sz="160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2CC3A-160C-755D-54F5-95DF7741263C}"/>
              </a:ext>
            </a:extLst>
          </p:cNvPr>
          <p:cNvSpPr txBox="1"/>
          <p:nvPr/>
        </p:nvSpPr>
        <p:spPr>
          <a:xfrm>
            <a:off x="304252" y="408519"/>
            <a:ext cx="312474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AHA+ACV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  <a:sym typeface="Arial"/>
              </a:rPr>
              <a:t>Pre-Shampoo </a:t>
            </a:r>
            <a:r>
              <a:rPr kumimoji="0" lang="en-US" sz="2000" i="0" u="none" strike="noStrike" kern="0" cap="none" spc="0" normalizeH="0" baseline="0" noProof="0" dirty="0" err="1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  <a:sym typeface="Arial"/>
              </a:rPr>
              <a:t>Scal</a:t>
            </a:r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p Clarifying Rinse</a:t>
            </a:r>
            <a:endParaRPr kumimoji="0" lang="en-US" sz="200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Bold" pitchFamily="50" charset="0"/>
              <a:cs typeface="Feature Display Bold" pitchFamily="50" charset="0"/>
              <a:sym typeface="Arial"/>
            </a:endParaRPr>
          </a:p>
        </p:txBody>
      </p:sp>
      <p:pic>
        <p:nvPicPr>
          <p:cNvPr id="11" name="Picture 10" descr="A red circle with white text&#10;&#10;Description automatically generated">
            <a:extLst>
              <a:ext uri="{FF2B5EF4-FFF2-40B4-BE49-F238E27FC236}">
                <a16:creationId xmlns:a16="http://schemas.microsoft.com/office/drawing/2014/main" id="{719265A7-93C0-21EA-6BD3-E89AC0E9BB0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553" y="2502092"/>
            <a:ext cx="1127568" cy="112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4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3149AB79-397F-3EF3-5DFE-E6E89BF48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386" y="1280700"/>
            <a:ext cx="3920028" cy="392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C281B0-D33F-30ED-7959-63DA21E5C2F0}"/>
              </a:ext>
            </a:extLst>
          </p:cNvPr>
          <p:cNvSpPr txBox="1"/>
          <p:nvPr/>
        </p:nvSpPr>
        <p:spPr>
          <a:xfrm>
            <a:off x="-899160" y="403366"/>
            <a:ext cx="10515600" cy="732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>
              <a:lnSpc>
                <a:spcPct val="80000"/>
              </a:lnSpc>
              <a:defRPr/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AHA+ACV Pre-Shampoo Scalp Clarifying Rinse</a:t>
            </a:r>
          </a:p>
          <a:p>
            <a:pPr marL="457200" algn="ctr">
              <a:lnSpc>
                <a:spcPct val="80000"/>
              </a:lnSpc>
              <a:defRPr/>
            </a:pP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Real, Unretouched Results</a:t>
            </a:r>
          </a:p>
          <a:p>
            <a:pPr marL="457200" algn="ctr">
              <a:lnSpc>
                <a:spcPct val="80000"/>
              </a:lnSpc>
              <a:defRPr/>
            </a:pPr>
            <a:endParaRPr lang="en-US" sz="400" dirty="0">
              <a:solidFill>
                <a:srgbClr val="612651"/>
              </a:solidFill>
              <a:latin typeface="Feature Display Bold" pitchFamily="50" charset="0"/>
              <a:ea typeface="Calibri" panose="020F0502020204030204" pitchFamily="34" charset="0"/>
              <a:cs typeface="Feature Display Bold" pitchFamily="50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84A71EC-781E-0E3F-0AEA-F6A46E5BB7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65" y="1280701"/>
            <a:ext cx="3920028" cy="392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04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6AE000A-2E66-1C5B-896D-885F43A96CC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38025" t="36558" r="42690" b="35030"/>
          <a:stretch/>
        </p:blipFill>
        <p:spPr>
          <a:xfrm>
            <a:off x="-1" y="0"/>
            <a:ext cx="3761529" cy="5721350"/>
          </a:xfrm>
          <a:prstGeom prst="rect">
            <a:avLst/>
          </a:prstGeom>
        </p:spPr>
      </p:pic>
      <p:pic>
        <p:nvPicPr>
          <p:cNvPr id="4" name="Picture 3" descr="A person holding bottles of hair&#10;&#10;Description automatically generated">
            <a:extLst>
              <a:ext uri="{FF2B5EF4-FFF2-40B4-BE49-F238E27FC236}">
                <a16:creationId xmlns:a16="http://schemas.microsoft.com/office/drawing/2014/main" id="{3C168C16-6957-1A49-71C3-E8383116F1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6" t="30894" b="2894"/>
          <a:stretch/>
        </p:blipFill>
        <p:spPr>
          <a:xfrm>
            <a:off x="3664664" y="0"/>
            <a:ext cx="5479335" cy="572135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3DF8C7D-A45F-AE7A-AB2B-FCABB2DF0D32}"/>
              </a:ext>
            </a:extLst>
          </p:cNvPr>
          <p:cNvSpPr txBox="1"/>
          <p:nvPr/>
        </p:nvSpPr>
        <p:spPr>
          <a:xfrm>
            <a:off x="5380579" y="1675734"/>
            <a:ext cx="347904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pPr algn="r"/>
            <a:endParaRPr lang="en-US" sz="2800" dirty="0"/>
          </a:p>
          <a:p>
            <a:pPr algn="r"/>
            <a:r>
              <a:rPr lang="en-US" sz="2000" dirty="0"/>
              <a:t>2X Concentrated</a:t>
            </a:r>
          </a:p>
          <a:p>
            <a:pPr algn="r"/>
            <a:r>
              <a:rPr lang="en-US" sz="2000" dirty="0"/>
              <a:t>Sulfate-free</a:t>
            </a:r>
          </a:p>
          <a:p>
            <a:pPr algn="r"/>
            <a:r>
              <a:rPr lang="en-US" sz="2000" dirty="0"/>
              <a:t>Silicone-free</a:t>
            </a:r>
          </a:p>
        </p:txBody>
      </p:sp>
      <p:sp>
        <p:nvSpPr>
          <p:cNvPr id="3" name="Google Shape;505;p13">
            <a:extLst>
              <a:ext uri="{FF2B5EF4-FFF2-40B4-BE49-F238E27FC236}">
                <a16:creationId xmlns:a16="http://schemas.microsoft.com/office/drawing/2014/main" id="{CCC90D1E-193A-4605-834C-0DA0BDE5ED8B}"/>
              </a:ext>
            </a:extLst>
          </p:cNvPr>
          <p:cNvSpPr txBox="1">
            <a:spLocks/>
          </p:cNvSpPr>
          <p:nvPr/>
        </p:nvSpPr>
        <p:spPr>
          <a:xfrm>
            <a:off x="3761528" y="384880"/>
            <a:ext cx="5036445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algn="r">
              <a:lnSpc>
                <a:spcPct val="80000"/>
              </a:lnSpc>
              <a:defRPr/>
            </a:pP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Strengthen 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Concentrated 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Shampoo &amp; 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500" dirty="0">
                <a:solidFill>
                  <a:schemeClr val="bg1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Conditioner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8AC9DB-1292-9C0D-284F-3A1A4B43B238}"/>
              </a:ext>
            </a:extLst>
          </p:cNvPr>
          <p:cNvSpPr txBox="1"/>
          <p:nvPr/>
        </p:nvSpPr>
        <p:spPr>
          <a:xfrm>
            <a:off x="249163" y="185012"/>
            <a:ext cx="3166338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endParaRPr lang="en-US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Did you know</a:t>
            </a:r>
          </a:p>
          <a:p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typical Shampoos &amp; Conditioners contain up to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A65FAC4-10C4-9F82-F3A6-3550A325B09C}"/>
              </a:ext>
            </a:extLst>
          </p:cNvPr>
          <p:cNvSpPr txBox="1"/>
          <p:nvPr/>
        </p:nvSpPr>
        <p:spPr>
          <a:xfrm>
            <a:off x="276096" y="1354164"/>
            <a:ext cx="72552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80% water?</a:t>
            </a:r>
            <a:endParaRPr lang="en-US" sz="28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3CC27CE-4433-C468-732F-AE4CFA93E180}"/>
              </a:ext>
            </a:extLst>
          </p:cNvPr>
          <p:cNvSpPr txBox="1"/>
          <p:nvPr/>
        </p:nvSpPr>
        <p:spPr>
          <a:xfrm>
            <a:off x="276096" y="3589998"/>
            <a:ext cx="316633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kern="0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40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</a:defRPr>
            </a:lvl1pPr>
          </a:lstStyle>
          <a:p>
            <a:endParaRPr lang="en-US" dirty="0">
              <a:solidFill>
                <a:srgbClr val="612651"/>
              </a:solidFill>
              <a:latin typeface="Feature Display Regular" pitchFamily="50" charset="0"/>
              <a:cs typeface="Feature Display Regular" pitchFamily="50" charset="0"/>
            </a:endParaRPr>
          </a:p>
          <a:p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Our ultra-concentrated</a:t>
            </a:r>
          </a:p>
          <a:p>
            <a:r>
              <a:rPr lang="en-US" sz="1800" dirty="0">
                <a:solidFill>
                  <a:srgbClr val="612651"/>
                </a:solidFill>
                <a:latin typeface="Feature Display Regular" pitchFamily="50" charset="0"/>
                <a:cs typeface="Feature Display Regular" pitchFamily="50" charset="0"/>
              </a:rPr>
              <a:t>formulas contain</a:t>
            </a:r>
          </a:p>
          <a:p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No Added Water</a:t>
            </a:r>
            <a:r>
              <a:rPr lang="en-US" sz="2000" dirty="0">
                <a:solidFill>
                  <a:srgbClr val="612651"/>
                </a:solidFill>
              </a:rPr>
              <a:t>*</a:t>
            </a:r>
            <a:endParaRPr lang="en-US" sz="1800" dirty="0">
              <a:solidFill>
                <a:srgbClr val="61265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5965CE-74A9-295B-B8BA-DA50B3A90AC5}"/>
              </a:ext>
            </a:extLst>
          </p:cNvPr>
          <p:cNvSpPr txBox="1"/>
          <p:nvPr/>
        </p:nvSpPr>
        <p:spPr>
          <a:xfrm>
            <a:off x="276096" y="5163504"/>
            <a:ext cx="2889585" cy="8079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i="0" u="none" strike="noStrike" kern="1200" cap="none" spc="0" normalizeH="0" baseline="0" noProof="0" dirty="0">
                <a:ln>
                  <a:noFill/>
                </a:ln>
                <a:solidFill>
                  <a:srgbClr val="511332"/>
                </a:solidFill>
                <a:effectLst/>
                <a:uLnTx/>
                <a:uFillTx/>
                <a:latin typeface="Montserrat" panose="00000500000000000000" pitchFamily="2" charset="0"/>
                <a:ea typeface="+mn-ea"/>
                <a:cs typeface="+mn-cs"/>
              </a:rPr>
              <a:t>* Excluding ingredients with inherent water content</a:t>
            </a:r>
            <a:endParaRPr lang="en-US" sz="1000" kern="1200" dirty="0">
              <a:solidFill>
                <a:srgbClr val="511332"/>
              </a:solidFill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00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US" sz="1050" i="0" u="none" strike="noStrike" kern="1200" cap="none" spc="0" normalizeH="0" baseline="0" noProof="0" dirty="0">
              <a:ln>
                <a:noFill/>
              </a:ln>
              <a:solidFill>
                <a:srgbClr val="511332"/>
              </a:solidFill>
              <a:effectLst/>
              <a:uLnTx/>
              <a:uFillTx/>
              <a:latin typeface="Montserrat" panose="000005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99407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640">
              <a:srgbClr val="EEB345"/>
            </a:gs>
            <a:gs pos="48280">
              <a:srgbClr val="EDAF3D"/>
            </a:gs>
            <a:gs pos="13000">
              <a:srgbClr val="EFB444"/>
            </a:gs>
            <a:gs pos="0">
              <a:srgbClr val="EFA031"/>
            </a:gs>
            <a:gs pos="100000">
              <a:srgbClr val="EFB547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pouring liquid from a pump&#10;&#10;Description automatically generated">
            <a:extLst>
              <a:ext uri="{FF2B5EF4-FFF2-40B4-BE49-F238E27FC236}">
                <a16:creationId xmlns:a16="http://schemas.microsoft.com/office/drawing/2014/main" id="{D2FDF252-1E60-1FC7-7EE0-88C9B5BB85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4010"/>
          <a:stretch/>
        </p:blipFill>
        <p:spPr>
          <a:xfrm>
            <a:off x="3889838" y="-74284"/>
            <a:ext cx="5254161" cy="3908914"/>
          </a:xfrm>
          <a:prstGeom prst="rect">
            <a:avLst/>
          </a:prstGeom>
        </p:spPr>
      </p:pic>
      <p:pic>
        <p:nvPicPr>
          <p:cNvPr id="3" name="Picture 2" descr="A hand pouring liquid from a pump&#10;&#10;Description automatically generated">
            <a:extLst>
              <a:ext uri="{FF2B5EF4-FFF2-40B4-BE49-F238E27FC236}">
                <a16:creationId xmlns:a16="http://schemas.microsoft.com/office/drawing/2014/main" id="{FD43D454-C561-C8BB-597E-AC44EB2D2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8123" y="-74284"/>
            <a:ext cx="3908916" cy="3908916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F37B9D3A-0EC6-B77B-6DA3-66CFE29CA270}"/>
              </a:ext>
            </a:extLst>
          </p:cNvPr>
          <p:cNvSpPr txBox="1"/>
          <p:nvPr/>
        </p:nvSpPr>
        <p:spPr>
          <a:xfrm>
            <a:off x="2650324" y="1166786"/>
            <a:ext cx="309676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l" defTabSz="673090">
              <a:lnSpc>
                <a:spcPct val="80000"/>
              </a:lnSpc>
            </a:pPr>
            <a:r>
              <a:rPr lang="en-US" sz="4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How Much</a:t>
            </a:r>
          </a:p>
          <a:p>
            <a:pPr marL="9348" algn="l" defTabSz="673090">
              <a:lnSpc>
                <a:spcPct val="80000"/>
              </a:lnSpc>
            </a:pPr>
            <a:r>
              <a:rPr lang="en-US" sz="40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Should I use?</a:t>
            </a:r>
          </a:p>
        </p:txBody>
      </p:sp>
      <p:pic>
        <p:nvPicPr>
          <p:cNvPr id="33" name="Graphic 32" descr="Water with solid fill">
            <a:extLst>
              <a:ext uri="{FF2B5EF4-FFF2-40B4-BE49-F238E27FC236}">
                <a16:creationId xmlns:a16="http://schemas.microsoft.com/office/drawing/2014/main" id="{87F9DD6C-0645-8AA1-7FB6-4F25F78CAE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44999" y="3584199"/>
            <a:ext cx="404940" cy="40494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F95D810-8A87-F852-17BA-A52E68C48FE3}"/>
              </a:ext>
            </a:extLst>
          </p:cNvPr>
          <p:cNvSpPr txBox="1"/>
          <p:nvPr/>
        </p:nvSpPr>
        <p:spPr>
          <a:xfrm>
            <a:off x="2705441" y="3561449"/>
            <a:ext cx="3086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Short / Fine Hair :  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1 Pump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6FFC071-51CF-97BF-031F-1B5924C4CA0C}"/>
              </a:ext>
            </a:extLst>
          </p:cNvPr>
          <p:cNvSpPr txBox="1"/>
          <p:nvPr/>
        </p:nvSpPr>
        <p:spPr>
          <a:xfrm>
            <a:off x="2705441" y="3954235"/>
            <a:ext cx="299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Medium Hair:  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2-3 Pumps</a:t>
            </a:r>
          </a:p>
        </p:txBody>
      </p:sp>
      <p:pic>
        <p:nvPicPr>
          <p:cNvPr id="40" name="Graphic 39" descr="Water with solid fill">
            <a:extLst>
              <a:ext uri="{FF2B5EF4-FFF2-40B4-BE49-F238E27FC236}">
                <a16:creationId xmlns:a16="http://schemas.microsoft.com/office/drawing/2014/main" id="{B6B087FA-C611-CDF0-50CE-873436B1CB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44999" y="3964004"/>
            <a:ext cx="404940" cy="404940"/>
          </a:xfrm>
          <a:prstGeom prst="rect">
            <a:avLst/>
          </a:prstGeom>
        </p:spPr>
      </p:pic>
      <p:pic>
        <p:nvPicPr>
          <p:cNvPr id="41" name="Graphic 40" descr="Water with solid fill">
            <a:extLst>
              <a:ext uri="{FF2B5EF4-FFF2-40B4-BE49-F238E27FC236}">
                <a16:creationId xmlns:a16="http://schemas.microsoft.com/office/drawing/2014/main" id="{D4C8B9B3-2713-647F-BE97-FC1D4E505C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39564" y="3964004"/>
            <a:ext cx="404940" cy="404940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262BA828-0FC1-4B8B-BC98-A2FD8414B1F3}"/>
              </a:ext>
            </a:extLst>
          </p:cNvPr>
          <p:cNvGrpSpPr/>
          <p:nvPr/>
        </p:nvGrpSpPr>
        <p:grpSpPr>
          <a:xfrm>
            <a:off x="6454479" y="3905288"/>
            <a:ext cx="414531" cy="442520"/>
            <a:chOff x="3935871" y="4087418"/>
            <a:chExt cx="414531" cy="442520"/>
          </a:xfrm>
        </p:grpSpPr>
        <p:pic>
          <p:nvPicPr>
            <p:cNvPr id="42" name="Graphic 41" descr="Water with solid fill">
              <a:extLst>
                <a:ext uri="{FF2B5EF4-FFF2-40B4-BE49-F238E27FC236}">
                  <a16:creationId xmlns:a16="http://schemas.microsoft.com/office/drawing/2014/main" id="{443CF0DF-9840-B3D6-7D53-3FA3276D2C8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935871" y="4124998"/>
              <a:ext cx="404940" cy="404940"/>
            </a:xfrm>
            <a:prstGeom prst="rect">
              <a:avLst/>
            </a:prstGeom>
          </p:spPr>
        </p:pic>
        <p:pic>
          <p:nvPicPr>
            <p:cNvPr id="43" name="Graphic 42" descr="Water with solid fill">
              <a:extLst>
                <a:ext uri="{FF2B5EF4-FFF2-40B4-BE49-F238E27FC236}">
                  <a16:creationId xmlns:a16="http://schemas.microsoft.com/office/drawing/2014/main" id="{C0A1D51A-7A6C-DD4B-201C-A914F8B96C5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48884" t="-8132"/>
            <a:stretch/>
          </p:blipFill>
          <p:spPr>
            <a:xfrm>
              <a:off x="4141342" y="4087418"/>
              <a:ext cx="209060" cy="442245"/>
            </a:xfrm>
            <a:prstGeom prst="rect">
              <a:avLst/>
            </a:prstGeom>
          </p:spPr>
        </p:pic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993F4859-EBEB-B9F6-E1FE-77AB9AFB7C61}"/>
              </a:ext>
            </a:extLst>
          </p:cNvPr>
          <p:cNvSpPr txBox="1"/>
          <p:nvPr/>
        </p:nvSpPr>
        <p:spPr>
          <a:xfrm>
            <a:off x="2705441" y="4326422"/>
            <a:ext cx="34708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Long / Thick Hair:    </a:t>
            </a:r>
            <a:r>
              <a:rPr lang="en-US" sz="2000" dirty="0">
                <a:solidFill>
                  <a:srgbClr val="612651"/>
                </a:solidFill>
                <a:latin typeface="Arial Nova Cond" panose="020B0506020202020204" pitchFamily="34" charset="0"/>
                <a:cs typeface="Feature Display Bold" pitchFamily="50" charset="0"/>
              </a:rPr>
              <a:t>3-4 Pumps</a:t>
            </a:r>
          </a:p>
        </p:txBody>
      </p:sp>
      <p:pic>
        <p:nvPicPr>
          <p:cNvPr id="46" name="Graphic 45" descr="Water with solid fill">
            <a:extLst>
              <a:ext uri="{FF2B5EF4-FFF2-40B4-BE49-F238E27FC236}">
                <a16:creationId xmlns:a16="http://schemas.microsoft.com/office/drawing/2014/main" id="{141C94B6-0D70-183D-30CD-609F7710F8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54479" y="4334367"/>
            <a:ext cx="404940" cy="404940"/>
          </a:xfrm>
          <a:prstGeom prst="rect">
            <a:avLst/>
          </a:prstGeom>
        </p:spPr>
      </p:pic>
      <p:pic>
        <p:nvPicPr>
          <p:cNvPr id="47" name="Graphic 46" descr="Water with solid fill">
            <a:extLst>
              <a:ext uri="{FF2B5EF4-FFF2-40B4-BE49-F238E27FC236}">
                <a16:creationId xmlns:a16="http://schemas.microsoft.com/office/drawing/2014/main" id="{6A02EC2C-0C78-307B-506D-E6709F1187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044" y="4334367"/>
            <a:ext cx="404940" cy="404940"/>
          </a:xfrm>
          <a:prstGeom prst="rect">
            <a:avLst/>
          </a:prstGeom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E6163EAA-45BC-81CB-54AB-451F2F50344D}"/>
              </a:ext>
            </a:extLst>
          </p:cNvPr>
          <p:cNvGrpSpPr/>
          <p:nvPr/>
        </p:nvGrpSpPr>
        <p:grpSpPr>
          <a:xfrm>
            <a:off x="7063959" y="4288806"/>
            <a:ext cx="414784" cy="446667"/>
            <a:chOff x="3935871" y="4092208"/>
            <a:chExt cx="414784" cy="442244"/>
          </a:xfrm>
        </p:grpSpPr>
        <p:pic>
          <p:nvPicPr>
            <p:cNvPr id="49" name="Graphic 48" descr="Water with solid fill">
              <a:extLst>
                <a:ext uri="{FF2B5EF4-FFF2-40B4-BE49-F238E27FC236}">
                  <a16:creationId xmlns:a16="http://schemas.microsoft.com/office/drawing/2014/main" id="{A84EC824-B294-597A-61B6-D13799F276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935871" y="4124998"/>
              <a:ext cx="404940" cy="404940"/>
            </a:xfrm>
            <a:prstGeom prst="rect">
              <a:avLst/>
            </a:prstGeom>
          </p:spPr>
        </p:pic>
        <p:pic>
          <p:nvPicPr>
            <p:cNvPr id="50" name="Graphic 49" descr="Water with solid fill">
              <a:extLst>
                <a:ext uri="{FF2B5EF4-FFF2-40B4-BE49-F238E27FC236}">
                  <a16:creationId xmlns:a16="http://schemas.microsoft.com/office/drawing/2014/main" id="{78602FD4-0653-C191-24C1-FC44366AE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48884" t="-8132"/>
            <a:stretch/>
          </p:blipFill>
          <p:spPr>
            <a:xfrm>
              <a:off x="4141595" y="4092208"/>
              <a:ext cx="209060" cy="442244"/>
            </a:xfrm>
            <a:prstGeom prst="rect">
              <a:avLst/>
            </a:prstGeom>
          </p:spPr>
        </p:pic>
      </p:grpSp>
      <p:pic>
        <p:nvPicPr>
          <p:cNvPr id="51" name="Graphic 50" descr="Water with solid fill">
            <a:extLst>
              <a:ext uri="{FF2B5EF4-FFF2-40B4-BE49-F238E27FC236}">
                <a16:creationId xmlns:a16="http://schemas.microsoft.com/office/drawing/2014/main" id="{DA050778-256C-D27F-8EFD-3E8F7F8A0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41033" y="4337874"/>
            <a:ext cx="404940" cy="404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38F263-A95C-579E-1D76-18C2EB40E3B4}"/>
              </a:ext>
            </a:extLst>
          </p:cNvPr>
          <p:cNvSpPr txBox="1"/>
          <p:nvPr/>
        </p:nvSpPr>
        <p:spPr>
          <a:xfrm>
            <a:off x="2699275" y="2393591"/>
            <a:ext cx="46698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Use HALF your usual amount</a:t>
            </a:r>
            <a:endParaRPr lang="en-US" sz="28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8B96A-6969-2217-7DF8-D1AA34E9C7B0}"/>
              </a:ext>
            </a:extLst>
          </p:cNvPr>
          <p:cNvSpPr txBox="1"/>
          <p:nvPr/>
        </p:nvSpPr>
        <p:spPr>
          <a:xfrm>
            <a:off x="2699275" y="3038156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OR try</a:t>
            </a:r>
            <a:endParaRPr lang="en-US" sz="2800" dirty="0">
              <a:solidFill>
                <a:srgbClr val="612651"/>
              </a:solidFill>
              <a:latin typeface="Arial Nova Cond" panose="020B0506020202020204" pitchFamily="34" charset="0"/>
              <a:cs typeface="Feature Display Bold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4341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>
            <a:extLst>
              <a:ext uri="{FF2B5EF4-FFF2-40B4-BE49-F238E27FC236}">
                <a16:creationId xmlns:a16="http://schemas.microsoft.com/office/drawing/2014/main" id="{AA181F6A-3786-92C6-2B5B-A6BE2F679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681" y="1146750"/>
            <a:ext cx="41148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EA4C3D69-2508-BFA5-D9E7-32A775CA2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42" y="1146750"/>
            <a:ext cx="4124179" cy="412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206D90-7DF3-5CD0-7FB4-E03AEF19CBB9}"/>
              </a:ext>
            </a:extLst>
          </p:cNvPr>
          <p:cNvSpPr txBox="1"/>
          <p:nvPr/>
        </p:nvSpPr>
        <p:spPr>
          <a:xfrm>
            <a:off x="1071276" y="299654"/>
            <a:ext cx="7001447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Strengthen Concentrated Shampoo &amp; Conditioner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Real, Unretouched Results</a:t>
            </a:r>
          </a:p>
        </p:txBody>
      </p:sp>
    </p:spTree>
    <p:extLst>
      <p:ext uri="{BB962C8B-B14F-4D97-AF65-F5344CB8AC3E}">
        <p14:creationId xmlns:p14="http://schemas.microsoft.com/office/powerpoint/2010/main" val="11154719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erson holding a bottle&#10;&#10;Description automatically generated">
            <a:extLst>
              <a:ext uri="{FF2B5EF4-FFF2-40B4-BE49-F238E27FC236}">
                <a16:creationId xmlns:a16="http://schemas.microsoft.com/office/drawing/2014/main" id="{8121CD38-4108-D99A-4705-9D6696F8B2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6" t="21199" r="29030" b="672"/>
          <a:stretch/>
        </p:blipFill>
        <p:spPr>
          <a:xfrm>
            <a:off x="3305783" y="-54574"/>
            <a:ext cx="5838217" cy="5775924"/>
          </a:xfrm>
          <a:prstGeom prst="rect">
            <a:avLst/>
          </a:prstGeom>
        </p:spPr>
      </p:pic>
      <p:pic>
        <p:nvPicPr>
          <p:cNvPr id="9" name="Picture 8" descr="A small bottle of liquid&#10;&#10;Description automatically generated">
            <a:extLst>
              <a:ext uri="{FF2B5EF4-FFF2-40B4-BE49-F238E27FC236}">
                <a16:creationId xmlns:a16="http://schemas.microsoft.com/office/drawing/2014/main" id="{50512A12-86F6-076A-ACD7-448DBABCAA9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95" r="30056"/>
          <a:stretch/>
        </p:blipFill>
        <p:spPr>
          <a:xfrm>
            <a:off x="0" y="-54574"/>
            <a:ext cx="3305783" cy="5825586"/>
          </a:xfrm>
          <a:prstGeom prst="rect">
            <a:avLst/>
          </a:prstGeom>
        </p:spPr>
      </p:pic>
      <p:sp>
        <p:nvSpPr>
          <p:cNvPr id="27" name="Rectangle: Top Corners Rounded 26">
            <a:extLst>
              <a:ext uri="{FF2B5EF4-FFF2-40B4-BE49-F238E27FC236}">
                <a16:creationId xmlns:a16="http://schemas.microsoft.com/office/drawing/2014/main" id="{6C7BC037-30A8-3079-6A08-458F5F13F92B}"/>
              </a:ext>
            </a:extLst>
          </p:cNvPr>
          <p:cNvSpPr/>
          <p:nvPr/>
        </p:nvSpPr>
        <p:spPr>
          <a:xfrm>
            <a:off x="3802418" y="1559170"/>
            <a:ext cx="2489383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672C45"/>
                </a:solidFill>
                <a:latin typeface="Franklin Gothic Medium Cond" panose="020B0606030402020204" pitchFamily="34" charset="0"/>
                <a:cs typeface="Feature Display Medium" pitchFamily="50" charset="0"/>
              </a:rPr>
              <a:t>CLINICALLY PROVEN</a:t>
            </a:r>
          </a:p>
          <a:p>
            <a:pPr algn="ctr"/>
            <a:r>
              <a:rPr lang="en-US" sz="1600" b="1" dirty="0">
                <a:solidFill>
                  <a:srgbClr val="672C45"/>
                </a:solidFill>
                <a:latin typeface="Franklin Gothic Medium Cond" panose="020B0606030402020204" pitchFamily="34" charset="0"/>
                <a:cs typeface="Feature Display Medium" pitchFamily="50" charset="0"/>
              </a:rPr>
              <a:t>IN ONE USE, UP TO:</a:t>
            </a:r>
            <a:endParaRPr lang="en-US" sz="700" b="1" dirty="0">
              <a:solidFill>
                <a:srgbClr val="672C45"/>
              </a:solidFill>
              <a:latin typeface="Franklin Gothic Medium Cond" panose="020B0606030402020204" pitchFamily="34" charset="0"/>
              <a:cs typeface="Feature Display Medium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D16862-B1E8-01D6-5A66-B507338FED77}"/>
              </a:ext>
            </a:extLst>
          </p:cNvPr>
          <p:cNvSpPr txBox="1"/>
          <p:nvPr/>
        </p:nvSpPr>
        <p:spPr>
          <a:xfrm>
            <a:off x="2524696" y="402210"/>
            <a:ext cx="5044826" cy="1126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5-IN-1 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DAMAGE REPAIR 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SERUM</a:t>
            </a:r>
            <a:endParaRPr kumimoji="0" lang="en-US" sz="280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</p:txBody>
      </p:sp>
      <p:sp>
        <p:nvSpPr>
          <p:cNvPr id="3" name="Google Shape;505;p13">
            <a:extLst>
              <a:ext uri="{FF2B5EF4-FFF2-40B4-BE49-F238E27FC236}">
                <a16:creationId xmlns:a16="http://schemas.microsoft.com/office/drawing/2014/main" id="{1D3B6278-755D-657A-C6E0-65A598BB605E}"/>
              </a:ext>
            </a:extLst>
          </p:cNvPr>
          <p:cNvSpPr txBox="1">
            <a:spLocks/>
          </p:cNvSpPr>
          <p:nvPr/>
        </p:nvSpPr>
        <p:spPr>
          <a:xfrm>
            <a:off x="-2428270" y="326159"/>
            <a:ext cx="5556638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 algn="r">
              <a:lnSpc>
                <a:spcPct val="80000"/>
              </a:lnSpc>
              <a:defRPr/>
            </a:pP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BioBrew</a:t>
            </a:r>
            <a:r>
              <a:rPr lang="en-US" sz="1600" baseline="60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™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Fermented 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Strengthening</a:t>
            </a:r>
          </a:p>
          <a:p>
            <a:pPr marL="457200" algn="r">
              <a:lnSpc>
                <a:spcPct val="80000"/>
              </a:lnSpc>
              <a:defRPr/>
            </a:pPr>
            <a:r>
              <a:rPr lang="en-US" sz="20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Serum</a:t>
            </a:r>
          </a:p>
        </p:txBody>
      </p:sp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2DFCD85E-E981-9EE3-8511-ED979A9B05F8}"/>
              </a:ext>
            </a:extLst>
          </p:cNvPr>
          <p:cNvSpPr/>
          <p:nvPr/>
        </p:nvSpPr>
        <p:spPr>
          <a:xfrm>
            <a:off x="3855402" y="2247374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3x Less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Breakage*</a:t>
            </a:r>
            <a:endParaRPr lang="en-US" sz="800" dirty="0">
              <a:solidFill>
                <a:schemeClr val="bg1"/>
              </a:solidFill>
              <a:latin typeface="Feature Display Medium" pitchFamily="50" charset="0"/>
              <a:cs typeface="Feature Display Medium" pitchFamily="50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7979BC3-B54F-F6E7-2901-9D55E0C3FA09}"/>
              </a:ext>
            </a:extLst>
          </p:cNvPr>
          <p:cNvGrpSpPr/>
          <p:nvPr/>
        </p:nvGrpSpPr>
        <p:grpSpPr>
          <a:xfrm>
            <a:off x="271062" y="1589575"/>
            <a:ext cx="860679" cy="870678"/>
            <a:chOff x="7673703" y="387866"/>
            <a:chExt cx="1141710" cy="1154974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EA7D0FEC-43D0-43E8-A1AC-244058C6DF93}"/>
                </a:ext>
              </a:extLst>
            </p:cNvPr>
            <p:cNvSpPr/>
            <p:nvPr/>
          </p:nvSpPr>
          <p:spPr>
            <a:xfrm>
              <a:off x="7673703" y="387866"/>
              <a:ext cx="1141710" cy="11549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3E2D5709-87E5-1FCE-AA78-1BCA0A65B0E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74724" y="487590"/>
              <a:ext cx="965580" cy="965580"/>
            </a:xfrm>
            <a:prstGeom prst="rect">
              <a:avLst/>
            </a:prstGeom>
          </p:spPr>
        </p:pic>
      </p:grpSp>
      <p:sp>
        <p:nvSpPr>
          <p:cNvPr id="20" name="Rectangle: Top Corners Rounded 19">
            <a:extLst>
              <a:ext uri="{FF2B5EF4-FFF2-40B4-BE49-F238E27FC236}">
                <a16:creationId xmlns:a16="http://schemas.microsoft.com/office/drawing/2014/main" id="{70DDD681-D9F6-CCEF-E8FB-3A5D324B0F63}"/>
              </a:ext>
            </a:extLst>
          </p:cNvPr>
          <p:cNvSpPr/>
          <p:nvPr/>
        </p:nvSpPr>
        <p:spPr>
          <a:xfrm>
            <a:off x="3855402" y="2898507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72 Hour**                 Frizz Control</a:t>
            </a:r>
          </a:p>
        </p:txBody>
      </p:sp>
      <p:sp>
        <p:nvSpPr>
          <p:cNvPr id="22" name="Rectangle: Top Corners Rounded 21">
            <a:extLst>
              <a:ext uri="{FF2B5EF4-FFF2-40B4-BE49-F238E27FC236}">
                <a16:creationId xmlns:a16="http://schemas.microsoft.com/office/drawing/2014/main" id="{261047A7-69D7-1E7D-D03D-438030537C1F}"/>
              </a:ext>
            </a:extLst>
          </p:cNvPr>
          <p:cNvSpPr/>
          <p:nvPr/>
        </p:nvSpPr>
        <p:spPr>
          <a:xfrm>
            <a:off x="3855402" y="3847395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450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º</a:t>
            </a: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F Heat Protection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+ 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Instant Shine</a:t>
            </a:r>
          </a:p>
        </p:txBody>
      </p:sp>
      <p:sp>
        <p:nvSpPr>
          <p:cNvPr id="23" name="Rectangle: Top Corners Rounded 22">
            <a:extLst>
              <a:ext uri="{FF2B5EF4-FFF2-40B4-BE49-F238E27FC236}">
                <a16:creationId xmlns:a16="http://schemas.microsoft.com/office/drawing/2014/main" id="{C36D5AB6-A6C9-7CF5-3305-7F44D64572BB}"/>
              </a:ext>
            </a:extLst>
          </p:cNvPr>
          <p:cNvSpPr/>
          <p:nvPr/>
        </p:nvSpPr>
        <p:spPr>
          <a:xfrm>
            <a:off x="3855402" y="4760248"/>
            <a:ext cx="2383415" cy="586014"/>
          </a:xfrm>
          <a:prstGeom prst="round2SameRect">
            <a:avLst>
              <a:gd name="adj1" fmla="val 50000"/>
              <a:gd name="adj2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Scalp </a:t>
            </a:r>
          </a:p>
          <a:p>
            <a:pPr algn="ctr">
              <a:lnSpc>
                <a:spcPct val="80000"/>
              </a:lnSpc>
            </a:pPr>
            <a:r>
              <a:rPr lang="en-US" dirty="0">
                <a:solidFill>
                  <a:schemeClr val="bg1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Hydration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709245F-64E6-37B2-D61A-B4619842D1A1}"/>
              </a:ext>
            </a:extLst>
          </p:cNvPr>
          <p:cNvCxnSpPr>
            <a:cxnSpLocks/>
          </p:cNvCxnSpPr>
          <p:nvPr/>
        </p:nvCxnSpPr>
        <p:spPr>
          <a:xfrm>
            <a:off x="4486421" y="2861436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4698484-62DB-F7CF-8E64-A77BADE17C4A}"/>
              </a:ext>
            </a:extLst>
          </p:cNvPr>
          <p:cNvCxnSpPr>
            <a:cxnSpLocks/>
          </p:cNvCxnSpPr>
          <p:nvPr/>
        </p:nvCxnSpPr>
        <p:spPr>
          <a:xfrm>
            <a:off x="4486421" y="3520463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CD234BE-86A2-BD46-D290-DF80B40A2405}"/>
              </a:ext>
            </a:extLst>
          </p:cNvPr>
          <p:cNvCxnSpPr>
            <a:cxnSpLocks/>
          </p:cNvCxnSpPr>
          <p:nvPr/>
        </p:nvCxnSpPr>
        <p:spPr>
          <a:xfrm>
            <a:off x="4486421" y="4686106"/>
            <a:ext cx="1121377" cy="0"/>
          </a:xfrm>
          <a:prstGeom prst="line">
            <a:avLst/>
          </a:prstGeom>
          <a:ln>
            <a:solidFill>
              <a:srgbClr val="A86469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5F85E2AA-9B0F-DA77-63B1-6CCCDFCCE76D}"/>
              </a:ext>
            </a:extLst>
          </p:cNvPr>
          <p:cNvSpPr txBox="1"/>
          <p:nvPr/>
        </p:nvSpPr>
        <p:spPr>
          <a:xfrm>
            <a:off x="151871" y="5185395"/>
            <a:ext cx="30938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800" b="0" i="0" u="none" strike="noStrike" baseline="0" dirty="0">
                <a:solidFill>
                  <a:srgbClr val="612651"/>
                </a:solidFill>
                <a:latin typeface="HelveticaNeue"/>
              </a:rPr>
              <a:t>*Based on reduction in breakage after dry combing on bleached hair tresses.</a:t>
            </a:r>
          </a:p>
          <a:p>
            <a:pPr algn="l"/>
            <a:r>
              <a:rPr lang="fr-FR" sz="800" b="0" i="0" u="none" strike="noStrike" baseline="0" dirty="0">
                <a:solidFill>
                  <a:srgbClr val="612651"/>
                </a:solidFill>
                <a:latin typeface="HelveticaNeue"/>
              </a:rPr>
              <a:t>**When used in 80% relative humidity.</a:t>
            </a:r>
          </a:p>
        </p:txBody>
      </p:sp>
    </p:spTree>
    <p:extLst>
      <p:ext uri="{BB962C8B-B14F-4D97-AF65-F5344CB8AC3E}">
        <p14:creationId xmlns:p14="http://schemas.microsoft.com/office/powerpoint/2010/main" val="41229413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0913C6-B902-E0C9-79EC-2FA111240B1A}"/>
              </a:ext>
            </a:extLst>
          </p:cNvPr>
          <p:cNvSpPr txBox="1"/>
          <p:nvPr/>
        </p:nvSpPr>
        <p:spPr>
          <a:xfrm>
            <a:off x="573912" y="402490"/>
            <a:ext cx="8199182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BioBrew™ Fermented Strengthening Serum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Real, Unretouched Results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94AC9CE-920A-5279-AE13-7F1EC12DA352}"/>
              </a:ext>
            </a:extLst>
          </p:cNvPr>
          <p:cNvGrpSpPr/>
          <p:nvPr/>
        </p:nvGrpSpPr>
        <p:grpSpPr>
          <a:xfrm>
            <a:off x="333163" y="1494635"/>
            <a:ext cx="8655246" cy="2819401"/>
            <a:chOff x="-10379106" y="1135413"/>
            <a:chExt cx="17618835" cy="5739243"/>
          </a:xfrm>
        </p:grpSpPr>
        <p:pic>
          <p:nvPicPr>
            <p:cNvPr id="8" name="Picture 7" descr="A person holding a bottle of hair spray&#10;&#10;Description automatically generated">
              <a:extLst>
                <a:ext uri="{FF2B5EF4-FFF2-40B4-BE49-F238E27FC236}">
                  <a16:creationId xmlns:a16="http://schemas.microsoft.com/office/drawing/2014/main" id="{3016268F-DAAD-41B5-7CED-C07FBDEB3C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0379106" y="1153306"/>
              <a:ext cx="5721350" cy="5721350"/>
            </a:xfrm>
            <a:prstGeom prst="rect">
              <a:avLst/>
            </a:prstGeom>
          </p:spPr>
        </p:pic>
        <p:pic>
          <p:nvPicPr>
            <p:cNvPr id="15" name="Picture 14" descr="A person's hair before and after&#10;&#10;Description automatically generated">
              <a:extLst>
                <a:ext uri="{FF2B5EF4-FFF2-40B4-BE49-F238E27FC236}">
                  <a16:creationId xmlns:a16="http://schemas.microsoft.com/office/drawing/2014/main" id="{37AE1166-7A46-2F29-7DEB-6A897DDA36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18379" y="1135413"/>
              <a:ext cx="5721350" cy="5721350"/>
            </a:xfrm>
            <a:prstGeom prst="rect">
              <a:avLst/>
            </a:prstGeom>
          </p:spPr>
        </p:pic>
        <p:pic>
          <p:nvPicPr>
            <p:cNvPr id="18" name="Picture 17" descr="A person with long hair before and after&#10;&#10;Description automatically generated">
              <a:extLst>
                <a:ext uri="{FF2B5EF4-FFF2-40B4-BE49-F238E27FC236}">
                  <a16:creationId xmlns:a16="http://schemas.microsoft.com/office/drawing/2014/main" id="{FEE7F914-CA01-4788-8CF7-C6EDD3DD6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-4404476" y="1135413"/>
              <a:ext cx="5721350" cy="57213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55946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AABE8-7C67-8ECF-40BE-539F26D15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mall bottle on top of a stone&#10;&#10;Description automatically generated">
            <a:extLst>
              <a:ext uri="{FF2B5EF4-FFF2-40B4-BE49-F238E27FC236}">
                <a16:creationId xmlns:a16="http://schemas.microsoft.com/office/drawing/2014/main" id="{AF819879-AF4F-13AC-DE85-326BF4B34D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51" t="1683" r="36479" b="52448"/>
          <a:stretch/>
        </p:blipFill>
        <p:spPr>
          <a:xfrm>
            <a:off x="0" y="0"/>
            <a:ext cx="2986094" cy="5721350"/>
          </a:xfrm>
          <a:prstGeom prst="rect">
            <a:avLst/>
          </a:prstGeom>
        </p:spPr>
      </p:pic>
      <p:pic>
        <p:nvPicPr>
          <p:cNvPr id="5" name="Picture 4" descr="A person holding a small green bottle&#10;&#10;Description automatically generated">
            <a:extLst>
              <a:ext uri="{FF2B5EF4-FFF2-40B4-BE49-F238E27FC236}">
                <a16:creationId xmlns:a16="http://schemas.microsoft.com/office/drawing/2014/main" id="{090C6358-314A-83A0-242A-4992780B047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2" t="3087" r="7291" b="60"/>
          <a:stretch/>
        </p:blipFill>
        <p:spPr>
          <a:xfrm>
            <a:off x="2986094" y="0"/>
            <a:ext cx="6157906" cy="5721349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446A70-560A-1736-51FF-BABF49144360}"/>
              </a:ext>
            </a:extLst>
          </p:cNvPr>
          <p:cNvSpPr txBox="1"/>
          <p:nvPr/>
        </p:nvSpPr>
        <p:spPr>
          <a:xfrm>
            <a:off x="3115864" y="530862"/>
            <a:ext cx="3244296" cy="417037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GET TO THE </a:t>
            </a:r>
            <a:r>
              <a:rPr lang="en-US" sz="2900" i="1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ROOT</a:t>
            </a: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4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OF OILY SCALP + HAIR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/>
                <a:cs typeface="Feature Display Medium" pitchFamily="50" charset="0"/>
                <a:sym typeface="Arial"/>
              </a:rPr>
              <a:t>A lightweight, leave-in serum for oily scalp + all hair types</a:t>
            </a:r>
            <a:endParaRPr lang="en-US" sz="20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/>
              <a:cs typeface="Feature Display Medium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2000" dirty="0">
              <a:solidFill>
                <a:srgbClr val="672C45"/>
              </a:solidFill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Use 2-3x/week,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focusing on  areas                                         of concern</a:t>
            </a:r>
            <a:r>
              <a:rPr kumimoji="0" lang="en-US" u="none" strike="noStrike" kern="0" cap="none" spc="0" normalizeH="0" baseline="0" noProof="0" dirty="0">
                <a:ln>
                  <a:noFill/>
                </a:ln>
                <a:solidFill>
                  <a:srgbClr val="672C45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200" i="0" u="none" strike="noStrike" kern="0" cap="none" spc="0" normalizeH="0" baseline="0" noProof="0" dirty="0">
              <a:ln>
                <a:noFill/>
              </a:ln>
              <a:solidFill>
                <a:srgbClr val="672C45"/>
              </a:solidFill>
              <a:effectLst/>
              <a:uLnTx/>
              <a:uFillTx/>
              <a:latin typeface="Feature Display Medium" pitchFamily="50" charset="0"/>
              <a:cs typeface="Feature Display Medium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1400" dirty="0">
              <a:solidFill>
                <a:srgbClr val="672C45"/>
              </a:solidFill>
              <a:latin typeface="Franklin Gothic Medium Cond" panose="020B0606030402020204" pitchFamily="34" charset="0"/>
              <a:cs typeface="Arial"/>
              <a:sym typeface="Arial"/>
            </a:endParaRPr>
          </a:p>
        </p:txBody>
      </p:sp>
      <p:sp>
        <p:nvSpPr>
          <p:cNvPr id="7" name="Google Shape;505;p13">
            <a:extLst>
              <a:ext uri="{FF2B5EF4-FFF2-40B4-BE49-F238E27FC236}">
                <a16:creationId xmlns:a16="http://schemas.microsoft.com/office/drawing/2014/main" id="{D63B62EF-E00D-F22B-F98D-98157E4BD373}"/>
              </a:ext>
            </a:extLst>
          </p:cNvPr>
          <p:cNvSpPr txBox="1">
            <a:spLocks/>
          </p:cNvSpPr>
          <p:nvPr/>
        </p:nvSpPr>
        <p:spPr>
          <a:xfrm>
            <a:off x="-129770" y="279353"/>
            <a:ext cx="2986094" cy="12908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ctr" anchorCtr="0">
            <a:normAutofit fontScale="97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200">
              <a:lnSpc>
                <a:spcPct val="80000"/>
              </a:lnSpc>
              <a:defRPr/>
            </a:pP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Balancing Serum </a:t>
            </a:r>
          </a:p>
          <a:p>
            <a:pPr marL="457200">
              <a:lnSpc>
                <a:spcPct val="80000"/>
              </a:lnSpc>
              <a:defRPr/>
            </a:pPr>
            <a:r>
              <a:rPr lang="en-US" sz="2500" dirty="0">
                <a:solidFill>
                  <a:srgbClr val="672C45"/>
                </a:solidFill>
                <a:latin typeface="Feature Display Bold" pitchFamily="50" charset="0"/>
                <a:ea typeface="Calibri" panose="020F0502020204030204" pitchFamily="34" charset="0"/>
                <a:cs typeface="Feature Display Bold" pitchFamily="50" charset="0"/>
              </a:rPr>
              <a:t>for Oily Scalp</a:t>
            </a:r>
          </a:p>
        </p:txBody>
      </p:sp>
    </p:spTree>
    <p:extLst>
      <p:ext uri="{BB962C8B-B14F-4D97-AF65-F5344CB8AC3E}">
        <p14:creationId xmlns:p14="http://schemas.microsoft.com/office/powerpoint/2010/main" val="2149576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lose-up of a brush&#10;&#10;Description automatically generated">
            <a:extLst>
              <a:ext uri="{FF2B5EF4-FFF2-40B4-BE49-F238E27FC236}">
                <a16:creationId xmlns:a16="http://schemas.microsoft.com/office/drawing/2014/main" id="{62190EC2-2D72-C6CC-158F-CA0704F0BD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22" r="27219" b="13045"/>
          <a:stretch/>
        </p:blipFill>
        <p:spPr>
          <a:xfrm>
            <a:off x="-1" y="0"/>
            <a:ext cx="3773979" cy="5721350"/>
          </a:xfrm>
          <a:prstGeom prst="rect">
            <a:avLst/>
          </a:prstGeom>
        </p:spPr>
      </p:pic>
      <p:pic>
        <p:nvPicPr>
          <p:cNvPr id="9" name="Picture 8" descr="A person brushing her hair&#10;&#10;Description automatically generated">
            <a:extLst>
              <a:ext uri="{FF2B5EF4-FFF2-40B4-BE49-F238E27FC236}">
                <a16:creationId xmlns:a16="http://schemas.microsoft.com/office/drawing/2014/main" id="{050EB5D0-377E-3487-4E57-CF996C22AF9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3" r="5441" b="30395"/>
          <a:stretch/>
        </p:blipFill>
        <p:spPr>
          <a:xfrm>
            <a:off x="3773978" y="0"/>
            <a:ext cx="5370022" cy="5721350"/>
          </a:xfrm>
          <a:prstGeom prst="roundRect">
            <a:avLst>
              <a:gd name="adj" fmla="val 0"/>
            </a:avLst>
          </a:prstGeom>
          <a:ln w="19050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AF9D84-8A40-42D4-63DA-ED88D98F2153}"/>
              </a:ext>
            </a:extLst>
          </p:cNvPr>
          <p:cNvSpPr txBox="1"/>
          <p:nvPr/>
        </p:nvSpPr>
        <p:spPr>
          <a:xfrm>
            <a:off x="4036912" y="1252923"/>
            <a:ext cx="35658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Absorbs Oil + Sweat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Talc-free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Portable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Refillable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DD2B1F-D77D-A2E5-F2B1-8F6FEC2AF08C}"/>
              </a:ext>
            </a:extLst>
          </p:cNvPr>
          <p:cNvSpPr txBox="1"/>
          <p:nvPr/>
        </p:nvSpPr>
        <p:spPr>
          <a:xfrm>
            <a:off x="4017034" y="228282"/>
            <a:ext cx="6825137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THE GOOD-FOR-YOU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sz="29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DRY SHAMPOO</a:t>
            </a: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F94E7D-75B9-CF52-19CE-95E3645E63D2}"/>
              </a:ext>
            </a:extLst>
          </p:cNvPr>
          <p:cNvSpPr txBox="1"/>
          <p:nvPr/>
        </p:nvSpPr>
        <p:spPr>
          <a:xfrm>
            <a:off x="-1" y="272811"/>
            <a:ext cx="377397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Clr>
                <a:srgbClr val="000000"/>
              </a:buClr>
              <a:defRPr/>
            </a:pPr>
            <a:r>
              <a:rPr lang="en-US" sz="2400" dirty="0">
                <a:solidFill>
                  <a:srgbClr val="672C45"/>
                </a:solidFill>
                <a:latin typeface="Feature Display Bold" pitchFamily="50" charset="0"/>
                <a:cs typeface="Feature Display Bold" pitchFamily="50" charset="0"/>
                <a:sym typeface="Arial"/>
              </a:rPr>
              <a:t>Dry Shampoo Powder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2400" dirty="0">
              <a:solidFill>
                <a:schemeClr val="bg1"/>
              </a:solidFill>
              <a:latin typeface="Feature Display Bold" pitchFamily="50" charset="0"/>
              <a:cs typeface="Feature Display Bold" pitchFamily="50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  <a:sym typeface="Arial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BA373-39D7-4D6B-7008-0D157FC258FD}"/>
              </a:ext>
            </a:extLst>
          </p:cNvPr>
          <p:cNvSpPr txBox="1"/>
          <p:nvPr/>
        </p:nvSpPr>
        <p:spPr>
          <a:xfrm>
            <a:off x="1986250" y="1252923"/>
            <a:ext cx="58183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Dark 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hair-friendly </a:t>
            </a:r>
          </a:p>
          <a:p>
            <a:pPr algn="l" rtl="0">
              <a:buClr>
                <a:srgbClr val="000000"/>
              </a:buClr>
              <a:defRPr/>
            </a:pPr>
            <a:r>
              <a:rPr lang="en-US" dirty="0">
                <a:solidFill>
                  <a:srgbClr val="672C45"/>
                </a:solidFill>
                <a:latin typeface="Feature Display Medium" pitchFamily="50" charset="0"/>
                <a:cs typeface="Feature Display Medium" pitchFamily="50" charset="0"/>
                <a:sym typeface="Arial"/>
              </a:rPr>
              <a:t>vanishing tint</a:t>
            </a:r>
            <a:endParaRPr lang="en-US" dirty="0">
              <a:solidFill>
                <a:schemeClr val="bg1"/>
              </a:solidFill>
              <a:latin typeface="Feature Display Light" pitchFamily="50" charset="0"/>
              <a:cs typeface="Feature Display Light" pitchFamily="50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eature Display Medium" pitchFamily="50" charset="0"/>
                <a:cs typeface="Feature Display Medium" pitchFamily="50" charset="0"/>
                <a:sym typeface="Arial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543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6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31D526-86F0-83F1-C468-0B5AA1640983}"/>
              </a:ext>
            </a:extLst>
          </p:cNvPr>
          <p:cNvSpPr txBox="1"/>
          <p:nvPr/>
        </p:nvSpPr>
        <p:spPr>
          <a:xfrm>
            <a:off x="1689499" y="344954"/>
            <a:ext cx="5725132" cy="70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Bold" pitchFamily="50" charset="0"/>
                <a:cs typeface="Feature Display Bold" pitchFamily="50" charset="0"/>
              </a:rPr>
              <a:t>Dry Shampoo Powder</a:t>
            </a:r>
          </a:p>
          <a:p>
            <a:pPr marL="9348" algn="ctr" defTabSz="673090">
              <a:lnSpc>
                <a:spcPct val="80000"/>
              </a:lnSpc>
              <a:spcBef>
                <a:spcPts val="200"/>
              </a:spcBef>
            </a:pPr>
            <a:r>
              <a:rPr lang="en-US" sz="2400" dirty="0">
                <a:solidFill>
                  <a:srgbClr val="612651"/>
                </a:solidFill>
                <a:latin typeface="Feature Display Light" pitchFamily="50" charset="0"/>
                <a:ea typeface="Calibri" panose="020F0502020204030204" pitchFamily="34" charset="0"/>
                <a:cs typeface="Feature Display Light" pitchFamily="50" charset="0"/>
              </a:rPr>
              <a:t>Real, Unretouched Results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BE729E-8761-9B66-B813-884B40130086}"/>
              </a:ext>
            </a:extLst>
          </p:cNvPr>
          <p:cNvGrpSpPr/>
          <p:nvPr/>
        </p:nvGrpSpPr>
        <p:grpSpPr>
          <a:xfrm>
            <a:off x="335696" y="1471963"/>
            <a:ext cx="8472607" cy="2777423"/>
            <a:chOff x="-4017615" y="845252"/>
            <a:chExt cx="12860657" cy="4215879"/>
          </a:xfrm>
        </p:grpSpPr>
        <p:pic>
          <p:nvPicPr>
            <p:cNvPr id="5" name="Picture 4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15DEB2E7-3E7A-ABB1-EEC1-3E6F42E24F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6090" y="845252"/>
              <a:ext cx="4202150" cy="4202150"/>
            </a:xfrm>
            <a:prstGeom prst="rect">
              <a:avLst/>
            </a:prstGeom>
          </p:spPr>
        </p:pic>
        <p:pic>
          <p:nvPicPr>
            <p:cNvPr id="9" name="Picture 8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FC60A3D2-F956-D87C-1582-DA83CED91F7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40892" y="858981"/>
              <a:ext cx="4202150" cy="4202150"/>
            </a:xfrm>
            <a:prstGeom prst="rect">
              <a:avLst/>
            </a:prstGeom>
          </p:spPr>
        </p:pic>
        <p:pic>
          <p:nvPicPr>
            <p:cNvPr id="17" name="Picture 16" descr="A comparison of hair loss&#10;&#10;Description automatically generated">
              <a:extLst>
                <a:ext uri="{FF2B5EF4-FFF2-40B4-BE49-F238E27FC236}">
                  <a16:creationId xmlns:a16="http://schemas.microsoft.com/office/drawing/2014/main" id="{82BFC36D-0B51-1325-DAF1-00CD480B0F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-4017615" y="845252"/>
              <a:ext cx="4202150" cy="42021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094942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3A9AC-2F2E-67EC-8300-564C4A67D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AD3C4E77-A989-50A3-136E-03CE242D3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300" y="580529"/>
            <a:ext cx="491830" cy="755961"/>
          </a:xfrm>
          <a:prstGeom prst="rect">
            <a:avLst/>
          </a:prstGeom>
        </p:spPr>
      </p:pic>
      <p:sp>
        <p:nvSpPr>
          <p:cNvPr id="7" name="TextBox 24">
            <a:extLst>
              <a:ext uri="{FF2B5EF4-FFF2-40B4-BE49-F238E27FC236}">
                <a16:creationId xmlns:a16="http://schemas.microsoft.com/office/drawing/2014/main" id="{A4392FCD-D578-4ECE-B324-D6605BE409D3}"/>
              </a:ext>
            </a:extLst>
          </p:cNvPr>
          <p:cNvSpPr txBox="1"/>
          <p:nvPr/>
        </p:nvSpPr>
        <p:spPr>
          <a:xfrm>
            <a:off x="362245" y="340646"/>
            <a:ext cx="3171280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348" marR="0" lvl="0" indent="0" algn="l" defTabSz="673090" eaLnBrk="1" fontAlgn="auto" latinLnBrk="0" hangingPunct="1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612651"/>
                </a:solidFill>
                <a:effectLst/>
                <a:uLnTx/>
                <a:uFillTx/>
                <a:latin typeface="Feature Display Bold" pitchFamily="50" charset="0"/>
                <a:cs typeface="Feature Display Bold" pitchFamily="50" charset="0"/>
              </a:rPr>
              <a:t>Collab Lineup Recap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612651"/>
              </a:solidFill>
              <a:effectLst/>
              <a:uLnTx/>
              <a:uFillTx/>
              <a:latin typeface="Feature Display Regular" pitchFamily="50" charset="0"/>
              <a:cs typeface="Feature Display Regular" pitchFamily="50" charset="0"/>
            </a:endParaRPr>
          </a:p>
        </p:txBody>
      </p:sp>
      <p:graphicFrame>
        <p:nvGraphicFramePr>
          <p:cNvPr id="11" name="Table 2">
            <a:extLst>
              <a:ext uri="{FF2B5EF4-FFF2-40B4-BE49-F238E27FC236}">
                <a16:creationId xmlns:a16="http://schemas.microsoft.com/office/drawing/2014/main" id="{68E2C11E-C6F6-A137-2984-69E2758F3D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295718"/>
              </p:ext>
            </p:extLst>
          </p:nvPr>
        </p:nvGraphicFramePr>
        <p:xfrm>
          <a:off x="438845" y="1355836"/>
          <a:ext cx="8499773" cy="42139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81888">
                  <a:extLst>
                    <a:ext uri="{9D8B030D-6E8A-4147-A177-3AD203B41FA5}">
                      <a16:colId xmlns:a16="http://schemas.microsoft.com/office/drawing/2014/main" val="336099387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921168929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3301016743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939380182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413254439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469079391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913696344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1394305137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2620421658"/>
                    </a:ext>
                  </a:extLst>
                </a:gridCol>
                <a:gridCol w="679765">
                  <a:extLst>
                    <a:ext uri="{9D8B030D-6E8A-4147-A177-3AD203B41FA5}">
                      <a16:colId xmlns:a16="http://schemas.microsoft.com/office/drawing/2014/main" val="1205316959"/>
                    </a:ext>
                  </a:extLst>
                </a:gridCol>
              </a:tblGrid>
              <a:tr h="336240">
                <a:tc>
                  <a:txBody>
                    <a:bodyPr/>
                    <a:lstStyle/>
                    <a:p>
                      <a:pPr algn="l"/>
                      <a:r>
                        <a:rPr lang="en-US" sz="16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Key Benefits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Every wash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Every wash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Daily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Every wash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Every wash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2-3X/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1-2X/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2-3X/</a:t>
                      </a: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wk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dirty="0">
                          <a:solidFill>
                            <a:srgbClr val="672C45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As needed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9879727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300" b="0" dirty="0">
                          <a:latin typeface="Feature Display Medium"/>
                          <a:cs typeface="Feature Display Medium" pitchFamily="50" charset="0"/>
                        </a:rPr>
                        <a:t>Volumizes  strands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0176176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tr-TR" sz="13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Volumizes </a:t>
                      </a:r>
                      <a:r>
                        <a:rPr lang="en-US" sz="1300" b="0" dirty="0">
                          <a:solidFill>
                            <a:schemeClr val="tx1"/>
                          </a:solidFill>
                          <a:latin typeface="Feature Display Medium"/>
                          <a:cs typeface="Feature Display Medium" pitchFamily="50" charset="0"/>
                        </a:rPr>
                        <a:t>for visibly thicker, fuller-looking hair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98851811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3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Strengthens &amp; repairs 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82583706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3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Improves softness &amp; shine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3120749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r>
                        <a:rPr lang="en-US" sz="1300" b="0" dirty="0">
                          <a:latin typeface="Feature Display Medium" pitchFamily="50" charset="0"/>
                          <a:cs typeface="Feature Display Medium" pitchFamily="50" charset="0"/>
                        </a:rPr>
                        <a:t>Frizz control up to 72 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0632044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3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Heat protection up to 450ºF</a:t>
                      </a:r>
                      <a:endParaRPr lang="en-US" sz="13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40262965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3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Good for oily scalps</a:t>
                      </a:r>
                      <a:endParaRPr lang="en-US" sz="13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2977151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3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Removes dirt, excess oil &amp; product buildup</a:t>
                      </a:r>
                      <a:endParaRPr lang="en-US" sz="13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3290163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3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Extends time between washes</a:t>
                      </a:r>
                      <a:endParaRPr lang="en-US" sz="13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r>
                        <a:rPr lang="en-US" sz="1600" b="1" i="0" u="none" strike="noStrike" noProof="0" dirty="0">
                          <a:solidFill>
                            <a:srgbClr val="591404"/>
                          </a:solidFill>
                          <a:latin typeface="Feature Display Regular"/>
                        </a:rPr>
                        <a:t>     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0924939"/>
                  </a:ext>
                </a:extLst>
              </a:tr>
              <a:tr h="336240">
                <a:tc>
                  <a:txBody>
                    <a:bodyPr/>
                    <a:lstStyle/>
                    <a:p>
                      <a:pPr marL="0"/>
                      <a:r>
                        <a:rPr lang="en-US" sz="1300" b="0" dirty="0">
                          <a:solidFill>
                            <a:schemeClr val="dk1"/>
                          </a:solidFill>
                          <a:latin typeface="Feature Display Medium" pitchFamily="50" charset="0"/>
                          <a:cs typeface="Feature Display Medium" pitchFamily="50" charset="0"/>
                        </a:rPr>
                        <a:t>Absorbs oil &amp; sweat</a:t>
                      </a:r>
                      <a:endParaRPr lang="en-US" sz="1300" b="0" dirty="0">
                        <a:solidFill>
                          <a:schemeClr val="dk1"/>
                        </a:solidFill>
                        <a:latin typeface="Feature Display Medium" pitchFamily="50" charset="0"/>
                        <a:ea typeface="+mn-ea"/>
                        <a:cs typeface="Feature Display Medium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600" b="1" dirty="0">
                        <a:latin typeface="Feature Display Regular" pitchFamily="50" charset="0"/>
                        <a:cs typeface="Feature Display Regular" pitchFamily="50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Feature Display Regular"/>
                          <a:cs typeface="Feature Display Regular" pitchFamily="50" charset="0"/>
                          <a:sym typeface="Wingdings" panose="05000000000000000000" pitchFamily="2" charset="2"/>
                        </a:rPr>
                        <a:t></a:t>
                      </a:r>
                      <a:endParaRPr lang="en-US" sz="1600" b="1" dirty="0">
                        <a:latin typeface="Feature Display Regular"/>
                        <a:cs typeface="Feature Display Regular" pitchFamily="50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039059"/>
                  </a:ext>
                </a:extLst>
              </a:tr>
            </a:tbl>
          </a:graphicData>
        </a:graphic>
      </p:graphicFrame>
      <p:pic>
        <p:nvPicPr>
          <p:cNvPr id="12" name="Picture 4" descr="A bottle of liquid with yellow liquid&#10;&#10;Description automatically generated">
            <a:extLst>
              <a:ext uri="{FF2B5EF4-FFF2-40B4-BE49-F238E27FC236}">
                <a16:creationId xmlns:a16="http://schemas.microsoft.com/office/drawing/2014/main" id="{1168E9D5-6ADC-8D4C-E0F8-D302B89F92C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4" t="19887" r="35237" b="19320"/>
          <a:stretch/>
        </p:blipFill>
        <p:spPr>
          <a:xfrm>
            <a:off x="6361472" y="359134"/>
            <a:ext cx="288632" cy="926725"/>
          </a:xfrm>
          <a:prstGeom prst="rect">
            <a:avLst/>
          </a:prstGeom>
        </p:spPr>
      </p:pic>
      <p:pic>
        <p:nvPicPr>
          <p:cNvPr id="13" name="Picture 5" descr="A bottle of liquid with a dispenser&#10;&#10;Description automatically generated">
            <a:extLst>
              <a:ext uri="{FF2B5EF4-FFF2-40B4-BE49-F238E27FC236}">
                <a16:creationId xmlns:a16="http://schemas.microsoft.com/office/drawing/2014/main" id="{7F5D366C-CF5A-C4A0-215F-FFD9CE00024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09" t="31931" r="37737" b="21172"/>
          <a:stretch/>
        </p:blipFill>
        <p:spPr>
          <a:xfrm>
            <a:off x="4912944" y="265312"/>
            <a:ext cx="397152" cy="1003049"/>
          </a:xfrm>
          <a:prstGeom prst="rect">
            <a:avLst/>
          </a:prstGeom>
        </p:spPr>
      </p:pic>
      <p:pic>
        <p:nvPicPr>
          <p:cNvPr id="14" name="Picture 7" descr="A bottle of liquid with a dispenser&#10;&#10;Description automatically generated">
            <a:extLst>
              <a:ext uri="{FF2B5EF4-FFF2-40B4-BE49-F238E27FC236}">
                <a16:creationId xmlns:a16="http://schemas.microsoft.com/office/drawing/2014/main" id="{D1DAD974-40FE-5FD7-C513-81576766526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6" t="23362" r="39409" b="18035"/>
          <a:stretch/>
        </p:blipFill>
        <p:spPr>
          <a:xfrm>
            <a:off x="5613721" y="146045"/>
            <a:ext cx="360464" cy="1122317"/>
          </a:xfrm>
          <a:prstGeom prst="rect">
            <a:avLst/>
          </a:prstGeom>
        </p:spPr>
      </p:pic>
      <p:pic>
        <p:nvPicPr>
          <p:cNvPr id="15" name="Picture 8" descr="A yellow tube with red text&#10;&#10;Description automatically generated">
            <a:extLst>
              <a:ext uri="{FF2B5EF4-FFF2-40B4-BE49-F238E27FC236}">
                <a16:creationId xmlns:a16="http://schemas.microsoft.com/office/drawing/2014/main" id="{1D00B553-C4EF-F01C-64FD-B443961E5395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54" t="27358" r="37708" b="22599"/>
          <a:stretch/>
        </p:blipFill>
        <p:spPr>
          <a:xfrm>
            <a:off x="8411332" y="497001"/>
            <a:ext cx="256822" cy="788857"/>
          </a:xfrm>
          <a:prstGeom prst="rect">
            <a:avLst/>
          </a:prstGeom>
        </p:spPr>
      </p:pic>
      <p:pic>
        <p:nvPicPr>
          <p:cNvPr id="16" name="Picture 9" descr="A yellow bottle with a small cap&#10;&#10;Description automatically generated">
            <a:extLst>
              <a:ext uri="{FF2B5EF4-FFF2-40B4-BE49-F238E27FC236}">
                <a16:creationId xmlns:a16="http://schemas.microsoft.com/office/drawing/2014/main" id="{F3F3E6BB-A635-67C2-D78A-88F336EBE1F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22" t="23607" r="35675" b="23138"/>
          <a:stretch/>
        </p:blipFill>
        <p:spPr>
          <a:xfrm>
            <a:off x="6987005" y="316101"/>
            <a:ext cx="375154" cy="969757"/>
          </a:xfrm>
          <a:prstGeom prst="rect">
            <a:avLst/>
          </a:prstGeom>
        </p:spPr>
      </p:pic>
      <p:pic>
        <p:nvPicPr>
          <p:cNvPr id="17" name="Picture 1" descr="A white bottle with a yellow cap&#10;&#10;AI-generated content may be incorrect.">
            <a:extLst>
              <a:ext uri="{FF2B5EF4-FFF2-40B4-BE49-F238E27FC236}">
                <a16:creationId xmlns:a16="http://schemas.microsoft.com/office/drawing/2014/main" id="{0E136FEE-D55E-0E7E-49C1-6A9400E50D1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908" y="97705"/>
            <a:ext cx="1247534" cy="1247534"/>
          </a:xfrm>
          <a:prstGeom prst="rect">
            <a:avLst/>
          </a:prstGeom>
        </p:spPr>
      </p:pic>
      <p:pic>
        <p:nvPicPr>
          <p:cNvPr id="18" name="Picture 6" descr="A bottle of liquid with a dropper&#10;&#10;AI-generated content may be incorrect.">
            <a:extLst>
              <a:ext uri="{FF2B5EF4-FFF2-40B4-BE49-F238E27FC236}">
                <a16:creationId xmlns:a16="http://schemas.microsoft.com/office/drawing/2014/main" id="{96A96918-800C-1905-1D3D-02B85EE58AB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844" y="482283"/>
            <a:ext cx="873553" cy="873553"/>
          </a:xfrm>
          <a:prstGeom prst="rect">
            <a:avLst/>
          </a:prstGeom>
        </p:spPr>
      </p:pic>
      <p:pic>
        <p:nvPicPr>
          <p:cNvPr id="19" name="Picture 10" descr="A bottle of liquid with a dispenser&#10;&#10;AI-generated content may be incorrect.">
            <a:extLst>
              <a:ext uri="{FF2B5EF4-FFF2-40B4-BE49-F238E27FC236}">
                <a16:creationId xmlns:a16="http://schemas.microsoft.com/office/drawing/2014/main" id="{A37FF735-0A1A-CEF4-47F2-0AF6CBF9515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169"/>
          <a:stretch/>
        </p:blipFill>
        <p:spPr>
          <a:xfrm>
            <a:off x="2579851" y="167239"/>
            <a:ext cx="813418" cy="1199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659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265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3FE365-CEAE-F61A-ED29-671242102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background with white letters&#10;&#10;Description automatically generated">
            <a:extLst>
              <a:ext uri="{FF2B5EF4-FFF2-40B4-BE49-F238E27FC236}">
                <a16:creationId xmlns:a16="http://schemas.microsoft.com/office/drawing/2014/main" id="{9D774C92-9464-0799-DE59-DC55BE849F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89" y="1773050"/>
            <a:ext cx="6953955" cy="198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21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rgbClr val="591404"/>
      </a:dk1>
      <a:lt1>
        <a:srgbClr val="FFFFFF"/>
      </a:lt1>
      <a:dk2>
        <a:srgbClr val="ECAA74"/>
      </a:dk2>
      <a:lt2>
        <a:srgbClr val="F7E7D1"/>
      </a:lt2>
      <a:accent1>
        <a:srgbClr val="C89F8D"/>
      </a:accent1>
      <a:accent2>
        <a:srgbClr val="ECAA74"/>
      </a:accent2>
      <a:accent3>
        <a:srgbClr val="591404"/>
      </a:accent3>
      <a:accent4>
        <a:srgbClr val="F7E7D1"/>
      </a:accent4>
      <a:accent5>
        <a:srgbClr val="E99C5D"/>
      </a:accent5>
      <a:accent6>
        <a:srgbClr val="EAFD54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Custom 2">
      <a:dk1>
        <a:srgbClr val="591404"/>
      </a:dk1>
      <a:lt1>
        <a:srgbClr val="FFFFFF"/>
      </a:lt1>
      <a:dk2>
        <a:srgbClr val="ECAA74"/>
      </a:dk2>
      <a:lt2>
        <a:srgbClr val="F7E7D1"/>
      </a:lt2>
      <a:accent1>
        <a:srgbClr val="C89F8D"/>
      </a:accent1>
      <a:accent2>
        <a:srgbClr val="ECAA74"/>
      </a:accent2>
      <a:accent3>
        <a:srgbClr val="591404"/>
      </a:accent3>
      <a:accent4>
        <a:srgbClr val="F7E7D1"/>
      </a:accent4>
      <a:accent5>
        <a:srgbClr val="E99C5D"/>
      </a:accent5>
      <a:accent6>
        <a:srgbClr val="EAFD54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88A20ABF406944B37FE10BF33AEB33" ma:contentTypeVersion="16" ma:contentTypeDescription="Create a new document." ma:contentTypeScope="" ma:versionID="7159f14a9fd2118c794cbbc81f5d0ff7">
  <xsd:schema xmlns:xsd="http://www.w3.org/2001/XMLSchema" xmlns:xs="http://www.w3.org/2001/XMLSchema" xmlns:p="http://schemas.microsoft.com/office/2006/metadata/properties" xmlns:ns2="0e556a91-b8c1-4fa8-8f6b-9a98c3af8ff1" xmlns:ns3="0c5a8725-1212-41a2-85d1-a6667f1539d6" targetNamespace="http://schemas.microsoft.com/office/2006/metadata/properties" ma:root="true" ma:fieldsID="32f4e1735ccc362218a9f6ef2ca92a85" ns2:_="" ns3:_="">
    <xsd:import namespace="0e556a91-b8c1-4fa8-8f6b-9a98c3af8ff1"/>
    <xsd:import namespace="0c5a8725-1212-41a2-85d1-a6667f1539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556a91-b8c1-4fa8-8f6b-9a98c3af8f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5a8725-1212-41a2-85d1-a6667f1539d6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dd2d97c7-b7da-443e-a768-0f49a92800e0}" ma:internalName="TaxCatchAll" ma:showField="CatchAllData" ma:web="0c5a8725-1212-41a2-85d1-a6667f1539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e556a91-b8c1-4fa8-8f6b-9a98c3af8ff1">
      <Terms xmlns="http://schemas.microsoft.com/office/infopath/2007/PartnerControls"/>
    </lcf76f155ced4ddcb4097134ff3c332f>
    <TaxCatchAll xmlns="0c5a8725-1212-41a2-85d1-a6667f1539d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4FDE5C-7D3A-41B9-B497-C4BE25EF9C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556a91-b8c1-4fa8-8f6b-9a98c3af8ff1"/>
    <ds:schemaRef ds:uri="0c5a8725-1212-41a2-85d1-a6667f1539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D4AF2D-218E-45AD-9746-32163A4BDD1E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8d19543e-34d5-4c18-8af5-b9041e89e844"/>
    <ds:schemaRef ds:uri="http://www.w3.org/XML/1998/namespace"/>
    <ds:schemaRef ds:uri="9fbe9dd6-9ba6-4db3-8bf8-c7cd3549f500"/>
    <ds:schemaRef ds:uri="0e556a91-b8c1-4fa8-8f6b-9a98c3af8ff1"/>
    <ds:schemaRef ds:uri="0c5a8725-1212-41a2-85d1-a6667f1539d6"/>
  </ds:schemaRefs>
</ds:datastoreItem>
</file>

<file path=customXml/itemProps3.xml><?xml version="1.0" encoding="utf-8"?>
<ds:datastoreItem xmlns:ds="http://schemas.openxmlformats.org/officeDocument/2006/customXml" ds:itemID="{56370D61-B936-451E-B4A2-A22209BEBA5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3104</TotalTime>
  <Words>1689</Words>
  <Application>Microsoft Macintosh PowerPoint</Application>
  <PresentationFormat>Özel</PresentationFormat>
  <Paragraphs>381</Paragraphs>
  <Slides>31</Slides>
  <Notes>29</Notes>
  <HiddenSlides>0</HiddenSlides>
  <MMClips>3</MMClips>
  <ScaleCrop>false</ScaleCrop>
  <HeadingPairs>
    <vt:vector size="6" baseType="variant">
      <vt:variant>
        <vt:lpstr>Kullanılan Yazı Tipleri</vt:lpstr>
      </vt:variant>
      <vt:variant>
        <vt:i4>19</vt:i4>
      </vt:variant>
      <vt:variant>
        <vt:lpstr>Tema</vt:lpstr>
      </vt:variant>
      <vt:variant>
        <vt:i4>4</vt:i4>
      </vt:variant>
      <vt:variant>
        <vt:lpstr>Slayt Başlıkları</vt:lpstr>
      </vt:variant>
      <vt:variant>
        <vt:i4>31</vt:i4>
      </vt:variant>
    </vt:vector>
  </HeadingPairs>
  <TitlesOfParts>
    <vt:vector size="54" baseType="lpstr">
      <vt:lpstr>Arial</vt:lpstr>
      <vt:lpstr>Arial Nova Cond</vt:lpstr>
      <vt:lpstr>Bilo</vt:lpstr>
      <vt:lpstr>Bilo-Medium</vt:lpstr>
      <vt:lpstr>Calibri</vt:lpstr>
      <vt:lpstr>Feature Display Bold</vt:lpstr>
      <vt:lpstr>Feature Display Extrabold</vt:lpstr>
      <vt:lpstr>Feature Display Light</vt:lpstr>
      <vt:lpstr>Feature Display Medium</vt:lpstr>
      <vt:lpstr>Feature Display Regular</vt:lpstr>
      <vt:lpstr>Feature Display Web</vt:lpstr>
      <vt:lpstr>Franklin Gothic Medium Cond</vt:lpstr>
      <vt:lpstr>Helvetica Neue</vt:lpstr>
      <vt:lpstr>HelveticaNeue</vt:lpstr>
      <vt:lpstr>Montserrat</vt:lpstr>
      <vt:lpstr>Myriad Pro</vt:lpstr>
      <vt:lpstr>Proxima Nova</vt:lpstr>
      <vt:lpstr>ProximaNovaCond-Light</vt:lpstr>
      <vt:lpstr>Webdings</vt:lpstr>
      <vt:lpstr>Office Theme</vt:lpstr>
      <vt:lpstr>1_Office Theme</vt:lpstr>
      <vt:lpstr>2_Office Theme</vt:lpstr>
      <vt:lpstr>3_Office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04</dc:title>
  <dc:creator>Alison Yeh</dc:creator>
  <cp:lastModifiedBy>Gökhan Yalgın</cp:lastModifiedBy>
  <cp:revision>39</cp:revision>
  <cp:lastPrinted>2023-08-30T14:50:20Z</cp:lastPrinted>
  <dcterms:created xsi:type="dcterms:W3CDTF">2023-06-23T13:29:39Z</dcterms:created>
  <dcterms:modified xsi:type="dcterms:W3CDTF">2025-10-02T10:13:59Z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2023-06-22T00:00:00Z</vt:filetime>
  </property>
  <property fmtid="{D5CDD505-2E9C-101B-9397-08002B2CF9AE}" pid="3" name="Creator">
    <vt:lpwstr>Adobe Illustrator 27.5 (Macintosh)</vt:lpwstr>
  </property>
  <property fmtid="{D5CDD505-2E9C-101B-9397-08002B2CF9AE}" pid="4" name="LastSaved">
    <vt:filetime>2023-06-23T00:00:00Z</vt:filetime>
  </property>
  <property fmtid="{D5CDD505-2E9C-101B-9397-08002B2CF9AE}" pid="5" name="Producer">
    <vt:lpwstr>Adobe PDF library 17.00</vt:lpwstr>
  </property>
  <property fmtid="{D5CDD505-2E9C-101B-9397-08002B2CF9AE}" pid="6" name="ContentTypeId">
    <vt:lpwstr>0x0101005788A20ABF406944B37FE10BF33AEB33</vt:lpwstr>
  </property>
  <property fmtid="{D5CDD505-2E9C-101B-9397-08002B2CF9AE}" pid="7" name="Order">
    <vt:lpwstr>400.000000000000</vt:lpwstr>
  </property>
  <property fmtid="{D5CDD505-2E9C-101B-9397-08002B2CF9AE}" pid="8" name="MediaServiceImageTags">
    <vt:lpwstr/>
  </property>
</Properties>
</file>