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  <p:sldMasterId id="2147483674" r:id="rId6"/>
    <p:sldMasterId id="2147483681" r:id="rId7"/>
  </p:sldMasterIdLst>
  <p:notesMasterIdLst>
    <p:notesMasterId r:id="rId39"/>
  </p:notesMasterIdLst>
  <p:handoutMasterIdLst>
    <p:handoutMasterId r:id="rId40"/>
  </p:handoutMasterIdLst>
  <p:sldIdLst>
    <p:sldId id="2147477676" r:id="rId8"/>
    <p:sldId id="2147477675" r:id="rId9"/>
    <p:sldId id="2147477680" r:id="rId10"/>
    <p:sldId id="341" r:id="rId11"/>
    <p:sldId id="2147477679" r:id="rId12"/>
    <p:sldId id="2147477700" r:id="rId13"/>
    <p:sldId id="2147477601" r:id="rId14"/>
    <p:sldId id="1764" r:id="rId15"/>
    <p:sldId id="1713" r:id="rId16"/>
    <p:sldId id="2147477597" r:id="rId17"/>
    <p:sldId id="2147477691" r:id="rId18"/>
    <p:sldId id="2147477684" r:id="rId19"/>
    <p:sldId id="2147477688" r:id="rId20"/>
    <p:sldId id="2147477689" r:id="rId21"/>
    <p:sldId id="2147477598" r:id="rId22"/>
    <p:sldId id="2147477690" r:id="rId23"/>
    <p:sldId id="1709" r:id="rId24"/>
    <p:sldId id="2147477703" r:id="rId25"/>
    <p:sldId id="2147477627" r:id="rId26"/>
    <p:sldId id="2147477697" r:id="rId27"/>
    <p:sldId id="1754" r:id="rId28"/>
    <p:sldId id="1690" r:id="rId29"/>
    <p:sldId id="1716" r:id="rId30"/>
    <p:sldId id="1700" r:id="rId31"/>
    <p:sldId id="1689" r:id="rId32"/>
    <p:sldId id="1697" r:id="rId33"/>
    <p:sldId id="2147477696" r:id="rId34"/>
    <p:sldId id="2147477695" r:id="rId35"/>
    <p:sldId id="1701" r:id="rId36"/>
    <p:sldId id="2147477641" r:id="rId37"/>
    <p:sldId id="2147477699" r:id="rId38"/>
  </p:sldIdLst>
  <p:sldSz cx="9144000" cy="5721350"/>
  <p:notesSz cx="9296400" cy="7010400"/>
  <p:defaultTextStyle>
    <a:defPPr>
      <a:defRPr kern="0"/>
    </a:defPPr>
  </p:defaultTextStyle>
  <p:extLst>
    <p:ext uri="{521415D9-36F7-43E2-AB2F-B90AF26B5E84}">
      <p14:sectionLst xmlns:p14="http://schemas.microsoft.com/office/powerpoint/2010/main">
        <p14:section name="Alison" id="{F2AE9189-881F-4596-A81C-47F91738FD4D}">
          <p14:sldIdLst>
            <p14:sldId id="2147477676"/>
            <p14:sldId id="2147477675"/>
            <p14:sldId id="2147477680"/>
            <p14:sldId id="341"/>
            <p14:sldId id="2147477679"/>
            <p14:sldId id="2147477700"/>
            <p14:sldId id="2147477601"/>
            <p14:sldId id="1764"/>
            <p14:sldId id="1713"/>
            <p14:sldId id="2147477597"/>
            <p14:sldId id="2147477691"/>
            <p14:sldId id="2147477684"/>
            <p14:sldId id="2147477688"/>
            <p14:sldId id="2147477689"/>
            <p14:sldId id="2147477598"/>
            <p14:sldId id="2147477690"/>
          </p14:sldIdLst>
        </p14:section>
        <p14:section name="Jamie" id="{82F2C005-26CD-4E11-B0CE-0A1D35F416EC}">
          <p14:sldIdLst>
            <p14:sldId id="1709"/>
            <p14:sldId id="2147477703"/>
            <p14:sldId id="2147477627"/>
            <p14:sldId id="2147477697"/>
            <p14:sldId id="1754"/>
            <p14:sldId id="1690"/>
            <p14:sldId id="1716"/>
            <p14:sldId id="1700"/>
            <p14:sldId id="1689"/>
            <p14:sldId id="1697"/>
            <p14:sldId id="2147477696"/>
            <p14:sldId id="2147477695"/>
            <p14:sldId id="1701"/>
            <p14:sldId id="2147477641"/>
            <p14:sldId id="214747769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E19DC34-FC61-0C9B-E48A-C712B5E696CF}" name="Rachel Pollak" initials="RP" userId="S::rachel.p.therootist@ilabsus.onmicrosoft.com::fda7d62b-31a0-4f43-8c17-0f87d7f072e9" providerId="AD"/>
  <p188:author id="{14C48043-EDBF-0F68-A09F-06E383BB785E}" name="Callie Brink-Lee" initials="CB" userId="S::cblee_amare.com#ext#@ilabsus.onmicrosoft.com::48298d22-5494-4a35-8b62-1f81d833337f" providerId="AD"/>
  <p188:author id="{44A85288-EAB5-BAA0-58EE-53F6A87E4A47}" name="Elizabeth Enderle" initials="EE" userId="S::elizabeth.e.therootist@ilabsus.onmicrosoft.com::7ffa87cc-80e6-464b-9b7c-400112fdf14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12651"/>
    <a:srgbClr val="672C45"/>
    <a:srgbClr val="511332"/>
    <a:srgbClr val="5C180C"/>
    <a:srgbClr val="87271E"/>
    <a:srgbClr val="EFB547"/>
    <a:srgbClr val="EEB345"/>
    <a:srgbClr val="EDAF3D"/>
    <a:srgbClr val="EFB444"/>
    <a:srgbClr val="F2A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3BF0C2-D56A-892C-01AB-88C221F7405B}" v="32" dt="2025-09-20T00:23:36.47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49" autoAdjust="0"/>
    <p:restoredTop sz="96247" autoAdjust="0"/>
  </p:normalViewPr>
  <p:slideViewPr>
    <p:cSldViewPr snapToGrid="0">
      <p:cViewPr varScale="1">
        <p:scale>
          <a:sx n="152" d="100"/>
          <a:sy n="152" d="100"/>
        </p:scale>
        <p:origin x="1024" y="17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-372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theme" Target="theme/theme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microsoft.com/office/2018/10/relationships/authors" Target="authors.xml"/><Relationship Id="rId20" Type="http://schemas.openxmlformats.org/officeDocument/2006/relationships/slide" Target="slides/slide13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FA81342-A87B-C024-C6EF-549BF5EB4C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066E2D-8FD8-867F-41D1-0AFED18A6F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265738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D4088-2397-47A6-B3BE-4DDDAF0F2F8F}" type="datetimeFigureOut">
              <a:rPr lang="en-US" smtClean="0"/>
              <a:t>10/2/25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9214A5-B433-0A02-14C3-2C4220E074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659563"/>
            <a:ext cx="4029075" cy="3508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14951B-E647-1DFA-F21D-06A9025112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265738" y="6659563"/>
            <a:ext cx="4029075" cy="3508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6BB6B-3FF8-4E34-ADBA-5BF1297C5D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55079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8440" cy="352077"/>
          </a:xfrm>
          <a:prstGeom prst="rect">
            <a:avLst/>
          </a:prstGeom>
        </p:spPr>
        <p:txBody>
          <a:bodyPr vert="horz" lIns="100301" tIns="50150" rIns="100301" bIns="50150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266347" y="0"/>
            <a:ext cx="4028440" cy="352077"/>
          </a:xfrm>
          <a:prstGeom prst="rect">
            <a:avLst/>
          </a:prstGeom>
        </p:spPr>
        <p:txBody>
          <a:bodyPr vert="horz" lIns="100301" tIns="50150" rIns="100301" bIns="50150" rtlCol="0"/>
          <a:lstStyle>
            <a:lvl1pPr algn="r">
              <a:defRPr sz="1300"/>
            </a:lvl1pPr>
          </a:lstStyle>
          <a:p>
            <a:fld id="{F616561B-269C-4681-8024-1CC083611985}" type="datetimeFigureOut">
              <a:rPr lang="en-US" smtClean="0"/>
              <a:t>10/2/25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759075" y="877888"/>
            <a:ext cx="3778250" cy="2365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100301" tIns="50150" rIns="100301" bIns="5015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29640" y="3372928"/>
            <a:ext cx="7437120" cy="2762144"/>
          </a:xfrm>
          <a:prstGeom prst="rect">
            <a:avLst/>
          </a:prstGeom>
        </p:spPr>
        <p:txBody>
          <a:bodyPr vert="horz" lIns="100301" tIns="50150" rIns="100301" bIns="5015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658325"/>
            <a:ext cx="4028440" cy="352076"/>
          </a:xfrm>
          <a:prstGeom prst="rect">
            <a:avLst/>
          </a:prstGeom>
        </p:spPr>
        <p:txBody>
          <a:bodyPr vert="horz" lIns="100301" tIns="50150" rIns="100301" bIns="50150" rtlCol="0" anchor="b"/>
          <a:lstStyle>
            <a:lvl1pPr algn="l">
              <a:defRPr sz="1300"/>
            </a:lvl1pPr>
          </a:lstStyle>
          <a:p>
            <a:r>
              <a:rPr lang="en-US" dirty="0"/>
              <a:t>SEPTEMBER 2023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266347" y="6658325"/>
            <a:ext cx="4028440" cy="352076"/>
          </a:xfrm>
          <a:prstGeom prst="rect">
            <a:avLst/>
          </a:prstGeom>
        </p:spPr>
        <p:txBody>
          <a:bodyPr vert="horz" lIns="100301" tIns="50150" rIns="100301" bIns="50150" rtlCol="0" anchor="b"/>
          <a:lstStyle>
            <a:lvl1pPr algn="r">
              <a:defRPr sz="1300"/>
            </a:lvl1pPr>
          </a:lstStyle>
          <a:p>
            <a:fld id="{8A07DB61-1C86-404F-8927-0202358BED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688175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A85A2-9109-3E11-340B-927B8D29C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289B0B-91BF-1224-AFA0-463E224E26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97341B-48EF-D90C-8ED1-3D3CEFECE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Rootist is...a groundbreaking 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root, scalp and haircare brand, powered by fermentation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23CEAA-5E72-02AB-5664-B1859265D04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BC65E-1FB9-BDCE-865F-5A6A82981D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944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0F8C3-DA52-04C1-3777-81342CB7B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12C79-44F3-E1E7-640D-403BB30615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4A6E7F-97CF-BE6F-1116-4A9C0B28EE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...and designed for </a:t>
            </a:r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complete hair wellness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.  (Like Asma said… stress also impacts your hair)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65F8FE-5514-D4C3-4F54-80E1B094CE3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1C384-7EC2-4CB9-146E-8406D0F36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58239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1726B-9AD5-381A-E42F-849CE8C4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7C66D8-7D0D-1483-562A-1C447166B8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174115-9474-C9A6-7279-8DE8316AD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Formulated to get to the root of haircare concerns in a more effective, sustainable and innovative way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19CCD7-6CA6-338D-12D2-4347AE1B76D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D539-BF64-E047-920F-1B84DDA1BE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912128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our breakthrough, award-winning products are like nothing you’ve ever tried before, and are made with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751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446CB-0EC5-E8EF-5093-14F4B3647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87D5A5-F66F-7287-B074-6A2C4FD64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9ACD2D-A10D-D22D-FB57-4DBCC51F96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Rootbiomic Ferment™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, our </a:t>
            </a:r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patent-pending nutrient-rich superbrew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 </a:t>
            </a:r>
          </a:p>
          <a:p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that promotes anchored roots, balanced scalp and strong, healthy hair from root to tip.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7C75B-516F-1BDB-2292-40A541A540B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FA5CC-2CEE-065F-7EEE-010615600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544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think of it as “kombucha, for hair.”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525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we use our ferment to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reduce &amp; replace 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the unnecessary added water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found in conventional haircare with bioactive nutrition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  <a:sym typeface="Arial"/>
              </a:rPr>
              <a:t>In compact packaging, equal to bottles twice their size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503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believe the future is ferment, but you don’t just have to take our word for it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493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Extrabold" pitchFamily="50" charset="0"/>
                <a:ea typeface="+mj-ea"/>
                <a:cs typeface="Feature Display Extrabold" pitchFamily="50" charset="0"/>
              </a:rPr>
              <a:t>Since we launched early last year, the industry has been buzzing about the “ferment frenzy”.  Leading publications like WWD, Business of Fashion, and Allure…have been talking about the “Kombucha Effect” – how the phenomenon was kicked off by The Rootist and how it’s not just a fad, but the future of formulating.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409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B77FC-F4BA-2C22-2166-9C70B433D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CCB73B-A3DA-BCF5-119A-B7764375F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720603-F66D-43D7-9521-E3EBCFE841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As proud as we are about our breakthrough patented fermentation technology, we’re even prouder to be a brand that is rooted in responsibility.  </a:t>
            </a:r>
          </a:p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Our mission, purpose and values guide everything we do, so I’d like to take a moment to share those with you now.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EA167C-B96C-06FF-D3B0-461A2E83CC8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A1CE2-1D87-8243-D0A1-AE12871C46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638088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497D4-918A-E8D8-031F-D216540EC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8230CB-00BE-E207-8A3C-E9AF0ACEB6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9A7D7-0246-7D92-F0B1-01F11095E8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D5D952-CD22-ECF9-F3E0-B131932B0E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2AB6D-528A-D379-5E64-BC78E46164B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4120479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63F71-6D01-EE78-2755-34C22A66B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4AA4D0-7A8B-F301-1390-7841AE20D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C1142F-7625-4D11-6370-3DC10099A8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FC184-914A-C1E3-35B4-644D25DF13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3063E-B914-F6C4-C2C9-E59E180603C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3019635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3F398-5E9A-56A5-0DFE-CE65DD4EF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3DB471-5CF1-565F-FF32-1DB77305B0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3A942-D619-E3D4-3AC5-CC97AA19B2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8DFE4-F974-F954-5F2F-E96254EABE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2772-48C9-6E75-3130-52F7862AF11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1173686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ROOTS+SCALP+HAIR are connected. </a:t>
            </a:r>
            <a:r>
              <a:rPr lang="en-US" b="0" i="0" dirty="0">
                <a:solidFill>
                  <a:srgbClr val="672C45"/>
                </a:solidFill>
                <a:effectLst/>
                <a:latin typeface="Helvetica Neue"/>
              </a:rPr>
              <a:t>And so are we.</a:t>
            </a:r>
          </a:p>
          <a:p>
            <a:pPr marL="0" marR="0" lvl="0" indent="0" algn="l" defTabSz="914400" rtl="0" eaLnBrk="1" fontAlgn="auto" latinLnBrk="0" hangingPunct="1">
              <a:lnSpc>
                <a:spcPts val="51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FFFBF5"/>
                </a:solidFill>
                <a:effectLst/>
                <a:latin typeface="Feature Display Web"/>
              </a:rPr>
              <a:t>Our collective actions and choices matter, so we are working to reduce our impact at every step...</a:t>
            </a:r>
          </a:p>
          <a:p>
            <a:pPr marL="0" marR="0" lvl="0" indent="0" algn="l" defTabSz="914400" rtl="0" eaLnBrk="1" fontAlgn="auto" latinLnBrk="0" hangingPunct="1">
              <a:lnSpc>
                <a:spcPts val="51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FFFBF5"/>
                </a:solidFill>
                <a:effectLst/>
                <a:latin typeface="Feature Display Web"/>
              </a:rPr>
              <a:t>That’s why…</a:t>
            </a:r>
          </a:p>
          <a:p>
            <a:pPr algn="l">
              <a:lnSpc>
                <a:spcPts val="5175"/>
              </a:lnSpc>
            </a:pPr>
            <a:endParaRPr lang="en-US" b="0" i="0" dirty="0">
              <a:solidFill>
                <a:srgbClr val="672C45"/>
              </a:solidFill>
              <a:effectLst/>
              <a:latin typeface="Helvetica Neue"/>
            </a:endParaRP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0605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B4F2D-F020-7988-E80A-1172EBCE1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0F48A9-1FEA-4373-15B5-0CFE7F90D7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F0468E-76CD-F6CE-1A9A-99F131C0F0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In keeping with our purpose, from the very beginning, we set strict, smart standards for our formulas.  </a:t>
            </a:r>
          </a:p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Our formulas meet the rigorous EU cosmetic ingredient standards + formulated without…</a:t>
            </a:r>
            <a:endParaRPr lang="en-US" b="0" i="0" dirty="0">
              <a:solidFill>
                <a:srgbClr val="FFFBF5"/>
              </a:solidFill>
              <a:effectLst/>
              <a:latin typeface="Feature Display Web"/>
            </a:endParaRPr>
          </a:p>
          <a:p>
            <a:pPr algn="l">
              <a:lnSpc>
                <a:spcPts val="5175"/>
              </a:lnSpc>
            </a:pPr>
            <a:endParaRPr lang="en-US" b="0" i="0" dirty="0">
              <a:solidFill>
                <a:srgbClr val="672C45"/>
              </a:solidFill>
              <a:effectLst/>
              <a:latin typeface="Helvetica Neue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1AB982-E118-EDC9-7362-D4C726E8BB7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ADD477-A5E3-EB5C-5854-6B7745263C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0011347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heard you all love product as much as me – is that true?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1112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Core Lineup organized by key benefit</a:t>
            </a:r>
          </a:p>
          <a:p>
            <a:r>
              <a:rPr lang="en-US"/>
              <a:t>Strengthen</a:t>
            </a:r>
          </a:p>
          <a:p>
            <a:r>
              <a:rPr lang="en-US"/>
              <a:t>Clarify</a:t>
            </a:r>
          </a:p>
          <a:p>
            <a:r>
              <a:rPr lang="en-US"/>
              <a:t>People shop in hair with concerns and benefits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695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Alison told you about the ferment</a:t>
            </a:r>
          </a:p>
          <a:p>
            <a:r>
              <a:rPr lang="en-US" dirty="0"/>
              <a:t>8 clinically effective ingredients</a:t>
            </a:r>
          </a:p>
          <a:p>
            <a:r>
              <a:rPr lang="en-US" dirty="0"/>
              <a:t>But it doesn’t stop there</a:t>
            </a:r>
          </a:p>
          <a:p>
            <a:r>
              <a:rPr lang="en-US" dirty="0"/>
              <a:t>We infuse all of our products with additional proven skincare technologies as well! </a:t>
            </a:r>
          </a:p>
          <a:p>
            <a:r>
              <a:rPr lang="en-US" dirty="0"/>
              <a:t>We know the skin doesn’t stop at our scalp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878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Your weekly scalp reset </a:t>
            </a:r>
          </a:p>
          <a:p>
            <a:r>
              <a:rPr lang="en-US" dirty="0"/>
              <a:t>AHA+AVC Pre-shampoo Scalp Clarifying Rinse </a:t>
            </a:r>
          </a:p>
          <a:p>
            <a:r>
              <a:rPr lang="en-US" dirty="0"/>
              <a:t>Benefits</a:t>
            </a:r>
          </a:p>
          <a:p>
            <a:r>
              <a:rPr lang="en-US" dirty="0"/>
              <a:t>Without disrupting PH or leaving your scalp dry </a:t>
            </a:r>
          </a:p>
          <a:p>
            <a:r>
              <a:rPr lang="en-US" dirty="0"/>
              <a:t>You use the nozzle to apply to dry hair…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805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see the results here from just one use</a:t>
            </a:r>
          </a:p>
          <a:p>
            <a:r>
              <a:rPr lang="en-US" dirty="0"/>
              <a:t>It works to exfoliate and clarify a dry scalp</a:t>
            </a:r>
          </a:p>
          <a:p>
            <a:r>
              <a:rPr lang="en-US" dirty="0"/>
              <a:t>Removes buildup which you can often see when you part your hair, sometimes on your clothing 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0018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By a show of hands who knew that your shampoo bottle at home has up to 80% added water? </a:t>
            </a:r>
          </a:p>
          <a:p>
            <a:r>
              <a:rPr lang="en-US" dirty="0"/>
              <a:t>Our strengthen concentrated S&amp;C takes your wash care days to treatment days </a:t>
            </a:r>
          </a:p>
          <a:p>
            <a:r>
              <a:rPr lang="en-US" dirty="0"/>
              <a:t>In addition to cleansing and conditioning our concentrated formulas repair damage </a:t>
            </a:r>
          </a:p>
          <a:p>
            <a:r>
              <a:rPr lang="en-US" dirty="0"/>
              <a:t>Sulfate and silicone free and safe for color treated hair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607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use this S&amp;C the same way you would use a traditional but what is different is how much you use</a:t>
            </a:r>
          </a:p>
          <a:p>
            <a:r>
              <a:rPr lang="en-US" dirty="0"/>
              <a:t>There are two types of people…</a:t>
            </a:r>
          </a:p>
          <a:p>
            <a:r>
              <a:rPr lang="en-US" dirty="0"/>
              <a:t>If you need more, add more </a:t>
            </a:r>
          </a:p>
          <a:p>
            <a:r>
              <a:rPr lang="en-US" dirty="0"/>
              <a:t>It can take 1-2 wash days to get to you perfect amount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485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before &amp; after JUST shampoo and conditioner</a:t>
            </a:r>
          </a:p>
          <a:p>
            <a:r>
              <a:rPr lang="en-US" dirty="0"/>
              <a:t>You can see the difference in the hydration, shine and fullness!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5133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Next, our 5 in 1 leave in serum </a:t>
            </a:r>
          </a:p>
          <a:p>
            <a:r>
              <a:rPr lang="en-US" dirty="0"/>
              <a:t>BioBrew Fermented Strengthening Serum </a:t>
            </a:r>
          </a:p>
          <a:p>
            <a:r>
              <a:rPr lang="en-US" dirty="0"/>
              <a:t>Clinically proven to </a:t>
            </a:r>
          </a:p>
          <a:p>
            <a:r>
              <a:rPr lang="en-US" dirty="0"/>
              <a:t>Repair damage</a:t>
            </a:r>
          </a:p>
          <a:p>
            <a:r>
              <a:rPr lang="en-US" dirty="0"/>
              <a:t>Provide 72 hour frizz control</a:t>
            </a:r>
          </a:p>
          <a:p>
            <a:r>
              <a:rPr lang="en-US" dirty="0"/>
              <a:t>Protect from heat up to 450 </a:t>
            </a:r>
          </a:p>
          <a:p>
            <a:r>
              <a:rPr lang="en-US" dirty="0"/>
              <a:t>Give instant shine </a:t>
            </a:r>
          </a:p>
          <a:p>
            <a:r>
              <a:rPr lang="en-US" dirty="0"/>
              <a:t>And provide lightweight scalp hydration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4549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little goes a long way </a:t>
            </a:r>
          </a:p>
          <a:p>
            <a:r>
              <a:rPr lang="en-US" dirty="0"/>
              <a:t>It is concentrated and because it is so lightweight…</a:t>
            </a:r>
          </a:p>
          <a:p>
            <a:r>
              <a:rPr lang="en-US" dirty="0"/>
              <a:t>You can see the increased shine and frizz control</a:t>
            </a:r>
          </a:p>
          <a:p>
            <a:r>
              <a:rPr lang="en-US" dirty="0"/>
              <a:t>Start with 2-3 sprays on each side </a:t>
            </a:r>
          </a:p>
          <a:p>
            <a:r>
              <a:rPr lang="en-US" dirty="0"/>
              <a:t>The next two products are as needed…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831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Balancing serum for oily scalps</a:t>
            </a:r>
          </a:p>
          <a:p>
            <a:r>
              <a:rPr lang="en-US" dirty="0"/>
              <a:t>This is for the person who…</a:t>
            </a:r>
          </a:p>
          <a:p>
            <a:r>
              <a:rPr lang="en-US" dirty="0"/>
              <a:t>It works overtime to balance the production of oil </a:t>
            </a:r>
          </a:p>
          <a:p>
            <a:r>
              <a:rPr lang="en-US" dirty="0"/>
              <a:t>You can use 2-3x/week and do not rinse </a:t>
            </a:r>
          </a:p>
          <a:p>
            <a:r>
              <a:rPr lang="en-US" dirty="0"/>
              <a:t>It wont disrupt your style</a:t>
            </a:r>
          </a:p>
          <a:p>
            <a:r>
              <a:rPr lang="en-US" dirty="0"/>
              <a:t>Surface oil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7036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good for you dry shampoo</a:t>
            </a:r>
          </a:p>
          <a:p>
            <a:r>
              <a:rPr lang="en-US" dirty="0"/>
              <a:t>Talc free, portable and refillable </a:t>
            </a:r>
          </a:p>
          <a:p>
            <a:r>
              <a:rPr lang="en-US" dirty="0"/>
              <a:t>What makes it different.. Absorb oil &amp; sweat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03712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Core lineup that will be launching in collaboration with Amare</a:t>
            </a:r>
          </a:p>
          <a:p>
            <a:r>
              <a:rPr lang="en-US" dirty="0"/>
              <a:t>Recap each product name </a:t>
            </a:r>
          </a:p>
          <a:p>
            <a:r>
              <a:rPr lang="en-US" dirty="0"/>
              <a:t>We will also offer the products in two bundles: 2 BioBrew 2 Shampoo 2 Conditioner | 1 of each product </a:t>
            </a:r>
          </a:p>
          <a:p>
            <a:r>
              <a:rPr lang="en-US" dirty="0"/>
              <a:t>Again pricing will come and pricing will comparable and commissions will be </a:t>
            </a:r>
            <a:r>
              <a:rPr lang="en-US" dirty="0" err="1"/>
              <a:t>compet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9301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39D1E-FAF0-D887-13CB-47BB41968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D84B26-EC6E-B63B-E008-092AF40AB4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EEAA95-48B1-94D1-CC02-5D59E24023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Groundbreaking, first of its kind collaboration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D0AB88-BD69-DC66-E6FF-42FC32BA03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3B3C6-FBAC-83CE-D666-282EE71289F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1160979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31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773618"/>
            <a:ext cx="7772400" cy="2774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24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1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18731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9910" y="2376007"/>
            <a:ext cx="4423641" cy="124650"/>
          </a:xfrm>
        </p:spPr>
        <p:txBody>
          <a:bodyPr lIns="0" tIns="0" rIns="0" bIns="0"/>
          <a:lstStyle>
            <a:lvl1pPr>
              <a:defRPr sz="81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01660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1"/>
            <a:ext cx="3977640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1"/>
            <a:ext cx="3977640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0352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55869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94866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077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044616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680100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85023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9434663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77014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148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901900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1417818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869702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604566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203740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88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2424546" y="5321288"/>
            <a:ext cx="4243532" cy="0"/>
          </a:xfrm>
          <a:custGeom>
            <a:avLst/>
            <a:gdLst/>
            <a:ahLst/>
            <a:cxnLst/>
            <a:rect l="l" t="t" r="r" b="b"/>
            <a:pathLst>
              <a:path w="4667884">
                <a:moveTo>
                  <a:pt x="0" y="0"/>
                </a:moveTo>
                <a:lnTo>
                  <a:pt x="4667719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3770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50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9910" y="2376007"/>
            <a:ext cx="4423641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056062" y="5371664"/>
            <a:ext cx="2632940" cy="1018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418714" y="5363583"/>
            <a:ext cx="1554595" cy="963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5320855"/>
            <a:ext cx="2103120" cy="2860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2219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3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36545">
        <a:defRPr>
          <a:latin typeface="+mn-lt"/>
          <a:ea typeface="+mn-ea"/>
          <a:cs typeface="+mn-cs"/>
        </a:defRPr>
      </a:lvl2pPr>
      <a:lvl3pPr marL="673090">
        <a:defRPr>
          <a:latin typeface="+mn-lt"/>
          <a:ea typeface="+mn-ea"/>
          <a:cs typeface="+mn-cs"/>
        </a:defRPr>
      </a:lvl3pPr>
      <a:lvl4pPr marL="1009635">
        <a:defRPr>
          <a:latin typeface="+mn-lt"/>
          <a:ea typeface="+mn-ea"/>
          <a:cs typeface="+mn-cs"/>
        </a:defRPr>
      </a:lvl4pPr>
      <a:lvl5pPr marL="1346180">
        <a:defRPr>
          <a:latin typeface="+mn-lt"/>
          <a:ea typeface="+mn-ea"/>
          <a:cs typeface="+mn-cs"/>
        </a:defRPr>
      </a:lvl5pPr>
      <a:lvl6pPr marL="1682725">
        <a:defRPr>
          <a:latin typeface="+mn-lt"/>
          <a:ea typeface="+mn-ea"/>
          <a:cs typeface="+mn-cs"/>
        </a:defRPr>
      </a:lvl6pPr>
      <a:lvl7pPr marL="2019270">
        <a:defRPr>
          <a:latin typeface="+mn-lt"/>
          <a:ea typeface="+mn-ea"/>
          <a:cs typeface="+mn-cs"/>
        </a:defRPr>
      </a:lvl7pPr>
      <a:lvl8pPr marL="2355814">
        <a:defRPr>
          <a:latin typeface="+mn-lt"/>
          <a:ea typeface="+mn-ea"/>
          <a:cs typeface="+mn-cs"/>
        </a:defRPr>
      </a:lvl8pPr>
      <a:lvl9pPr marL="2692359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36545">
        <a:defRPr>
          <a:latin typeface="+mn-lt"/>
          <a:ea typeface="+mn-ea"/>
          <a:cs typeface="+mn-cs"/>
        </a:defRPr>
      </a:lvl2pPr>
      <a:lvl3pPr marL="673090">
        <a:defRPr>
          <a:latin typeface="+mn-lt"/>
          <a:ea typeface="+mn-ea"/>
          <a:cs typeface="+mn-cs"/>
        </a:defRPr>
      </a:lvl3pPr>
      <a:lvl4pPr marL="1009635">
        <a:defRPr>
          <a:latin typeface="+mn-lt"/>
          <a:ea typeface="+mn-ea"/>
          <a:cs typeface="+mn-cs"/>
        </a:defRPr>
      </a:lvl4pPr>
      <a:lvl5pPr marL="1346180">
        <a:defRPr>
          <a:latin typeface="+mn-lt"/>
          <a:ea typeface="+mn-ea"/>
          <a:cs typeface="+mn-cs"/>
        </a:defRPr>
      </a:lvl5pPr>
      <a:lvl6pPr marL="1682725">
        <a:defRPr>
          <a:latin typeface="+mn-lt"/>
          <a:ea typeface="+mn-ea"/>
          <a:cs typeface="+mn-cs"/>
        </a:defRPr>
      </a:lvl6pPr>
      <a:lvl7pPr marL="2019270">
        <a:defRPr>
          <a:latin typeface="+mn-lt"/>
          <a:ea typeface="+mn-ea"/>
          <a:cs typeface="+mn-cs"/>
        </a:defRPr>
      </a:lvl7pPr>
      <a:lvl8pPr marL="2355814">
        <a:defRPr>
          <a:latin typeface="+mn-lt"/>
          <a:ea typeface="+mn-ea"/>
          <a:cs typeface="+mn-cs"/>
        </a:defRPr>
      </a:lvl8pPr>
      <a:lvl9pPr marL="2692359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017105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3272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microsoft.com/office/2007/relationships/hdphoto" Target="../media/hdphoto4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pn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1.jpeg"/><Relationship Id="rId7" Type="http://schemas.openxmlformats.org/officeDocument/2006/relationships/image" Target="../media/image11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5" Type="http://schemas.openxmlformats.org/officeDocument/2006/relationships/image" Target="../media/image33.png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7" Type="http://schemas.openxmlformats.org/officeDocument/2006/relationships/image" Target="../media/image50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9.png"/><Relationship Id="rId5" Type="http://schemas.openxmlformats.org/officeDocument/2006/relationships/image" Target="../media/image48.svg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5.png"/><Relationship Id="rId4" Type="http://schemas.openxmlformats.org/officeDocument/2006/relationships/image" Target="../media/image5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9.jp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6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23.png"/><Relationship Id="rId7" Type="http://schemas.openxmlformats.org/officeDocument/2006/relationships/image" Target="../media/image7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9.jpeg"/><Relationship Id="rId11" Type="http://schemas.openxmlformats.org/officeDocument/2006/relationships/image" Target="../media/image74.png"/><Relationship Id="rId5" Type="http://schemas.openxmlformats.org/officeDocument/2006/relationships/image" Target="../media/image68.jpeg"/><Relationship Id="rId10" Type="http://schemas.openxmlformats.org/officeDocument/2006/relationships/image" Target="../media/image73.png"/><Relationship Id="rId4" Type="http://schemas.openxmlformats.org/officeDocument/2006/relationships/image" Target="../media/image67.jpeg"/><Relationship Id="rId9" Type="http://schemas.openxmlformats.org/officeDocument/2006/relationships/image" Target="../media/image7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AF7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27D22-7A1A-0F48-094E-E4C8FBEAA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B895B242-B8E7-48DB-E6BF-7F5AED0FDC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10506" r="6080" b="7157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735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A96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EF7602-DFBA-CE0E-A5C3-25B89A36F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51EC88-63E8-506B-E93F-51A391BC35FF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pPr marL="38100" marR="0" lvl="0" indent="0" defTabSz="914400" eaLnBrk="1" fontAlgn="auto" latinLnBrk="0" hangingPunct="1">
              <a:lnSpc>
                <a:spcPts val="12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lang="en-US" sz="1200" b="0" i="0" u="none" strike="noStrike" kern="0" cap="none" spc="-25" normalizeH="0" baseline="0" noProof="0" smtClean="0">
                <a:ln>
                  <a:noFill/>
                </a:ln>
                <a:solidFill>
                  <a:srgbClr val="010202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27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0" cap="none" spc="-25" normalizeH="0" baseline="0" noProof="0" dirty="0">
              <a:ln>
                <a:noFill/>
              </a:ln>
              <a:solidFill>
                <a:srgbClr val="010202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3" name="Picture 2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BC42BA06-6389-A9F3-D1F7-D2161D7D11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10506" r="6080" b="7157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0C8DDA-1B65-2293-8971-3CE605B9FDFF}"/>
              </a:ext>
            </a:extLst>
          </p:cNvPr>
          <p:cNvSpPr txBox="1"/>
          <p:nvPr/>
        </p:nvSpPr>
        <p:spPr>
          <a:xfrm>
            <a:off x="561726" y="2029678"/>
            <a:ext cx="802054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Umfassendes</a:t>
            </a:r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Haarwohlbefinden</a:t>
            </a:r>
            <a:endParaRPr lang="en-US" sz="51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733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57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DAC682-8A74-CE98-7826-682409D97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some cream&#10;&#10;Description automatically generated">
            <a:extLst>
              <a:ext uri="{FF2B5EF4-FFF2-40B4-BE49-F238E27FC236}">
                <a16:creationId xmlns:a16="http://schemas.microsoft.com/office/drawing/2014/main" id="{19C65B60-5853-F927-10A3-505FAF2E8D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84" t="24306" b="15190"/>
          <a:stretch/>
        </p:blipFill>
        <p:spPr>
          <a:xfrm>
            <a:off x="-1" y="0"/>
            <a:ext cx="9144001" cy="57213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F03088-EF27-562C-36C5-A9EE0FCBCE16}"/>
              </a:ext>
            </a:extLst>
          </p:cNvPr>
          <p:cNvSpPr txBox="1"/>
          <p:nvPr/>
        </p:nvSpPr>
        <p:spPr>
          <a:xfrm>
            <a:off x="0" y="1798846"/>
            <a:ext cx="914400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ein</a:t>
            </a: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effektiverer</a:t>
            </a: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,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nachhaltigerer</a:t>
            </a: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&amp;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innovativerer</a:t>
            </a: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Weg</a:t>
            </a:r>
          </a:p>
        </p:txBody>
      </p:sp>
    </p:spTree>
    <p:extLst>
      <p:ext uri="{BB962C8B-B14F-4D97-AF65-F5344CB8AC3E}">
        <p14:creationId xmlns:p14="http://schemas.microsoft.com/office/powerpoint/2010/main" val="1063265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6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bottles of makeup&#10;&#10;Description automatically generated">
            <a:extLst>
              <a:ext uri="{FF2B5EF4-FFF2-40B4-BE49-F238E27FC236}">
                <a16:creationId xmlns:a16="http://schemas.microsoft.com/office/drawing/2014/main" id="{27C03D15-6565-8EB3-2B60-6AFB3A7F21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10" r="15843" b="4952"/>
          <a:stretch/>
        </p:blipFill>
        <p:spPr>
          <a:xfrm>
            <a:off x="0" y="0"/>
            <a:ext cx="9144000" cy="572135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46723B-0CC1-53F4-E230-79F31E6B1076}"/>
              </a:ext>
            </a:extLst>
          </p:cNvPr>
          <p:cNvSpPr txBox="1"/>
          <p:nvPr/>
        </p:nvSpPr>
        <p:spPr>
          <a:xfrm>
            <a:off x="383822" y="1083768"/>
            <a:ext cx="31834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průlomové</a:t>
            </a:r>
            <a:r>
              <a:rPr lang="en-US" sz="32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, </a:t>
            </a:r>
            <a:r>
              <a:rPr lang="en-US" sz="32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oceněné</a:t>
            </a:r>
            <a:r>
              <a:rPr lang="en-US" sz="32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32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produkty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680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D5A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1BE110-E8E7-8195-9DB0-91312D0AB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extLst>
              <a:ext uri="{FF2B5EF4-FFF2-40B4-BE49-F238E27FC236}">
                <a16:creationId xmlns:a16="http://schemas.microsoft.com/office/drawing/2014/main" id="{46AA6170-8B65-9829-4C15-D5C5EB87D1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6" b="18046"/>
          <a:stretch/>
        </p:blipFill>
        <p:spPr bwMode="auto">
          <a:xfrm rot="10800000">
            <a:off x="-12859" y="-380296"/>
            <a:ext cx="9144000" cy="610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A2B61A-B2C5-B540-B847-83530ECAD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347" y="1215609"/>
            <a:ext cx="5102611" cy="16450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7B2A37-E1A9-B4FA-487D-2BBD9CAF5F46}"/>
              </a:ext>
            </a:extLst>
          </p:cNvPr>
          <p:cNvSpPr txBox="1"/>
          <p:nvPr/>
        </p:nvSpPr>
        <p:spPr>
          <a:xfrm>
            <a:off x="746347" y="3034650"/>
            <a:ext cx="4289634" cy="1421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Patentangemeldetes</a:t>
            </a: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, </a:t>
            </a: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nährstoffreiches</a:t>
            </a: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 </a:t>
            </a:r>
            <a:r>
              <a:rPr lang="en-US" sz="3600" dirty="0" err="1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Superbrau</a:t>
            </a:r>
            <a:endParaRPr lang="en-US" sz="3600" dirty="0">
              <a:solidFill>
                <a:srgbClr val="61265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217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02B279-F79E-4B1F-99F2-0BD99967EF4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10202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10202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D3F9F-94B7-0191-7D4A-82168186E9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16001" t="5797" r="17942" b="23745"/>
          <a:stretch/>
        </p:blipFill>
        <p:spPr>
          <a:xfrm rot="5400000">
            <a:off x="1711324" y="-1711323"/>
            <a:ext cx="5721352" cy="9144000"/>
          </a:xfrm>
          <a:prstGeom prst="rect">
            <a:avLst/>
          </a:prstGeom>
        </p:spPr>
      </p:pic>
      <p:pic>
        <p:nvPicPr>
          <p:cNvPr id="5" name="0926bb">
            <a:hlinkClick r:id="" action="ppaction://media"/>
            <a:extLst>
              <a:ext uri="{FF2B5EF4-FFF2-40B4-BE49-F238E27FC236}">
                <a16:creationId xmlns:a16="http://schemas.microsoft.com/office/drawing/2014/main" id="{4B4063E8-8CC9-0254-384D-E1D87DED13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9686" y="679831"/>
            <a:ext cx="7504628" cy="422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74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Homepage_FermentBubble_color-no graphic_1080x1920_CDv1">
            <a:hlinkClick r:id="" action="ppaction://media"/>
            <a:extLst>
              <a:ext uri="{FF2B5EF4-FFF2-40B4-BE49-F238E27FC236}">
                <a16:creationId xmlns:a16="http://schemas.microsoft.com/office/drawing/2014/main" id="{F8042982-59D0-F7EE-5801-F05B80F984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74559"/>
            <a:ext cx="10303838" cy="57959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4208C2-4DDE-1BC5-6AAC-8D5C22C0C0F1}"/>
              </a:ext>
            </a:extLst>
          </p:cNvPr>
          <p:cNvSpPr txBox="1"/>
          <p:nvPr/>
        </p:nvSpPr>
        <p:spPr>
          <a:xfrm>
            <a:off x="1260258" y="1647113"/>
            <a:ext cx="772590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denk</a:t>
            </a:r>
            <a:r>
              <a:rPr lang="en-US" sz="48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 an: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</a:rPr>
              <a:t>Kombucha – für die Haare.</a:t>
            </a:r>
            <a:endParaRPr lang="en-US" sz="4000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397393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group of white plastic bottles&#10;&#10;Description automatically generated">
            <a:extLst>
              <a:ext uri="{FF2B5EF4-FFF2-40B4-BE49-F238E27FC236}">
                <a16:creationId xmlns:a16="http://schemas.microsoft.com/office/drawing/2014/main" id="{AB0355CF-FD3D-9C81-29D0-3A0C31C43C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593"/>
                    </a14:imgEffect>
                    <a14:imgEffect>
                      <a14:saturation sat="206000"/>
                    </a14:imgEffect>
                    <a14:imgEffect>
                      <a14:brightnessContrast bright="11000"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11" t="27923" r="7770"/>
          <a:stretch/>
        </p:blipFill>
        <p:spPr>
          <a:xfrm>
            <a:off x="0" y="0"/>
            <a:ext cx="9159390" cy="5721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DE04C6-EDBE-6C5F-FE74-4938035AD1FB}"/>
              </a:ext>
            </a:extLst>
          </p:cNvPr>
          <p:cNvSpPr txBox="1"/>
          <p:nvPr/>
        </p:nvSpPr>
        <p:spPr>
          <a:xfrm>
            <a:off x="816932" y="1412875"/>
            <a:ext cx="3450268" cy="25160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Wir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nutzen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unsere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Fermentation, um das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unnötig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zugesetzte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Wasser in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herkömmlicher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Haarpflege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zu</a:t>
            </a:r>
            <a:r>
              <a:rPr kumimoji="0" lang="en-US" sz="40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40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reduzieren</a:t>
            </a:r>
            <a:r>
              <a:rPr kumimoji="0" lang="en-US" sz="40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&amp; </a:t>
            </a:r>
            <a:r>
              <a:rPr kumimoji="0" lang="en-US" sz="40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zu</a:t>
            </a:r>
            <a:r>
              <a:rPr kumimoji="0" lang="en-US" sz="40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40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ersetzen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–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durch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bioaktive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kumimoji="0" lang="en-US" sz="1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Nährstoffe</a:t>
            </a: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.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  <a:sym typeface="Arial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B4A9521-2F8B-44B0-4C04-95A82FDCDA82}"/>
              </a:ext>
            </a:extLst>
          </p:cNvPr>
          <p:cNvGrpSpPr/>
          <p:nvPr/>
        </p:nvGrpSpPr>
        <p:grpSpPr>
          <a:xfrm>
            <a:off x="4458037" y="459498"/>
            <a:ext cx="4267200" cy="4952116"/>
            <a:chOff x="4077036" y="459498"/>
            <a:chExt cx="4267200" cy="4952116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F04EE215-E940-CA5E-53BD-B77C75C8A26A}"/>
                </a:ext>
              </a:extLst>
            </p:cNvPr>
            <p:cNvGrpSpPr/>
            <p:nvPr/>
          </p:nvGrpSpPr>
          <p:grpSpPr>
            <a:xfrm>
              <a:off x="6553200" y="997240"/>
              <a:ext cx="1791036" cy="2198922"/>
              <a:chOff x="6553200" y="997240"/>
              <a:chExt cx="1791036" cy="2198922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5D83010-5216-BF07-5CB4-FDF562318C75}"/>
                  </a:ext>
                </a:extLst>
              </p:cNvPr>
              <p:cNvSpPr txBox="1"/>
              <p:nvPr/>
            </p:nvSpPr>
            <p:spPr>
              <a:xfrm>
                <a:off x="6592083" y="1442624"/>
                <a:ext cx="1752153" cy="880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ENTSPRICHT EINER FLASCHE IN DOPPELTER GRÖSSE</a:t>
                </a: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79B46475-EB5D-BCB3-C04D-9DFBF14F8A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53200" y="3196162"/>
                <a:ext cx="609600" cy="0"/>
              </a:xfrm>
              <a:prstGeom prst="line">
                <a:avLst/>
              </a:prstGeom>
              <a:ln w="19050">
                <a:solidFill>
                  <a:srgbClr val="672C4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471F8BCA-713A-88F7-318D-CFE4B5E250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2800" y="2481659"/>
                <a:ext cx="0" cy="714503"/>
              </a:xfrm>
              <a:prstGeom prst="line">
                <a:avLst/>
              </a:prstGeom>
              <a:ln w="19050">
                <a:solidFill>
                  <a:srgbClr val="672C4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93BB4086-2739-DF54-A0C5-74CDA1CF79F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1235" y="997240"/>
                <a:ext cx="0" cy="328385"/>
              </a:xfrm>
              <a:prstGeom prst="line">
                <a:avLst/>
              </a:prstGeom>
              <a:ln w="19050">
                <a:solidFill>
                  <a:srgbClr val="672C45"/>
                </a:solidFill>
                <a:head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3DCB1889-8664-5905-7C68-3988E36F4094}"/>
                </a:ext>
              </a:extLst>
            </p:cNvPr>
            <p:cNvGrpSpPr/>
            <p:nvPr/>
          </p:nvGrpSpPr>
          <p:grpSpPr>
            <a:xfrm>
              <a:off x="4077036" y="459498"/>
              <a:ext cx="2777237" cy="4952116"/>
              <a:chOff x="1141458" y="2437109"/>
              <a:chExt cx="1423099" cy="2537539"/>
            </a:xfrm>
          </p:grpSpPr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CDA1CEBA-2F6F-F133-0468-C0CA1F181D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32156" t="20295" r="34827" b="14994"/>
              <a:stretch/>
            </p:blipFill>
            <p:spPr>
              <a:xfrm>
                <a:off x="1673110" y="2437109"/>
                <a:ext cx="891447" cy="2537539"/>
              </a:xfrm>
              <a:prstGeom prst="rect">
                <a:avLst/>
              </a:prstGeom>
            </p:spPr>
          </p:pic>
          <p:pic>
            <p:nvPicPr>
              <p:cNvPr id="37" name="Picture 36">
                <a:extLst>
                  <a:ext uri="{FF2B5EF4-FFF2-40B4-BE49-F238E27FC236}">
                    <a16:creationId xmlns:a16="http://schemas.microsoft.com/office/drawing/2014/main" id="{9FE16E14-D4E4-F539-1967-1C8903F772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rcRect l="33992" t="31353" r="36302" b="19368"/>
              <a:stretch/>
            </p:blipFill>
            <p:spPr>
              <a:xfrm>
                <a:off x="1141458" y="2666191"/>
                <a:ext cx="917851" cy="228392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505546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B1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 descr="uzun saç, giyim, foto çekimi, model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8EB9280D-F149-5949-38DC-A3C6273AA4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81" y="-8710"/>
            <a:ext cx="9168093" cy="57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67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82">
            <a:extLst>
              <a:ext uri="{FF2B5EF4-FFF2-40B4-BE49-F238E27FC236}">
                <a16:creationId xmlns:a16="http://schemas.microsoft.com/office/drawing/2014/main" id="{7C73679D-C625-25AD-E92D-BF98E0A3CD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9510"/>
          <a:stretch/>
        </p:blipFill>
        <p:spPr>
          <a:xfrm>
            <a:off x="6973631" y="397151"/>
            <a:ext cx="1882796" cy="2670663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6" name="Group 65">
            <a:extLst>
              <a:ext uri="{FF2B5EF4-FFF2-40B4-BE49-F238E27FC236}">
                <a16:creationId xmlns:a16="http://schemas.microsoft.com/office/drawing/2014/main" id="{8097ED4F-8CF9-3707-D1D7-33594674A9E7}"/>
              </a:ext>
            </a:extLst>
          </p:cNvPr>
          <p:cNvGrpSpPr/>
          <p:nvPr/>
        </p:nvGrpSpPr>
        <p:grpSpPr>
          <a:xfrm>
            <a:off x="486832" y="894887"/>
            <a:ext cx="5018785" cy="2997300"/>
            <a:chOff x="564765" y="1923495"/>
            <a:chExt cx="5018785" cy="2997300"/>
          </a:xfrm>
        </p:grpSpPr>
        <p:pic>
          <p:nvPicPr>
            <p:cNvPr id="32" name="Picture 2" descr="WWD Beauty Inc. – Shani Darden Skin Care">
              <a:extLst>
                <a:ext uri="{FF2B5EF4-FFF2-40B4-BE49-F238E27FC236}">
                  <a16:creationId xmlns:a16="http://schemas.microsoft.com/office/drawing/2014/main" id="{137B9E93-53BD-2370-147C-7D0D0EE77D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12" t="33721" r="15066" b="31395"/>
            <a:stretch/>
          </p:blipFill>
          <p:spPr bwMode="auto">
            <a:xfrm>
              <a:off x="604869" y="1923495"/>
              <a:ext cx="1394076" cy="5361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31BE403C-2CB5-7B26-AC30-056CAE8FB93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88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4512" y="2422206"/>
              <a:ext cx="4909038" cy="1754328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FFE3533-19F1-9347-4785-0B1999A1F5A1}"/>
                </a:ext>
              </a:extLst>
            </p:cNvPr>
            <p:cNvSpPr txBox="1"/>
            <p:nvPr/>
          </p:nvSpPr>
          <p:spPr>
            <a:xfrm>
              <a:off x="564765" y="4366797"/>
              <a:ext cx="5018784" cy="553998"/>
            </a:xfrm>
            <a:prstGeom prst="rect">
              <a:avLst/>
            </a:prstGeom>
            <a:solidFill>
              <a:srgbClr val="FFFFFF">
                <a:alpha val="67059"/>
              </a:srgbClr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“It’s a phenomenon that partly kicked off at the root, or more specifically, 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The Rootist. 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…It’s </a:t>
              </a:r>
              <a:r>
                <a:rPr kumimoji="0" lang="en-US" sz="15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F4FEA9"/>
                  </a:highlight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the future of formulating</a:t>
              </a:r>
              <a:r>
                <a:rPr kumimoji="0" lang="en-US" sz="15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.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”</a:t>
              </a: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E2A157E-27E3-B65F-A7AB-8314FF01BC1E}"/>
                </a:ext>
              </a:extLst>
            </p:cNvPr>
            <p:cNvSpPr/>
            <p:nvPr/>
          </p:nvSpPr>
          <p:spPr>
            <a:xfrm>
              <a:off x="652858" y="3493842"/>
              <a:ext cx="587538" cy="869236"/>
            </a:xfrm>
            <a:custGeom>
              <a:avLst/>
              <a:gdLst>
                <a:gd name="connsiteX0" fmla="*/ 609600 w 685800"/>
                <a:gd name="connsiteY0" fmla="*/ 0 h 914400"/>
                <a:gd name="connsiteX1" fmla="*/ 0 w 685800"/>
                <a:gd name="connsiteY1" fmla="*/ 914400 h 914400"/>
                <a:gd name="connsiteX2" fmla="*/ 685800 w 685800"/>
                <a:gd name="connsiteY2" fmla="*/ 905934 h 914400"/>
                <a:gd name="connsiteX3" fmla="*/ 609600 w 685800"/>
                <a:gd name="connsiteY3" fmla="*/ 0 h 914400"/>
                <a:gd name="connsiteX0" fmla="*/ 609600 w 618066"/>
                <a:gd name="connsiteY0" fmla="*/ 0 h 914401"/>
                <a:gd name="connsiteX1" fmla="*/ 0 w 618066"/>
                <a:gd name="connsiteY1" fmla="*/ 914400 h 914401"/>
                <a:gd name="connsiteX2" fmla="*/ 618066 w 618066"/>
                <a:gd name="connsiteY2" fmla="*/ 914401 h 914401"/>
                <a:gd name="connsiteX3" fmla="*/ 609600 w 618066"/>
                <a:gd name="connsiteY3" fmla="*/ 0 h 914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8066" h="914401">
                  <a:moveTo>
                    <a:pt x="609600" y="0"/>
                  </a:moveTo>
                  <a:lnTo>
                    <a:pt x="0" y="914400"/>
                  </a:lnTo>
                  <a:lnTo>
                    <a:pt x="618066" y="914401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FEF9F6">
                <a:alpha val="81961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502A01B-E707-67F8-137B-F50903C2CD9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2857" y="3464302"/>
              <a:ext cx="587540" cy="89877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9C64CD6-4754-B989-961F-3F95870B35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40396" y="3493842"/>
              <a:ext cx="1" cy="86923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CA5BB3C-7358-9DFC-48A8-EF1E01FE9C63}"/>
                </a:ext>
              </a:extLst>
            </p:cNvPr>
            <p:cNvCxnSpPr>
              <a:cxnSpLocks/>
            </p:cNvCxnSpPr>
            <p:nvPr/>
          </p:nvCxnSpPr>
          <p:spPr>
            <a:xfrm>
              <a:off x="661920" y="4363077"/>
              <a:ext cx="573552" cy="1"/>
            </a:xfrm>
            <a:prstGeom prst="line">
              <a:avLst/>
            </a:prstGeom>
            <a:ln w="19050">
              <a:solidFill>
                <a:srgbClr val="FEF9F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7881D43-C35A-B4EA-8DF7-97538D18EB82}"/>
              </a:ext>
            </a:extLst>
          </p:cNvPr>
          <p:cNvGrpSpPr/>
          <p:nvPr/>
        </p:nvGrpSpPr>
        <p:grpSpPr>
          <a:xfrm>
            <a:off x="4024512" y="570208"/>
            <a:ext cx="3093650" cy="1229999"/>
            <a:chOff x="4271647" y="837175"/>
            <a:chExt cx="2608664" cy="1037174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3DBEC0A3-E8E1-5262-9DCF-4BBEFB9B612C}"/>
                </a:ext>
              </a:extLst>
            </p:cNvPr>
            <p:cNvGrpSpPr/>
            <p:nvPr/>
          </p:nvGrpSpPr>
          <p:grpSpPr>
            <a:xfrm>
              <a:off x="4271647" y="837175"/>
              <a:ext cx="2608664" cy="1037174"/>
              <a:chOff x="4349580" y="1952418"/>
              <a:chExt cx="2244585" cy="892420"/>
            </a:xfrm>
          </p:grpSpPr>
          <p:pic>
            <p:nvPicPr>
              <p:cNvPr id="81" name="Picture 80">
                <a:extLst>
                  <a:ext uri="{FF2B5EF4-FFF2-40B4-BE49-F238E27FC236}">
                    <a16:creationId xmlns:a16="http://schemas.microsoft.com/office/drawing/2014/main" id="{996D7D16-7E38-BD0B-FD9C-52A3DCD872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398433" y="2224970"/>
                <a:ext cx="2195732" cy="619868"/>
              </a:xfrm>
              <a:prstGeom prst="rect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9D47D99E-01C3-A67B-328C-B79FF70E04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49580" y="1952418"/>
                <a:ext cx="709762" cy="327835"/>
              </a:xfrm>
              <a:prstGeom prst="rect">
                <a:avLst/>
              </a:prstGeom>
            </p:spPr>
          </p:pic>
        </p:grp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360368CE-378A-6D85-D1B7-B170D539DD33}"/>
                </a:ext>
              </a:extLst>
            </p:cNvPr>
            <p:cNvSpPr/>
            <p:nvPr/>
          </p:nvSpPr>
          <p:spPr>
            <a:xfrm>
              <a:off x="4866560" y="1304672"/>
              <a:ext cx="1968755" cy="324773"/>
            </a:xfrm>
            <a:prstGeom prst="rect">
              <a:avLst/>
            </a:prstGeom>
            <a:solidFill>
              <a:srgbClr val="DEFA03">
                <a:alpha val="3215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53540D1B-6C23-EEC2-6FCA-5460209ECA6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20976" t="15838" r="1874" b="39081"/>
            <a:stretch/>
          </p:blipFill>
          <p:spPr>
            <a:xfrm>
              <a:off x="4862483" y="1264913"/>
              <a:ext cx="1968755" cy="324773"/>
            </a:xfrm>
            <a:prstGeom prst="rect">
              <a:avLst/>
            </a:prstGeom>
            <a:ln>
              <a:noFill/>
            </a:ln>
            <a:effectLst>
              <a:softEdge rad="12700"/>
            </a:effectLst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F2F0A5A-F168-ECBE-8956-9F4AEFF7C248}"/>
              </a:ext>
            </a:extLst>
          </p:cNvPr>
          <p:cNvGrpSpPr/>
          <p:nvPr/>
        </p:nvGrpSpPr>
        <p:grpSpPr>
          <a:xfrm>
            <a:off x="5811168" y="2918629"/>
            <a:ext cx="3053503" cy="2287575"/>
            <a:chOff x="5983398" y="2622191"/>
            <a:chExt cx="2745514" cy="1990735"/>
          </a:xfrm>
        </p:grpSpPr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1F0107E3-66AE-B53D-2C03-5D5AAA0F92C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983398" y="2622191"/>
              <a:ext cx="2745514" cy="1990735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9717F041-71FC-CB73-B246-7D117D145B75}"/>
                </a:ext>
              </a:extLst>
            </p:cNvPr>
            <p:cNvSpPr/>
            <p:nvPr/>
          </p:nvSpPr>
          <p:spPr>
            <a:xfrm>
              <a:off x="6466954" y="3944224"/>
              <a:ext cx="1730018" cy="254600"/>
            </a:xfrm>
            <a:prstGeom prst="rect">
              <a:avLst/>
            </a:prstGeom>
            <a:solidFill>
              <a:srgbClr val="DEFA03">
                <a:alpha val="3215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5BC21A87-16D5-115E-B758-4B1A467554D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18031" t="65611" r="16402" b="19473"/>
            <a:stretch/>
          </p:blipFill>
          <p:spPr>
            <a:xfrm>
              <a:off x="6472674" y="3926590"/>
              <a:ext cx="1798199" cy="296637"/>
            </a:xfrm>
            <a:prstGeom prst="rect">
              <a:avLst/>
            </a:prstGeom>
            <a:ln>
              <a:noFill/>
            </a:ln>
            <a:effectLst>
              <a:softEdge rad="12700"/>
            </a:effec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2B0C325-E803-74A1-6ED4-76448E09E8EB}"/>
              </a:ext>
            </a:extLst>
          </p:cNvPr>
          <p:cNvGrpSpPr/>
          <p:nvPr/>
        </p:nvGrpSpPr>
        <p:grpSpPr>
          <a:xfrm>
            <a:off x="226867" y="4109659"/>
            <a:ext cx="5407705" cy="904934"/>
            <a:chOff x="226867" y="4109659"/>
            <a:chExt cx="5407705" cy="904934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9159577B-052F-5A10-E917-8F13D1C9D988}"/>
                </a:ext>
              </a:extLst>
            </p:cNvPr>
            <p:cNvGrpSpPr/>
            <p:nvPr/>
          </p:nvGrpSpPr>
          <p:grpSpPr>
            <a:xfrm>
              <a:off x="226867" y="4140139"/>
              <a:ext cx="1905000" cy="798113"/>
              <a:chOff x="-71469" y="4232274"/>
              <a:chExt cx="1905000" cy="798113"/>
            </a:xfrm>
          </p:grpSpPr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07255E44-D75B-EDE6-B6F7-40C35D545835}"/>
                  </a:ext>
                </a:extLst>
              </p:cNvPr>
              <p:cNvSpPr/>
              <p:nvPr/>
            </p:nvSpPr>
            <p:spPr>
              <a:xfrm>
                <a:off x="-71469" y="4232274"/>
                <a:ext cx="1828800" cy="798113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1AA8828E-945D-920E-F9B6-02BDED94EB06}"/>
                  </a:ext>
                </a:extLst>
              </p:cNvPr>
              <p:cNvSpPr txBox="1"/>
              <p:nvPr/>
            </p:nvSpPr>
            <p:spPr>
              <a:xfrm>
                <a:off x="-71469" y="4295235"/>
                <a:ext cx="1905000" cy="6196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“If 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Erewhon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 made </a:t>
                </a:r>
              </a:p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  a hair tonic!”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2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DREW [BARRYMORE] MAGAZINE</a:t>
                </a:r>
                <a:endPara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Montserrat" panose="00000500000000000000" pitchFamily="2" charset="0"/>
                  <a:cs typeface="Feature Display Regular" pitchFamily="50" charset="0"/>
                </a:endParaRPr>
              </a:p>
            </p:txBody>
          </p:sp>
        </p:grpSp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AC8A354A-36B6-5A88-931C-250149C6412E}"/>
                </a:ext>
              </a:extLst>
            </p:cNvPr>
            <p:cNvGrpSpPr/>
            <p:nvPr/>
          </p:nvGrpSpPr>
          <p:grpSpPr>
            <a:xfrm>
              <a:off x="2075606" y="4109659"/>
              <a:ext cx="2342261" cy="904934"/>
              <a:chOff x="2138331" y="4231727"/>
              <a:chExt cx="2342261" cy="904934"/>
            </a:xfrm>
          </p:grpSpPr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2EDCCAA0-6ED5-B00F-C556-84712396BC55}"/>
                  </a:ext>
                </a:extLst>
              </p:cNvPr>
              <p:cNvSpPr/>
              <p:nvPr/>
            </p:nvSpPr>
            <p:spPr>
              <a:xfrm>
                <a:off x="2193972" y="4231727"/>
                <a:ext cx="2286620" cy="904934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B5BC8950-8330-FE17-8D1B-A2B3D6FA299E}"/>
                  </a:ext>
                </a:extLst>
              </p:cNvPr>
              <p:cNvSpPr txBox="1"/>
              <p:nvPr/>
            </p:nvSpPr>
            <p:spPr>
              <a:xfrm>
                <a:off x="2138331" y="4329321"/>
                <a:ext cx="2342261" cy="801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7150" marR="0" lvl="0" indent="-5715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“In the crowded             haircare category,              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The Rootist stands out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.”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2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TREND HUNTER</a:t>
                </a:r>
                <a:endPara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Montserrat" panose="00000500000000000000" pitchFamily="2" charset="0"/>
                  <a:cs typeface="Feature Display Regular" pitchFamily="50" charset="0"/>
                </a:endParaRPr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3A801A15-767E-47D6-F18B-390F6F4CC087}"/>
                </a:ext>
              </a:extLst>
            </p:cNvPr>
            <p:cNvGrpSpPr/>
            <p:nvPr/>
          </p:nvGrpSpPr>
          <p:grpSpPr>
            <a:xfrm>
              <a:off x="4494069" y="4109659"/>
              <a:ext cx="1140503" cy="669823"/>
              <a:chOff x="4689054" y="4516755"/>
              <a:chExt cx="1381543" cy="669823"/>
            </a:xfrm>
          </p:grpSpPr>
          <p:sp>
            <p:nvSpPr>
              <p:cNvPr id="96" name="Rectangle 95">
                <a:extLst>
                  <a:ext uri="{FF2B5EF4-FFF2-40B4-BE49-F238E27FC236}">
                    <a16:creationId xmlns:a16="http://schemas.microsoft.com/office/drawing/2014/main" id="{400BDEFE-DCE6-ADE2-AEF2-11BD63ABCF24}"/>
                  </a:ext>
                </a:extLst>
              </p:cNvPr>
              <p:cNvSpPr/>
              <p:nvPr/>
            </p:nvSpPr>
            <p:spPr>
              <a:xfrm>
                <a:off x="4689054" y="4516755"/>
                <a:ext cx="1371597" cy="669823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id="{38F4691A-2465-1A9C-033E-ACBDAE9C244D}"/>
                  </a:ext>
                </a:extLst>
              </p:cNvPr>
              <p:cNvSpPr txBox="1"/>
              <p:nvPr/>
            </p:nvSpPr>
            <p:spPr>
              <a:xfrm>
                <a:off x="4699001" y="4608734"/>
                <a:ext cx="1371598" cy="421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</a:t>
                </a: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Genius.</a:t>
                </a: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NYLON</a:t>
                </a:r>
              </a:p>
            </p:txBody>
          </p:sp>
        </p:grpSp>
      </p:grpSp>
      <p:sp>
        <p:nvSpPr>
          <p:cNvPr id="3" name="TextBox 3">
            <a:extLst>
              <a:ext uri="{FF2B5EF4-FFF2-40B4-BE49-F238E27FC236}">
                <a16:creationId xmlns:a16="http://schemas.microsoft.com/office/drawing/2014/main" id="{D50EB8E1-23CC-9EB0-F63B-1722353CA384}"/>
              </a:ext>
            </a:extLst>
          </p:cNvPr>
          <p:cNvSpPr txBox="1"/>
          <p:nvPr/>
        </p:nvSpPr>
        <p:spPr>
          <a:xfrm>
            <a:off x="358462" y="185270"/>
            <a:ext cx="35455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u="sng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The </a:t>
            </a:r>
            <a:r>
              <a:rPr lang="en-US" sz="2400" u="sng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Rootist</a:t>
            </a:r>
            <a:r>
              <a:rPr lang="en-US" sz="2400" u="sng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in den Medien</a:t>
            </a:r>
          </a:p>
        </p:txBody>
      </p:sp>
    </p:spTree>
    <p:extLst>
      <p:ext uri="{BB962C8B-B14F-4D97-AF65-F5344CB8AC3E}">
        <p14:creationId xmlns:p14="http://schemas.microsoft.com/office/powerpoint/2010/main" val="511930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B67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AD293-DE51-64EC-4168-D95506795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6630C18F-B9F5-49FC-8B4D-51F869976F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FFFFE0-C0FC-A5E8-15E9-BE9EC626FA05}"/>
              </a:ext>
            </a:extLst>
          </p:cNvPr>
          <p:cNvSpPr txBox="1"/>
          <p:nvPr/>
        </p:nvSpPr>
        <p:spPr>
          <a:xfrm>
            <a:off x="561726" y="1678181"/>
            <a:ext cx="802054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Verwurzelt</a:t>
            </a:r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 in </a:t>
            </a:r>
            <a:r>
              <a:rPr lang="en-US" sz="5100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Verantwortung</a:t>
            </a:r>
            <a:endParaRPr lang="en-US" sz="51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227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5A51BF-3DF8-E9CE-D484-9F9FB82E9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0A6BBAD8-DD38-F00E-E311-A792BB690E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21" name="Picture 20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4615ED8A-4B3D-93F7-BDC8-5A1281FEA1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7192B25-0457-D8A4-2D47-751BA53E0542}"/>
              </a:ext>
            </a:extLst>
          </p:cNvPr>
          <p:cNvSpPr txBox="1"/>
          <p:nvPr/>
        </p:nvSpPr>
        <p:spPr>
          <a:xfrm>
            <a:off x="810716" y="2070204"/>
            <a:ext cx="7730384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Um die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Wurzelursache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jedes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kosmetischen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Haar- und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Kopfhautproblems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durch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die Kraft der Fermentation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zu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35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erreichen</a:t>
            </a:r>
            <a:endParaRPr lang="en-US" sz="3500" dirty="0">
              <a:solidFill>
                <a:srgbClr val="612651"/>
              </a:solidFill>
              <a:latin typeface="Feature Display Bold"/>
              <a:cs typeface="Feature Display Bold" pitchFamily="50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A0591F-EE20-B040-7E3F-A420A00B6C85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32BEDB6-CAD7-CC4A-7BEF-DAB71195D565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17A8A3-1FB9-0FA3-9D43-3F190BAB7C66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UNSERE MISSION</a:t>
            </a:r>
          </a:p>
        </p:txBody>
      </p:sp>
    </p:spTree>
    <p:extLst>
      <p:ext uri="{BB962C8B-B14F-4D97-AF65-F5344CB8AC3E}">
        <p14:creationId xmlns:p14="http://schemas.microsoft.com/office/powerpoint/2010/main" val="2689884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70141-66C1-BCD3-9C8C-EEFA3ECB5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A9B3D6CF-ED9A-F773-E530-B520E6BD4A1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9" name="Picture 8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BEFC8CAE-C358-F77A-A9AC-87643D5116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C1026B6-B31C-7B55-35C0-734439EE2439}"/>
              </a:ext>
            </a:extLst>
          </p:cNvPr>
          <p:cNvSpPr txBox="1"/>
          <p:nvPr/>
        </p:nvSpPr>
        <p:spPr>
          <a:xfrm>
            <a:off x="1175488" y="2107542"/>
            <a:ext cx="700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Die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Haarpflege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weiterentwickeln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– für das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Wohlbefinden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von Mensch und Planet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6E0760-F578-58A8-E3FF-034CF003235C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881E86-D486-6810-CA7A-3329AAC8279E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UNSER ZWECK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4CF63C0-F485-1E64-7E13-141FC2CFFEB6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0976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6A9164-2620-A8AC-9182-06D36C72D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7B232FA2-569E-292D-8FA8-2AC67D7803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7" name="Picture 6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CB657765-9D27-D339-5AF1-EC74C345F9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FB5F381-050D-E1AC-D4BC-E6C229702023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UNSER AUFRUF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E8E537-9C42-46B6-2D26-4599F0B57621}"/>
              </a:ext>
            </a:extLst>
          </p:cNvPr>
          <p:cNvSpPr txBox="1"/>
          <p:nvPr/>
        </p:nvSpPr>
        <p:spPr>
          <a:xfrm>
            <a:off x="2176927" y="2188062"/>
            <a:ext cx="49979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Die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Wurzeln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des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Wandels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beginnen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kumimoji="0" lang="en-US" sz="36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hier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1947B51-B8C7-D84B-FC06-C74E835F34B4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CBD22EC-2F65-6B8A-16B0-D57421863FC5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117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C694CF-261B-CE09-22B2-714B4FDBF500}"/>
              </a:ext>
            </a:extLst>
          </p:cNvPr>
          <p:cNvSpPr txBox="1"/>
          <p:nvPr/>
        </p:nvSpPr>
        <p:spPr>
          <a:xfrm>
            <a:off x="358119" y="100399"/>
            <a:ext cx="4511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Unsere</a:t>
            </a:r>
            <a:r>
              <a:rPr lang="en-US" sz="36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Eco-</a:t>
            </a:r>
            <a:r>
              <a:rPr lang="en-US" sz="36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Verpflichtungen</a:t>
            </a:r>
            <a:endParaRPr lang="en-US" sz="3600" dirty="0">
              <a:solidFill>
                <a:srgbClr val="511332"/>
              </a:solidFill>
              <a:latin typeface="Feature Display Bold" pitchFamily="50" charset="0"/>
              <a:cs typeface="Feature Display Bold" pitchFamily="50" charset="0"/>
            </a:endParaRPr>
          </a:p>
        </p:txBody>
      </p:sp>
      <p:pic>
        <p:nvPicPr>
          <p:cNvPr id="14" name="Picture 13" descr="A collage of plants and roots&#10;&#10;Description automatically generated">
            <a:extLst>
              <a:ext uri="{FF2B5EF4-FFF2-40B4-BE49-F238E27FC236}">
                <a16:creationId xmlns:a16="http://schemas.microsoft.com/office/drawing/2014/main" id="{4441523B-D4E9-B693-118F-311876E99F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10304"/>
          <a:stretch/>
        </p:blipFill>
        <p:spPr>
          <a:xfrm>
            <a:off x="4613677" y="-22305"/>
            <a:ext cx="4073123" cy="49503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311B212-091A-CA32-959B-C5E5C1A55A21}"/>
              </a:ext>
            </a:extLst>
          </p:cNvPr>
          <p:cNvSpPr txBox="1"/>
          <p:nvPr/>
        </p:nvSpPr>
        <p:spPr>
          <a:xfrm>
            <a:off x="358119" y="1423432"/>
            <a:ext cx="4255558" cy="297004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PRODUKTE: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Hergestellt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mit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nachhaltig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gewonnenen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Inhaltsstoffen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Kein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zugesetztes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Wasser*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Recycling- und/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oder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nachfüllbare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Verpackungen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, wo immer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möglich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einschließlich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Aluminium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- &amp;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Glasflaschen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sowie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recyceltem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PCR-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Kunststoff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Vegan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Biologisch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abbaubare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Formeln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**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Respektiert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 das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Mikrobiom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7A98D35-C0A8-6199-5898-2055B6C49E81}"/>
              </a:ext>
            </a:extLst>
          </p:cNvPr>
          <p:cNvSpPr txBox="1"/>
          <p:nvPr/>
        </p:nvSpPr>
        <p:spPr>
          <a:xfrm>
            <a:off x="4869775" y="4947588"/>
            <a:ext cx="4255558" cy="7771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Ausschließlich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Inhaltsstoffe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mit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eigenem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Wassergehalt</a:t>
            </a:r>
            <a:endParaRPr kumimoji="0" lang="en-US" sz="105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**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Biologische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Abbaubarkeit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der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Inhaltsstoffe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basierend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auf OECD-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Testmethoden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(301, 302 und/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oder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310) und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Grundsätzen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76333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D3C67C-3684-39A2-1053-B25E004D6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ollage of plants and roots&#10;&#10;Description automatically generated">
            <a:extLst>
              <a:ext uri="{FF2B5EF4-FFF2-40B4-BE49-F238E27FC236}">
                <a16:creationId xmlns:a16="http://schemas.microsoft.com/office/drawing/2014/main" id="{C17094B5-C2DC-E067-8C7B-CF58138F73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10304"/>
          <a:stretch/>
        </p:blipFill>
        <p:spPr>
          <a:xfrm>
            <a:off x="4613677" y="-22305"/>
            <a:ext cx="4073123" cy="4950300"/>
          </a:xfrm>
          <a:prstGeom prst="rect">
            <a:avLst/>
          </a:prstGeom>
        </p:spPr>
      </p:pic>
      <p:sp>
        <p:nvSpPr>
          <p:cNvPr id="3" name="TextBox 17">
            <a:extLst>
              <a:ext uri="{FF2B5EF4-FFF2-40B4-BE49-F238E27FC236}">
                <a16:creationId xmlns:a16="http://schemas.microsoft.com/office/drawing/2014/main" id="{D517EB03-8D87-5158-8A48-5A60863D189E}"/>
              </a:ext>
            </a:extLst>
          </p:cNvPr>
          <p:cNvSpPr txBox="1"/>
          <p:nvPr/>
        </p:nvSpPr>
        <p:spPr>
          <a:xfrm>
            <a:off x="358119" y="1285912"/>
            <a:ext cx="3922936" cy="34942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kern="1200" dirty="0">
                <a:solidFill>
                  <a:srgbClr val="511332"/>
                </a:solidFill>
                <a:latin typeface="Montserrat" panose="00000500000000000000" pitchFamily="2" charset="0"/>
                <a:ea typeface="+mn-ea"/>
                <a:cs typeface="+mn-cs"/>
              </a:rPr>
              <a:t>HERGESTELLT OHNE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: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Parabene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Phthalate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Mineralöl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Sulfate SLS + SLES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Silikone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Talkum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Aggressive </a:t>
            </a:r>
            <a:r>
              <a:rPr kumimoji="0" lang="en-US" sz="16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Alkohole</a:t>
            </a: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*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tabLst/>
              <a:defRPr/>
            </a:pP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Und </a:t>
            </a:r>
            <a:r>
              <a:rPr lang="en-US" sz="2800" kern="1200" dirty="0" err="1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vieles</a:t>
            </a: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 </a:t>
            </a:r>
            <a:r>
              <a:rPr lang="en-US" sz="2800" kern="1200" dirty="0" err="1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mehr</a:t>
            </a: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!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F28D678A-EE9E-3AD8-B15F-5A65CF586A0F}"/>
              </a:ext>
            </a:extLst>
          </p:cNvPr>
          <p:cNvSpPr txBox="1"/>
          <p:nvPr/>
        </p:nvSpPr>
        <p:spPr>
          <a:xfrm>
            <a:off x="358119" y="451516"/>
            <a:ext cx="4511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Kluge Standards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455F4D8C-3534-E583-999A-B51EC92E4B85}"/>
              </a:ext>
            </a:extLst>
          </p:cNvPr>
          <p:cNvSpPr txBox="1"/>
          <p:nvPr/>
        </p:nvSpPr>
        <p:spPr>
          <a:xfrm>
            <a:off x="460622" y="5173056"/>
            <a:ext cx="4938095" cy="546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Konkret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kein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Denat., Ethanol, Ethanol Alcohol,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Denaturierter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Alkohol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Methanol,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Benzylalkohol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</a:t>
            </a:r>
            <a:r>
              <a:rPr kumimoji="0" lang="en-US" sz="90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Isopropylalkohol</a:t>
            </a: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, SD-Alkohol, SD-Alkohol 40</a:t>
            </a:r>
            <a:endParaRPr kumimoji="0" lang="en-US" sz="8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9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548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7C8AF0B8-EFC2-586F-17AA-E52218A2C9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5" t="10951" r="15792" b="3625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98537E-4233-263D-C35C-2625A226B6D9}"/>
              </a:ext>
            </a:extLst>
          </p:cNvPr>
          <p:cNvSpPr txBox="1"/>
          <p:nvPr/>
        </p:nvSpPr>
        <p:spPr>
          <a:xfrm>
            <a:off x="419264" y="1390851"/>
            <a:ext cx="2741947" cy="1102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Die</a:t>
            </a:r>
          </a:p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Produkte</a:t>
            </a: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5C180C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802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910D8F67-57F2-714E-BE68-BCEE4618B6EF}"/>
              </a:ext>
            </a:extLst>
          </p:cNvPr>
          <p:cNvSpPr txBox="1"/>
          <p:nvPr/>
        </p:nvSpPr>
        <p:spPr>
          <a:xfrm>
            <a:off x="267185" y="238549"/>
            <a:ext cx="8075470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Unser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Kernsortiment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–</a:t>
            </a:r>
          </a:p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Nach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Hauptvorteilen</a:t>
            </a:r>
            <a:r>
              <a:rPr lang="en-US" sz="2400" dirty="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organisiert</a:t>
            </a:r>
            <a:endParaRPr lang="en-US" sz="2400" dirty="0">
              <a:solidFill>
                <a:srgbClr val="511332"/>
              </a:solidFill>
              <a:latin typeface="Feature Display Bold" pitchFamily="50" charset="0"/>
              <a:cs typeface="Feature Display Bold" pitchFamily="50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93FB75-1717-06A1-1C80-712416549647}"/>
              </a:ext>
            </a:extLst>
          </p:cNvPr>
          <p:cNvSpPr txBox="1"/>
          <p:nvPr/>
        </p:nvSpPr>
        <p:spPr>
          <a:xfrm>
            <a:off x="60457" y="1085157"/>
            <a:ext cx="3056399" cy="612934"/>
          </a:xfrm>
          <a:prstGeom prst="roundRect">
            <a:avLst/>
          </a:prstGeom>
          <a:solidFill>
            <a:srgbClr val="FAAE4C"/>
          </a:solidFill>
        </p:spPr>
        <p:txBody>
          <a:bodyPr wrap="square" rtlCol="0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16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STÄRKEN</a:t>
            </a:r>
          </a:p>
          <a:p>
            <a:pPr algn="ctr" rtl="0">
              <a:buClr>
                <a:srgbClr val="000000"/>
              </a:buClr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  <a:sym typeface="Arial"/>
              </a:rPr>
              <a:t>Für </a:t>
            </a:r>
            <a:r>
              <a:rPr kumimoji="0" lang="en-US" sz="1400" b="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  <a:sym typeface="Arial"/>
              </a:rPr>
              <a:t>schwaches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  <a:sym typeface="Arial"/>
              </a:rPr>
              <a:t>, </a:t>
            </a:r>
            <a:r>
              <a:rPr kumimoji="0" lang="en-US" sz="1400" b="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  <a:sym typeface="Arial"/>
              </a:rPr>
              <a:t>geschädigtes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  <a:sym typeface="Arial"/>
              </a:rPr>
              <a:t> Haar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F8BEDFA-7F82-A37A-C9A8-E7108F87115E}"/>
              </a:ext>
            </a:extLst>
          </p:cNvPr>
          <p:cNvSpPr txBox="1"/>
          <p:nvPr/>
        </p:nvSpPr>
        <p:spPr>
          <a:xfrm>
            <a:off x="3215355" y="1085157"/>
            <a:ext cx="2713290" cy="851297"/>
          </a:xfrm>
          <a:prstGeom prst="roundRect">
            <a:avLst/>
          </a:prstGeom>
          <a:solidFill>
            <a:srgbClr val="E9ED6C"/>
          </a:solidFill>
        </p:spPr>
        <p:txBody>
          <a:bodyPr wrap="square" rtlCol="0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1600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KLÄREN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Für </a:t>
            </a:r>
            <a:r>
              <a:rPr kumimoji="0" lang="en-US" sz="1400" b="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fettige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 </a:t>
            </a:r>
            <a:r>
              <a:rPr kumimoji="0" lang="en-US" sz="1400" b="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Kopfhaut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 + </a:t>
            </a:r>
            <a:r>
              <a:rPr kumimoji="0" lang="en-US" sz="1400" b="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Ablagerungen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Helvetica Neue"/>
              <a:cs typeface="Helvetica Neue UltraLight" panose="02000206000000020004" pitchFamily="2" charset="0"/>
              <a:sym typeface="Arial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F3CA9F8-041D-3B31-1661-37900E627E48}"/>
              </a:ext>
            </a:extLst>
          </p:cNvPr>
          <p:cNvGrpSpPr/>
          <p:nvPr/>
        </p:nvGrpSpPr>
        <p:grpSpPr>
          <a:xfrm>
            <a:off x="-44164" y="1857443"/>
            <a:ext cx="6271755" cy="3292376"/>
            <a:chOff x="1453928" y="1804969"/>
            <a:chExt cx="5899136" cy="3103610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4306A00-DD60-BC9D-3331-2633D0A7C4E1}"/>
                </a:ext>
              </a:extLst>
            </p:cNvPr>
            <p:cNvSpPr txBox="1"/>
            <p:nvPr/>
          </p:nvSpPr>
          <p:spPr>
            <a:xfrm>
              <a:off x="1453928" y="4183610"/>
              <a:ext cx="1110037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Stärkendes</a:t>
              </a: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 </a:t>
              </a: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Konzentriertes</a:t>
              </a: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 Shampoo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C688C2F-45AB-A6AA-3F32-E7BBBCFC5980}"/>
                </a:ext>
              </a:extLst>
            </p:cNvPr>
            <p:cNvSpPr txBox="1"/>
            <p:nvPr/>
          </p:nvSpPr>
          <p:spPr>
            <a:xfrm>
              <a:off x="3367244" y="4183610"/>
              <a:ext cx="1203196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BioBrew</a:t>
              </a: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™ Leave-In </a:t>
              </a: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Reparaturserum</a:t>
              </a:r>
              <a:endPara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6F999816-4281-C80A-71A5-DF831B82C19A}"/>
                </a:ext>
              </a:extLst>
            </p:cNvPr>
            <p:cNvSpPr txBox="1"/>
            <p:nvPr/>
          </p:nvSpPr>
          <p:spPr>
            <a:xfrm>
              <a:off x="2460118" y="4183610"/>
              <a:ext cx="1084198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Stärkender</a:t>
              </a: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 </a:t>
              </a: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Konzentrierter</a:t>
              </a: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 Conditioner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44D6CCC-DFD2-ADB4-6284-90F91C4CE2D2}"/>
                </a:ext>
              </a:extLst>
            </p:cNvPr>
            <p:cNvSpPr txBox="1"/>
            <p:nvPr/>
          </p:nvSpPr>
          <p:spPr>
            <a:xfrm>
              <a:off x="4427145" y="4183253"/>
              <a:ext cx="1086612" cy="725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AHA+ACV Vor-Shampoo </a:t>
              </a: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Kopfhaut-Klärspülung</a:t>
              </a:r>
              <a:endPara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258A9FC-4FB9-E2F5-4030-3D2B40F29C36}"/>
                </a:ext>
              </a:extLst>
            </p:cNvPr>
            <p:cNvSpPr txBox="1"/>
            <p:nvPr/>
          </p:nvSpPr>
          <p:spPr>
            <a:xfrm>
              <a:off x="6433745" y="4183253"/>
              <a:ext cx="919319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Trocken</a:t>
              </a:r>
              <a:endPara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shampoo-Puder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0119D897-9D21-DDDA-FE42-0A3A8D981523}"/>
                </a:ext>
              </a:extLst>
            </p:cNvPr>
            <p:cNvSpPr txBox="1"/>
            <p:nvPr/>
          </p:nvSpPr>
          <p:spPr>
            <a:xfrm>
              <a:off x="5490430" y="4183610"/>
              <a:ext cx="959795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Klärendes</a:t>
              </a: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 </a:t>
              </a:r>
              <a:r>
                <a:rPr kumimoji="0" lang="en-US" sz="1100" b="1" i="0" u="none" strike="noStrike" kern="0" cap="none" spc="0" normalizeH="0" baseline="0" noProof="0" dirty="0" err="1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Ausgleichs</a:t>
              </a:r>
              <a:endPara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serum</a:t>
              </a:r>
            </a:p>
          </p:txBody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F2A88C12-9191-2908-7DAD-C3C6CE3FA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90428" y="2760349"/>
              <a:ext cx="959796" cy="1475242"/>
            </a:xfrm>
            <a:prstGeom prst="rect">
              <a:avLst/>
            </a:prstGeom>
          </p:spPr>
        </p:pic>
        <p:pic>
          <p:nvPicPr>
            <p:cNvPr id="38" name="Picture 37" descr="A bottle of liquid with yellow liquid&#10;&#10;Description automatically generated">
              <a:extLst>
                <a:ext uri="{FF2B5EF4-FFF2-40B4-BE49-F238E27FC236}">
                  <a16:creationId xmlns:a16="http://schemas.microsoft.com/office/drawing/2014/main" id="{AA9BB836-055F-CE4B-FFB2-C5A858B610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114" t="19887" r="35237" b="19320"/>
            <a:stretch/>
          </p:blipFill>
          <p:spPr>
            <a:xfrm>
              <a:off x="3642750" y="2207410"/>
              <a:ext cx="593877" cy="1906786"/>
            </a:xfrm>
            <a:prstGeom prst="rect">
              <a:avLst/>
            </a:prstGeom>
          </p:spPr>
        </p:pic>
        <p:pic>
          <p:nvPicPr>
            <p:cNvPr id="39" name="Picture 38" descr="A bottle of liquid with a dispenser&#10;&#10;Description automatically generated">
              <a:extLst>
                <a:ext uri="{FF2B5EF4-FFF2-40B4-BE49-F238E27FC236}">
                  <a16:creationId xmlns:a16="http://schemas.microsoft.com/office/drawing/2014/main" id="{739AB043-4A2E-6886-F13C-2E36F9DA24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09" t="31931" r="37737" b="21172"/>
            <a:stretch/>
          </p:blipFill>
          <p:spPr>
            <a:xfrm>
              <a:off x="1584005" y="2046627"/>
              <a:ext cx="817162" cy="2063828"/>
            </a:xfrm>
            <a:prstGeom prst="rect">
              <a:avLst/>
            </a:prstGeom>
          </p:spPr>
        </p:pic>
        <p:pic>
          <p:nvPicPr>
            <p:cNvPr id="44" name="Picture 43" descr="A bottle of liquid with a dispenser&#10;&#10;Description automatically generated">
              <a:extLst>
                <a:ext uri="{FF2B5EF4-FFF2-40B4-BE49-F238E27FC236}">
                  <a16:creationId xmlns:a16="http://schemas.microsoft.com/office/drawing/2014/main" id="{8B6A23EC-7697-1D4A-8179-E82141D6DC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266" t="23362" r="39409" b="18035"/>
            <a:stretch/>
          </p:blipFill>
          <p:spPr>
            <a:xfrm>
              <a:off x="2574965" y="1804969"/>
              <a:ext cx="741674" cy="2309227"/>
            </a:xfrm>
            <a:prstGeom prst="rect">
              <a:avLst/>
            </a:prstGeom>
          </p:spPr>
        </p:pic>
        <p:pic>
          <p:nvPicPr>
            <p:cNvPr id="47" name="Picture 46" descr="A yellow tube with red text&#10;&#10;Description automatically generated">
              <a:extLst>
                <a:ext uri="{FF2B5EF4-FFF2-40B4-BE49-F238E27FC236}">
                  <a16:creationId xmlns:a16="http://schemas.microsoft.com/office/drawing/2014/main" id="{8FA9A8FB-FEF6-D089-D64F-7C36839876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854" t="27358" r="37708" b="22599"/>
            <a:stretch/>
          </p:blipFill>
          <p:spPr>
            <a:xfrm>
              <a:off x="6624264" y="2493929"/>
              <a:ext cx="528425" cy="1623116"/>
            </a:xfrm>
            <a:prstGeom prst="rect">
              <a:avLst/>
            </a:prstGeom>
          </p:spPr>
        </p:pic>
        <p:pic>
          <p:nvPicPr>
            <p:cNvPr id="49" name="Picture 48" descr="A yellow bottle with a small cap&#10;&#10;Description automatically generated">
              <a:extLst>
                <a:ext uri="{FF2B5EF4-FFF2-40B4-BE49-F238E27FC236}">
                  <a16:creationId xmlns:a16="http://schemas.microsoft.com/office/drawing/2014/main" id="{118F0654-97C7-407F-3BB8-7C21278CC3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422" t="23607" r="35675" b="23138"/>
            <a:stretch/>
          </p:blipFill>
          <p:spPr>
            <a:xfrm>
              <a:off x="4584500" y="2121716"/>
              <a:ext cx="771902" cy="1995328"/>
            </a:xfrm>
            <a:prstGeom prst="rect">
              <a:avLst/>
            </a:prstGeom>
          </p:spPr>
        </p:pic>
      </p:grpSp>
      <p:pic>
        <p:nvPicPr>
          <p:cNvPr id="1026" name="Picture 2" descr="A group of small bottles next to a box&#10;&#10;AI-generated content may be incorrect.">
            <a:extLst>
              <a:ext uri="{FF2B5EF4-FFF2-40B4-BE49-F238E27FC236}">
                <a16:creationId xmlns:a16="http://schemas.microsoft.com/office/drawing/2014/main" id="{2C67D834-355C-A3AE-30D5-C0DFD3F6D5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91" y="2193455"/>
            <a:ext cx="2697736" cy="269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1B438E2A-36AB-4318-3F5E-D4BC3ECF3A15}"/>
              </a:ext>
            </a:extLst>
          </p:cNvPr>
          <p:cNvSpPr txBox="1"/>
          <p:nvPr/>
        </p:nvSpPr>
        <p:spPr>
          <a:xfrm>
            <a:off x="6755475" y="4380377"/>
            <a:ext cx="153421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09609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rPr>
              <a:t>Gebraute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rPr>
              <a:t> </a:t>
            </a: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rPr>
              <a:t>Stärke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rPr>
              <a:t> Mini-</a:t>
            </a:r>
            <a:r>
              <a:rPr kumimoji="0" lang="en-US" sz="1100" b="1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rPr>
              <a:t>Testkit</a:t>
            </a: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Helvetica Neue"/>
              <a:cs typeface="Feature Display Bold" pitchFamily="50" charset="0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4817D867-7683-C64B-E23E-4A58AE54CAF7}"/>
              </a:ext>
            </a:extLst>
          </p:cNvPr>
          <p:cNvSpPr txBox="1"/>
          <p:nvPr/>
        </p:nvSpPr>
        <p:spPr>
          <a:xfrm>
            <a:off x="6287308" y="1085157"/>
            <a:ext cx="2697736" cy="612934"/>
          </a:xfrm>
          <a:prstGeom prst="roundRect">
            <a:avLst/>
          </a:prstGeom>
          <a:solidFill>
            <a:srgbClr val="FEAF9B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STARTER-SET</a:t>
            </a:r>
          </a:p>
          <a:p>
            <a:pPr marL="0" marR="0" lvl="0" indent="0" algn="ctr" defTabSz="10960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Für Test &amp; Reise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82511DB-A4F4-8D72-1E64-7C3713723CF1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84291" y="5237940"/>
            <a:ext cx="457011" cy="35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307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A close up of bubbles&#10;&#10;Description automatically generated">
            <a:extLst>
              <a:ext uri="{FF2B5EF4-FFF2-40B4-BE49-F238E27FC236}">
                <a16:creationId xmlns:a16="http://schemas.microsoft.com/office/drawing/2014/main" id="{9DBF1A15-16D1-C6F0-3AC5-6477CA377F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0" t="15984" r="1147" b="39608"/>
          <a:stretch/>
        </p:blipFill>
        <p:spPr>
          <a:xfrm rot="10800000">
            <a:off x="-80502" y="-111128"/>
            <a:ext cx="9224502" cy="5832477"/>
          </a:xfrm>
          <a:prstGeom prst="rect">
            <a:avLst/>
          </a:prstGeom>
        </p:spPr>
      </p:pic>
      <p:cxnSp>
        <p:nvCxnSpPr>
          <p:cNvPr id="5" name="Straight Connector 39">
            <a:extLst>
              <a:ext uri="{FF2B5EF4-FFF2-40B4-BE49-F238E27FC236}">
                <a16:creationId xmlns:a16="http://schemas.microsoft.com/office/drawing/2014/main" id="{0E00FFA4-7AFB-FF2F-FB77-557E07DC54B2}"/>
              </a:ext>
            </a:extLst>
          </p:cNvPr>
          <p:cNvCxnSpPr>
            <a:cxnSpLocks/>
          </p:cNvCxnSpPr>
          <p:nvPr/>
        </p:nvCxnSpPr>
        <p:spPr>
          <a:xfrm flipH="1">
            <a:off x="4931862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42">
            <a:extLst>
              <a:ext uri="{FF2B5EF4-FFF2-40B4-BE49-F238E27FC236}">
                <a16:creationId xmlns:a16="http://schemas.microsoft.com/office/drawing/2014/main" id="{C39F1170-4667-0004-6A41-82FE82F51B5E}"/>
              </a:ext>
            </a:extLst>
          </p:cNvPr>
          <p:cNvCxnSpPr>
            <a:cxnSpLocks/>
          </p:cNvCxnSpPr>
          <p:nvPr/>
        </p:nvCxnSpPr>
        <p:spPr>
          <a:xfrm flipH="1">
            <a:off x="3702802" y="1283614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37">
            <a:extLst>
              <a:ext uri="{FF2B5EF4-FFF2-40B4-BE49-F238E27FC236}">
                <a16:creationId xmlns:a16="http://schemas.microsoft.com/office/drawing/2014/main" id="{ABB4D874-B969-4E1B-1845-81F794073372}"/>
              </a:ext>
            </a:extLst>
          </p:cNvPr>
          <p:cNvCxnSpPr>
            <a:cxnSpLocks/>
          </p:cNvCxnSpPr>
          <p:nvPr/>
        </p:nvCxnSpPr>
        <p:spPr>
          <a:xfrm flipH="1">
            <a:off x="6137043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40">
            <a:extLst>
              <a:ext uri="{FF2B5EF4-FFF2-40B4-BE49-F238E27FC236}">
                <a16:creationId xmlns:a16="http://schemas.microsoft.com/office/drawing/2014/main" id="{638E6EAC-CEC4-FFB2-FDF8-097BB3D4D6F9}"/>
              </a:ext>
            </a:extLst>
          </p:cNvPr>
          <p:cNvCxnSpPr>
            <a:cxnSpLocks/>
          </p:cNvCxnSpPr>
          <p:nvPr/>
        </p:nvCxnSpPr>
        <p:spPr>
          <a:xfrm flipH="1">
            <a:off x="2512916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2">
            <a:extLst>
              <a:ext uri="{FF2B5EF4-FFF2-40B4-BE49-F238E27FC236}">
                <a16:creationId xmlns:a16="http://schemas.microsoft.com/office/drawing/2014/main" id="{D2E33103-0E24-C86F-3731-0B445B1C863C}"/>
              </a:ext>
            </a:extLst>
          </p:cNvPr>
          <p:cNvSpPr txBox="1">
            <a:spLocks/>
          </p:cNvSpPr>
          <p:nvPr/>
        </p:nvSpPr>
        <p:spPr>
          <a:xfrm>
            <a:off x="381000" y="317221"/>
            <a:ext cx="8058659" cy="3877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kern="0" cap="none" spc="0" normalizeH="0" baseline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defRPr>
            </a:lvl1pPr>
          </a:lstStyle>
          <a:p>
            <a:r>
              <a:rPr lang="en-US" dirty="0" err="1"/>
              <a:t>Kopfhautfreundliche</a:t>
            </a:r>
            <a:r>
              <a:rPr lang="en-US" dirty="0"/>
              <a:t> </a:t>
            </a:r>
            <a:r>
              <a:rPr lang="en-US" dirty="0" err="1"/>
              <a:t>Inhaltsstoffe</a:t>
            </a:r>
            <a:endParaRPr lang="en-US" dirty="0"/>
          </a:p>
        </p:txBody>
      </p:sp>
      <p:sp>
        <p:nvSpPr>
          <p:cNvPr id="12" name="TextBox 30">
            <a:extLst>
              <a:ext uri="{FF2B5EF4-FFF2-40B4-BE49-F238E27FC236}">
                <a16:creationId xmlns:a16="http://schemas.microsoft.com/office/drawing/2014/main" id="{19CEB701-933A-840A-3A5B-C48026C9D298}"/>
              </a:ext>
            </a:extLst>
          </p:cNvPr>
          <p:cNvSpPr txBox="1"/>
          <p:nvPr/>
        </p:nvSpPr>
        <p:spPr>
          <a:xfrm>
            <a:off x="3829484" y="1381728"/>
            <a:ext cx="10747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1 %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Salicylsäure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Peelt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und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klärt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die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Kopfhaut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Chlorella + Manuka-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Blattextrakt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Reguliert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Öl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und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beruhigt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3" name="TextBox 31">
            <a:extLst>
              <a:ext uri="{FF2B5EF4-FFF2-40B4-BE49-F238E27FC236}">
                <a16:creationId xmlns:a16="http://schemas.microsoft.com/office/drawing/2014/main" id="{C7A747AD-C887-643F-08F9-4EBB944461CD}"/>
              </a:ext>
            </a:extLst>
          </p:cNvPr>
          <p:cNvSpPr txBox="1"/>
          <p:nvPr/>
        </p:nvSpPr>
        <p:spPr>
          <a:xfrm>
            <a:off x="5032382" y="1381728"/>
            <a:ext cx="107479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Upsalite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® (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Magnesiumcarbonat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Absorbiert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überschüssiges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Öl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und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Schweiß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Allantoin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Beruhigt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Trockenheit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gleicht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die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Kopfhautfeuchtigkeit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aus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4" name="TextBox 32">
            <a:extLst>
              <a:ext uri="{FF2B5EF4-FFF2-40B4-BE49-F238E27FC236}">
                <a16:creationId xmlns:a16="http://schemas.microsoft.com/office/drawing/2014/main" id="{177AF37B-BE28-49DD-182F-0E9CCF4DE682}"/>
              </a:ext>
            </a:extLst>
          </p:cNvPr>
          <p:cNvSpPr txBox="1"/>
          <p:nvPr/>
        </p:nvSpPr>
        <p:spPr>
          <a:xfrm>
            <a:off x="2548470" y="1381728"/>
            <a:ext cx="1208562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9 % AHA-Mischung (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Glycolsäure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Milchsäure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)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Peelt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und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klärt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,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ohne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Feuchtigkeit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zu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entziehen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3 %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Apfelessig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Hibiskusblüte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Entfernt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sanft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und schnell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Ablagerungen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auf der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Kopfhaut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16" name="TextBox 41">
            <a:extLst>
              <a:ext uri="{FF2B5EF4-FFF2-40B4-BE49-F238E27FC236}">
                <a16:creationId xmlns:a16="http://schemas.microsoft.com/office/drawing/2014/main" id="{8076BEBC-F096-99B8-0F2A-19CC6FB0802D}"/>
              </a:ext>
            </a:extLst>
          </p:cNvPr>
          <p:cNvSpPr txBox="1"/>
          <p:nvPr/>
        </p:nvSpPr>
        <p:spPr>
          <a:xfrm>
            <a:off x="1395498" y="1381728"/>
            <a:ext cx="107479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Präbiotika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Inulin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Hemisqualan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Vitamine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C+E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Moringaöl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cxnSp>
        <p:nvCxnSpPr>
          <p:cNvPr id="17" name="Straight Connector 43">
            <a:extLst>
              <a:ext uri="{FF2B5EF4-FFF2-40B4-BE49-F238E27FC236}">
                <a16:creationId xmlns:a16="http://schemas.microsoft.com/office/drawing/2014/main" id="{78390E10-D2B6-A655-40DA-01926DBCFEC0}"/>
              </a:ext>
            </a:extLst>
          </p:cNvPr>
          <p:cNvCxnSpPr>
            <a:cxnSpLocks/>
          </p:cNvCxnSpPr>
          <p:nvPr/>
        </p:nvCxnSpPr>
        <p:spPr>
          <a:xfrm flipH="1">
            <a:off x="201598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44">
            <a:extLst>
              <a:ext uri="{FF2B5EF4-FFF2-40B4-BE49-F238E27FC236}">
                <a16:creationId xmlns:a16="http://schemas.microsoft.com/office/drawing/2014/main" id="{754EBEA9-BDBE-8E04-5C42-F5358448756B}"/>
              </a:ext>
            </a:extLst>
          </p:cNvPr>
          <p:cNvCxnSpPr>
            <a:cxnSpLocks/>
          </p:cNvCxnSpPr>
          <p:nvPr/>
        </p:nvCxnSpPr>
        <p:spPr>
          <a:xfrm flipH="1">
            <a:off x="1337984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45">
            <a:extLst>
              <a:ext uri="{FF2B5EF4-FFF2-40B4-BE49-F238E27FC236}">
                <a16:creationId xmlns:a16="http://schemas.microsoft.com/office/drawing/2014/main" id="{19463036-7D23-4E99-BD83-8364AB639BC6}"/>
              </a:ext>
            </a:extLst>
          </p:cNvPr>
          <p:cNvSpPr txBox="1"/>
          <p:nvPr/>
        </p:nvSpPr>
        <p:spPr>
          <a:xfrm>
            <a:off x="266907" y="1391405"/>
            <a:ext cx="1146764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Bio-Peptides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Verbessern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sichtbar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das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Volumen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und die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Stärke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 des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Haares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Yuzu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Ceramid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(Shampoo)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Intensive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Feuchtigkeit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+ Schutz</a:t>
            </a:r>
          </a:p>
        </p:txBody>
      </p:sp>
      <p:sp>
        <p:nvSpPr>
          <p:cNvPr id="20" name="Rectangle: Rounded Corners 29">
            <a:extLst>
              <a:ext uri="{FF2B5EF4-FFF2-40B4-BE49-F238E27FC236}">
                <a16:creationId xmlns:a16="http://schemas.microsoft.com/office/drawing/2014/main" id="{C766CAA7-DBFF-FADB-CC12-3ED8C3BC6A37}"/>
              </a:ext>
            </a:extLst>
          </p:cNvPr>
          <p:cNvSpPr/>
          <p:nvPr/>
        </p:nvSpPr>
        <p:spPr bwMode="auto">
          <a:xfrm>
            <a:off x="131137" y="1000267"/>
            <a:ext cx="8571091" cy="252640"/>
          </a:xfrm>
          <a:prstGeom prst="roundRect">
            <a:avLst>
              <a:gd name="adj" fmla="val 50000"/>
            </a:avLst>
          </a:prstGeom>
          <a:solidFill>
            <a:srgbClr val="F0A4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Rootbiomic Ferment™ + Proven “Skincare” Technologies</a:t>
            </a:r>
          </a:p>
        </p:txBody>
      </p:sp>
      <p:pic>
        <p:nvPicPr>
          <p:cNvPr id="22" name="Picture 6">
            <a:extLst>
              <a:ext uri="{FF2B5EF4-FFF2-40B4-BE49-F238E27FC236}">
                <a16:creationId xmlns:a16="http://schemas.microsoft.com/office/drawing/2014/main" id="{89F1A74D-6B1C-F362-051A-1B09B8F939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869" t="21789" r="32181" b="20513"/>
          <a:stretch/>
        </p:blipFill>
        <p:spPr>
          <a:xfrm>
            <a:off x="2678257" y="3533121"/>
            <a:ext cx="730174" cy="1757869"/>
          </a:xfrm>
          <a:prstGeom prst="rect">
            <a:avLst/>
          </a:prstGeom>
        </p:spPr>
      </p:pic>
      <p:pic>
        <p:nvPicPr>
          <p:cNvPr id="24" name="Picture 8">
            <a:extLst>
              <a:ext uri="{FF2B5EF4-FFF2-40B4-BE49-F238E27FC236}">
                <a16:creationId xmlns:a16="http://schemas.microsoft.com/office/drawing/2014/main" id="{BDDF189F-AC3B-EFD3-4F9C-005AD3A810B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29" t="21724" r="35877" b="18035"/>
          <a:stretch/>
        </p:blipFill>
        <p:spPr>
          <a:xfrm>
            <a:off x="1673383" y="3674566"/>
            <a:ext cx="502348" cy="1584222"/>
          </a:xfrm>
          <a:prstGeom prst="rect">
            <a:avLst/>
          </a:prstGeom>
        </p:spPr>
      </p:pic>
      <p:pic>
        <p:nvPicPr>
          <p:cNvPr id="25" name="Picture 14">
            <a:extLst>
              <a:ext uri="{FF2B5EF4-FFF2-40B4-BE49-F238E27FC236}">
                <a16:creationId xmlns:a16="http://schemas.microsoft.com/office/drawing/2014/main" id="{FECC8BFC-351C-2B4E-4EA0-0B1A9757BDA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5798"/>
          <a:stretch/>
        </p:blipFill>
        <p:spPr>
          <a:xfrm>
            <a:off x="4601383" y="3674566"/>
            <a:ext cx="1798645" cy="2001942"/>
          </a:xfrm>
          <a:prstGeom prst="rect">
            <a:avLst/>
          </a:prstGeom>
        </p:spPr>
      </p:pic>
      <p:grpSp>
        <p:nvGrpSpPr>
          <p:cNvPr id="26" name="Group 4">
            <a:extLst>
              <a:ext uri="{FF2B5EF4-FFF2-40B4-BE49-F238E27FC236}">
                <a16:creationId xmlns:a16="http://schemas.microsoft.com/office/drawing/2014/main" id="{03755E89-7C84-F6D2-7493-EEBE25B03954}"/>
              </a:ext>
            </a:extLst>
          </p:cNvPr>
          <p:cNvGrpSpPr/>
          <p:nvPr/>
        </p:nvGrpSpPr>
        <p:grpSpPr>
          <a:xfrm>
            <a:off x="195989" y="3200407"/>
            <a:ext cx="1099833" cy="2090583"/>
            <a:chOff x="147956" y="2467256"/>
            <a:chExt cx="1346187" cy="2537539"/>
          </a:xfrm>
        </p:grpSpPr>
        <p:pic>
          <p:nvPicPr>
            <p:cNvPr id="27" name="Picture 22">
              <a:extLst>
                <a:ext uri="{FF2B5EF4-FFF2-40B4-BE49-F238E27FC236}">
                  <a16:creationId xmlns:a16="http://schemas.microsoft.com/office/drawing/2014/main" id="{FE767A34-A28C-45B2-B5DB-8D8007A2E14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l="32156" t="20295" r="34827" b="14994"/>
            <a:stretch/>
          </p:blipFill>
          <p:spPr>
            <a:xfrm>
              <a:off x="602696" y="2467256"/>
              <a:ext cx="891447" cy="2537539"/>
            </a:xfrm>
            <a:prstGeom prst="rect">
              <a:avLst/>
            </a:prstGeom>
          </p:spPr>
        </p:pic>
        <p:pic>
          <p:nvPicPr>
            <p:cNvPr id="28" name="Picture 33">
              <a:extLst>
                <a:ext uri="{FF2B5EF4-FFF2-40B4-BE49-F238E27FC236}">
                  <a16:creationId xmlns:a16="http://schemas.microsoft.com/office/drawing/2014/main" id="{E5B844AB-9324-FA91-F04A-83E5643AB61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33992" t="31353" r="36302" b="19368"/>
            <a:stretch/>
          </p:blipFill>
          <p:spPr>
            <a:xfrm>
              <a:off x="147956" y="2805111"/>
              <a:ext cx="868290" cy="2160597"/>
            </a:xfrm>
            <a:prstGeom prst="rect">
              <a:avLst/>
            </a:prstGeom>
          </p:spPr>
        </p:pic>
      </p:grpSp>
      <p:cxnSp>
        <p:nvCxnSpPr>
          <p:cNvPr id="29" name="Straight Connector 3">
            <a:extLst>
              <a:ext uri="{FF2B5EF4-FFF2-40B4-BE49-F238E27FC236}">
                <a16:creationId xmlns:a16="http://schemas.microsoft.com/office/drawing/2014/main" id="{F685A500-2651-F14C-83D5-CE98F071ECB0}"/>
              </a:ext>
            </a:extLst>
          </p:cNvPr>
          <p:cNvCxnSpPr>
            <a:cxnSpLocks/>
          </p:cNvCxnSpPr>
          <p:nvPr/>
        </p:nvCxnSpPr>
        <p:spPr>
          <a:xfrm flipH="1">
            <a:off x="7311574" y="1266468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7" descr="A bottle of liquid with a dropper&#10;&#10;AI-generated content may be incorrect.">
            <a:extLst>
              <a:ext uri="{FF2B5EF4-FFF2-40B4-BE49-F238E27FC236}">
                <a16:creationId xmlns:a16="http://schemas.microsoft.com/office/drawing/2014/main" id="{21399D27-72A5-FE35-0E14-9DEEC0B05F8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937" y="3799197"/>
            <a:ext cx="1528692" cy="1528692"/>
          </a:xfrm>
          <a:prstGeom prst="rect">
            <a:avLst/>
          </a:prstGeom>
        </p:spPr>
      </p:pic>
      <p:grpSp>
        <p:nvGrpSpPr>
          <p:cNvPr id="36" name="Group 10">
            <a:extLst>
              <a:ext uri="{FF2B5EF4-FFF2-40B4-BE49-F238E27FC236}">
                <a16:creationId xmlns:a16="http://schemas.microsoft.com/office/drawing/2014/main" id="{553B0AEF-BA3C-CB92-3325-F164A6D152BA}"/>
              </a:ext>
            </a:extLst>
          </p:cNvPr>
          <p:cNvGrpSpPr/>
          <p:nvPr/>
        </p:nvGrpSpPr>
        <p:grpSpPr>
          <a:xfrm>
            <a:off x="5569781" y="3200407"/>
            <a:ext cx="1659965" cy="2076771"/>
            <a:chOff x="-2202535" y="2232310"/>
            <a:chExt cx="2199840" cy="2752206"/>
          </a:xfrm>
        </p:grpSpPr>
        <p:pic>
          <p:nvPicPr>
            <p:cNvPr id="37" name="Picture 5" descr="A white bottle with a yellow cap&#10;&#10;AI-generated content may be incorrect.">
              <a:extLst>
                <a:ext uri="{FF2B5EF4-FFF2-40B4-BE49-F238E27FC236}">
                  <a16:creationId xmlns:a16="http://schemas.microsoft.com/office/drawing/2014/main" id="{F1BFE96E-824E-F085-ABD4-E1F6137F9BB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4583"/>
            <a:stretch/>
          </p:blipFill>
          <p:spPr>
            <a:xfrm>
              <a:off x="-1782036" y="2232310"/>
              <a:ext cx="1779341" cy="2720004"/>
            </a:xfrm>
            <a:prstGeom prst="rect">
              <a:avLst/>
            </a:prstGeom>
          </p:spPr>
        </p:pic>
        <p:pic>
          <p:nvPicPr>
            <p:cNvPr id="39" name="Picture 9" descr="A bottle of liquid with a dispenser&#10;&#10;AI-generated content may be incorrect.">
              <a:extLst>
                <a:ext uri="{FF2B5EF4-FFF2-40B4-BE49-F238E27FC236}">
                  <a16:creationId xmlns:a16="http://schemas.microsoft.com/office/drawing/2014/main" id="{D4EC599D-4A90-A45B-C701-8A5C5EC07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2169"/>
            <a:stretch/>
          </p:blipFill>
          <p:spPr>
            <a:xfrm>
              <a:off x="-2202535" y="2517221"/>
              <a:ext cx="1673576" cy="2467295"/>
            </a:xfrm>
            <a:prstGeom prst="rect">
              <a:avLst/>
            </a:prstGeom>
          </p:spPr>
        </p:pic>
      </p:grpSp>
      <p:sp>
        <p:nvSpPr>
          <p:cNvPr id="47" name="TextBox 11">
            <a:extLst>
              <a:ext uri="{FF2B5EF4-FFF2-40B4-BE49-F238E27FC236}">
                <a16:creationId xmlns:a16="http://schemas.microsoft.com/office/drawing/2014/main" id="{73FA1121-B905-6A53-B5B7-7E154627C6FA}"/>
              </a:ext>
            </a:extLst>
          </p:cNvPr>
          <p:cNvSpPr txBox="1"/>
          <p:nvPr/>
        </p:nvSpPr>
        <p:spPr>
          <a:xfrm>
            <a:off x="6225545" y="1396531"/>
            <a:ext cx="1125263" cy="161582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Amaranth Peptide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 err="1">
                <a:solidFill>
                  <a:schemeClr val="tx1"/>
                </a:solidFill>
                <a:latin typeface="Montserrat"/>
              </a:rPr>
              <a:t>Verleihen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dem Haar </a:t>
            </a:r>
            <a:r>
              <a:rPr lang="en-US" sz="900" dirty="0" err="1">
                <a:solidFill>
                  <a:schemeClr val="tx1"/>
                </a:solidFill>
                <a:latin typeface="Montserrat"/>
              </a:rPr>
              <a:t>sichtbar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chemeClr val="tx1"/>
                </a:solidFill>
                <a:latin typeface="Montserrat"/>
              </a:rPr>
              <a:t>mehr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chemeClr val="tx1"/>
                </a:solidFill>
                <a:latin typeface="Montserrat"/>
              </a:rPr>
              <a:t>Volumen</a:t>
            </a:r>
            <a:endParaRPr lang="en-US" sz="900" dirty="0">
              <a:solidFill>
                <a:schemeClr val="tx1"/>
              </a:solidFill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Inulin (Shampoo)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Reinigt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sanft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und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spendet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Feuchtigkeit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sp>
        <p:nvSpPr>
          <p:cNvPr id="48" name="TextBox 12">
            <a:extLst>
              <a:ext uri="{FF2B5EF4-FFF2-40B4-BE49-F238E27FC236}">
                <a16:creationId xmlns:a16="http://schemas.microsoft.com/office/drawing/2014/main" id="{6E6CACA6-F007-2B0C-4B2D-1F95AE20FD4C}"/>
              </a:ext>
            </a:extLst>
          </p:cNvPr>
          <p:cNvSpPr txBox="1"/>
          <p:nvPr/>
        </p:nvSpPr>
        <p:spPr>
          <a:xfrm>
            <a:off x="7445228" y="1393689"/>
            <a:ext cx="1219683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Verdichtende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Peptide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 err="1">
                <a:solidFill>
                  <a:srgbClr val="511332"/>
                </a:solidFill>
                <a:latin typeface="Montserrat"/>
              </a:rPr>
              <a:t>Erhöhen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sichtbar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die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Haardichte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,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Stärke</a:t>
            </a:r>
            <a:r>
              <a:rPr lang="en-US" sz="900" dirty="0">
                <a:solidFill>
                  <a:srgbClr val="511332"/>
                </a:solidFill>
                <a:latin typeface="Montserrat"/>
              </a:rPr>
              <a:t> und </a:t>
            </a:r>
            <a:r>
              <a:rPr lang="en-US" sz="900" dirty="0" err="1">
                <a:solidFill>
                  <a:srgbClr val="511332"/>
                </a:solidFill>
                <a:latin typeface="Montserrat"/>
              </a:rPr>
              <a:t>Fülle</a:t>
            </a:r>
            <a:endParaRPr lang="en-US" sz="900" dirty="0">
              <a:solidFill>
                <a:srgbClr val="511332"/>
              </a:solidFill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900" dirty="0">
              <a:solidFill>
                <a:srgbClr val="511332"/>
              </a:solidFill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Exosomen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aus</a:t>
            </a: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</a:t>
            </a:r>
            <a:r>
              <a:rPr kumimoji="0" lang="en-US" sz="900" b="1" i="0" u="none" strike="noStrike" kern="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Kurkuma-Extrakt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Unterstützen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Volumen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+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entfalten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das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volle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Potenzial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des </a:t>
            </a:r>
            <a:r>
              <a:rPr kumimoji="0" lang="en-US" sz="900" b="0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Haares</a:t>
            </a:r>
            <a:endParaRPr lang="en-US" sz="9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tserrat"/>
            </a:endParaRPr>
          </a:p>
        </p:txBody>
      </p:sp>
      <p:pic>
        <p:nvPicPr>
          <p:cNvPr id="2" name="Picture 20">
            <a:extLst>
              <a:ext uri="{FF2B5EF4-FFF2-40B4-BE49-F238E27FC236}">
                <a16:creationId xmlns:a16="http://schemas.microsoft.com/office/drawing/2014/main" id="{5C6072AC-FA61-5F53-B95C-E32053F94CB1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t="23889"/>
          <a:stretch/>
        </p:blipFill>
        <p:spPr>
          <a:xfrm>
            <a:off x="3319233" y="3872406"/>
            <a:ext cx="1887102" cy="215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4358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inse how to apply">
            <a:hlinkClick r:id="" action="ppaction://media"/>
            <a:extLst>
              <a:ext uri="{FF2B5EF4-FFF2-40B4-BE49-F238E27FC236}">
                <a16:creationId xmlns:a16="http://schemas.microsoft.com/office/drawing/2014/main" id="{674A5A22-01D0-DACA-BFCC-6B79D1CA6B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43629" y="1537970"/>
            <a:ext cx="5500371" cy="4183380"/>
          </a:xfrm>
          <a:prstGeom prst="rect">
            <a:avLst/>
          </a:prstGeom>
        </p:spPr>
      </p:pic>
      <p:pic>
        <p:nvPicPr>
          <p:cNvPr id="4" name="Picture 3" descr="A bottle of liquid in water&#10;&#10;Description automatically generated">
            <a:extLst>
              <a:ext uri="{FF2B5EF4-FFF2-40B4-BE49-F238E27FC236}">
                <a16:creationId xmlns:a16="http://schemas.microsoft.com/office/drawing/2014/main" id="{5CA6B23F-F5F6-D33D-DD37-CFEE265301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2" t="3307" r="9939" b="13926"/>
          <a:stretch/>
        </p:blipFill>
        <p:spPr>
          <a:xfrm>
            <a:off x="0" y="0"/>
            <a:ext cx="3653087" cy="5721350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F87574-48D4-1AE6-3299-43EA9045489B}"/>
              </a:ext>
            </a:extLst>
          </p:cNvPr>
          <p:cNvSpPr txBox="1"/>
          <p:nvPr/>
        </p:nvSpPr>
        <p:spPr>
          <a:xfrm>
            <a:off x="3824692" y="440189"/>
            <a:ext cx="5102138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DAS WÖCHENTLICHE KOPFHAUT-RESET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Entfernt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sanft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Schmutz,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überschüssiges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Öl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und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Produktrückstände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für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eine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frische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,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saubere</a:t>
            </a: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 </a:t>
            </a:r>
            <a:r>
              <a:rPr lang="en-US" sz="1800" b="0" i="0" u="none" strike="noStrike" dirty="0" err="1">
                <a:solidFill>
                  <a:srgbClr val="612651"/>
                </a:solidFill>
                <a:effectLst/>
                <a:latin typeface="Feature Display Medium" pitchFamily="50" charset="0"/>
              </a:rPr>
              <a:t>Kopfhaut</a:t>
            </a:r>
            <a:endParaRPr kumimoji="0" lang="en-US" sz="160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2CC3A-160C-755D-54F5-95DF7741263C}"/>
              </a:ext>
            </a:extLst>
          </p:cNvPr>
          <p:cNvSpPr txBox="1"/>
          <p:nvPr/>
        </p:nvSpPr>
        <p:spPr>
          <a:xfrm>
            <a:off x="304252" y="408519"/>
            <a:ext cx="312474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AHA+ACV Vor-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Shampoo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Kopfhaut-Klärspülung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  <a:sym typeface="Arial"/>
            </a:endParaRPr>
          </a:p>
        </p:txBody>
      </p:sp>
      <p:pic>
        <p:nvPicPr>
          <p:cNvPr id="11" name="Picture 10" descr="A red circle with white text&#10;&#10;Description automatically generated">
            <a:extLst>
              <a:ext uri="{FF2B5EF4-FFF2-40B4-BE49-F238E27FC236}">
                <a16:creationId xmlns:a16="http://schemas.microsoft.com/office/drawing/2014/main" id="{719265A7-93C0-21EA-6BD3-E89AC0E9BB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553" y="2502092"/>
            <a:ext cx="1127568" cy="112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4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metin, ekran görüntüsü, bitki, kalıp, küf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E1255510-9DA3-827B-1347-9CAB761611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386" y="1280700"/>
            <a:ext cx="3924300" cy="3924300"/>
          </a:xfrm>
          <a:prstGeom prst="rect">
            <a:avLst/>
          </a:prstGeom>
        </p:spPr>
      </p:pic>
      <p:pic>
        <p:nvPicPr>
          <p:cNvPr id="10" name="Resim 9" descr="metin, sanat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181759D5-0635-8108-30F1-04F0CB8DE0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65" y="1276428"/>
            <a:ext cx="3924300" cy="39243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C281B0-D33F-30ED-7959-63DA21E5C2F0}"/>
              </a:ext>
            </a:extLst>
          </p:cNvPr>
          <p:cNvSpPr txBox="1"/>
          <p:nvPr/>
        </p:nvSpPr>
        <p:spPr>
          <a:xfrm>
            <a:off x="-899160" y="403366"/>
            <a:ext cx="10515600" cy="68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>
              <a:lnSpc>
                <a:spcPct val="80000"/>
              </a:lnSpc>
              <a:defRPr/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AHA+ACV Vor-Shampoo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Kopfhaut-Klärspülung</a:t>
            </a:r>
            <a:endParaRPr lang="en-US" sz="2400" dirty="0">
              <a:solidFill>
                <a:srgbClr val="61265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ctr">
              <a:lnSpc>
                <a:spcPct val="80000"/>
              </a:lnSpc>
              <a:defRPr/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Echte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unbearbeitete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Ergebnisse</a:t>
            </a:r>
            <a:endParaRPr lang="en-US" sz="400" dirty="0">
              <a:solidFill>
                <a:srgbClr val="61265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  <p:sp>
        <p:nvSpPr>
          <p:cNvPr id="2" name="Rectangle: Rounded Corners 16">
            <a:extLst>
              <a:ext uri="{FF2B5EF4-FFF2-40B4-BE49-F238E27FC236}">
                <a16:creationId xmlns:a16="http://schemas.microsoft.com/office/drawing/2014/main" id="{AA0B2D58-FF1E-CE30-1C07-A6A59CE3AEAD}"/>
              </a:ext>
            </a:extLst>
          </p:cNvPr>
          <p:cNvSpPr/>
          <p:nvPr/>
        </p:nvSpPr>
        <p:spPr>
          <a:xfrm>
            <a:off x="529065" y="2149730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3" name="Rectangle: Rounded Corners 16">
            <a:extLst>
              <a:ext uri="{FF2B5EF4-FFF2-40B4-BE49-F238E27FC236}">
                <a16:creationId xmlns:a16="http://schemas.microsoft.com/office/drawing/2014/main" id="{DB73C498-798B-A033-F34F-6682BF18A534}"/>
              </a:ext>
            </a:extLst>
          </p:cNvPr>
          <p:cNvSpPr/>
          <p:nvPr/>
        </p:nvSpPr>
        <p:spPr>
          <a:xfrm>
            <a:off x="3309965" y="2149729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66675D27-EBB9-7617-80D4-4F9B27D9DAA1}"/>
              </a:ext>
            </a:extLst>
          </p:cNvPr>
          <p:cNvSpPr/>
          <p:nvPr/>
        </p:nvSpPr>
        <p:spPr>
          <a:xfrm>
            <a:off x="4652710" y="2149729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5" name="Rectangle: Rounded Corners 16">
            <a:extLst>
              <a:ext uri="{FF2B5EF4-FFF2-40B4-BE49-F238E27FC236}">
                <a16:creationId xmlns:a16="http://schemas.microsoft.com/office/drawing/2014/main" id="{7968C47C-14FB-93BC-9C11-BC8ADDD80218}"/>
              </a:ext>
            </a:extLst>
          </p:cNvPr>
          <p:cNvSpPr/>
          <p:nvPr/>
        </p:nvSpPr>
        <p:spPr>
          <a:xfrm>
            <a:off x="7433610" y="2149728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</p:spTree>
    <p:extLst>
      <p:ext uri="{BB962C8B-B14F-4D97-AF65-F5344CB8AC3E}">
        <p14:creationId xmlns:p14="http://schemas.microsoft.com/office/powerpoint/2010/main" val="4215704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6AE000A-2E66-1C5B-896D-885F43A96CC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38025" t="36558" r="42690" b="35030"/>
          <a:stretch/>
        </p:blipFill>
        <p:spPr>
          <a:xfrm>
            <a:off x="-1" y="0"/>
            <a:ext cx="3761529" cy="5721350"/>
          </a:xfrm>
          <a:prstGeom prst="rect">
            <a:avLst/>
          </a:prstGeom>
        </p:spPr>
      </p:pic>
      <p:pic>
        <p:nvPicPr>
          <p:cNvPr id="4" name="Picture 3" descr="A person holding bottles of hair&#10;&#10;Description automatically generated">
            <a:extLst>
              <a:ext uri="{FF2B5EF4-FFF2-40B4-BE49-F238E27FC236}">
                <a16:creationId xmlns:a16="http://schemas.microsoft.com/office/drawing/2014/main" id="{3C168C16-6957-1A49-71C3-E8383116F1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6" t="30894" b="2894"/>
          <a:stretch/>
        </p:blipFill>
        <p:spPr>
          <a:xfrm>
            <a:off x="3664664" y="0"/>
            <a:ext cx="5479335" cy="572135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3DF8C7D-A45F-AE7A-AB2B-FCABB2DF0D32}"/>
              </a:ext>
            </a:extLst>
          </p:cNvPr>
          <p:cNvSpPr txBox="1"/>
          <p:nvPr/>
        </p:nvSpPr>
        <p:spPr>
          <a:xfrm>
            <a:off x="5380579" y="1675734"/>
            <a:ext cx="3479047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pPr algn="r"/>
            <a:endParaRPr lang="en-US" sz="2800" dirty="0"/>
          </a:p>
          <a:p>
            <a:pPr algn="r"/>
            <a:r>
              <a:rPr lang="en-US" sz="2000" dirty="0"/>
              <a:t>2X </a:t>
            </a:r>
            <a:r>
              <a:rPr lang="en-US" sz="2000" dirty="0" err="1"/>
              <a:t>Konzentriert</a:t>
            </a:r>
            <a:endParaRPr lang="en-US" sz="2000" dirty="0"/>
          </a:p>
          <a:p>
            <a:pPr algn="r"/>
            <a:r>
              <a:rPr lang="en-US" sz="2000" dirty="0" err="1"/>
              <a:t>Sulfatfrei</a:t>
            </a:r>
            <a:r>
              <a:rPr lang="en-US" sz="2000" dirty="0"/>
              <a:t> </a:t>
            </a:r>
            <a:r>
              <a:rPr lang="en-US" sz="2000" dirty="0" err="1"/>
              <a:t>Silikonfrei</a:t>
            </a:r>
            <a:endParaRPr lang="en-US" sz="2000" dirty="0"/>
          </a:p>
        </p:txBody>
      </p:sp>
      <p:sp>
        <p:nvSpPr>
          <p:cNvPr id="3" name="Google Shape;505;p13">
            <a:extLst>
              <a:ext uri="{FF2B5EF4-FFF2-40B4-BE49-F238E27FC236}">
                <a16:creationId xmlns:a16="http://schemas.microsoft.com/office/drawing/2014/main" id="{CCC90D1E-193A-4605-834C-0DA0BDE5ED8B}"/>
              </a:ext>
            </a:extLst>
          </p:cNvPr>
          <p:cNvSpPr txBox="1">
            <a:spLocks/>
          </p:cNvSpPr>
          <p:nvPr/>
        </p:nvSpPr>
        <p:spPr>
          <a:xfrm>
            <a:off x="3761528" y="384880"/>
            <a:ext cx="5036445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algn="r">
              <a:lnSpc>
                <a:spcPct val="80000"/>
              </a:lnSpc>
              <a:defRPr/>
            </a:pPr>
            <a:r>
              <a:rPr lang="en-US" sz="2500" dirty="0" err="1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Stärkendes</a:t>
            </a:r>
            <a:endParaRPr lang="en-US" sz="2500" dirty="0">
              <a:solidFill>
                <a:schemeClr val="bg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 err="1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Konzentriertes</a:t>
            </a:r>
            <a:endParaRPr lang="en-US" sz="2500" dirty="0">
              <a:solidFill>
                <a:schemeClr val="bg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Shampoo &amp;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Conditioner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8AC9DB-1292-9C0D-284F-3A1A4B43B238}"/>
              </a:ext>
            </a:extLst>
          </p:cNvPr>
          <p:cNvSpPr txBox="1"/>
          <p:nvPr/>
        </p:nvSpPr>
        <p:spPr>
          <a:xfrm>
            <a:off x="249163" y="185012"/>
            <a:ext cx="3166338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endParaRPr lang="en-US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Wussten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Sie,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dass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herkömmliche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Shampoos &amp; Conditioner bis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zu</a:t>
            </a:r>
            <a:endParaRPr lang="en-US" sz="1800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2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80 % Wasser</a:t>
            </a: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enthalten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3CC27CE-4433-C468-732F-AE4CFA93E180}"/>
              </a:ext>
            </a:extLst>
          </p:cNvPr>
          <p:cNvSpPr txBox="1"/>
          <p:nvPr/>
        </p:nvSpPr>
        <p:spPr>
          <a:xfrm>
            <a:off x="276096" y="3589998"/>
            <a:ext cx="316633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endParaRPr lang="en-US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Unsere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ultrakonzentrierten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Formeln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enthalten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kein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</a:t>
            </a:r>
            <a:r>
              <a:rPr lang="en-US" sz="1800" dirty="0" err="1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zugesetztes</a:t>
            </a:r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 Wasser*</a:t>
            </a:r>
            <a:endParaRPr lang="en-US" sz="1800" dirty="0">
              <a:solidFill>
                <a:srgbClr val="61265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5965CE-74A9-295B-B8BA-DA50B3A90AC5}"/>
              </a:ext>
            </a:extLst>
          </p:cNvPr>
          <p:cNvSpPr txBox="1"/>
          <p:nvPr/>
        </p:nvSpPr>
        <p:spPr>
          <a:xfrm>
            <a:off x="276096" y="5163504"/>
            <a:ext cx="2889585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Ausschließlich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Inhaltsstoffe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mit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eigenem</a:t>
            </a: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 </a:t>
            </a:r>
            <a:r>
              <a:rPr kumimoji="0" lang="en-US" sz="1050" i="0" u="none" strike="noStrike" kern="1200" cap="none" spc="0" normalizeH="0" baseline="0" noProof="0" dirty="0" err="1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Wassergehalt</a:t>
            </a:r>
            <a:endParaRPr kumimoji="0" lang="en-US" sz="10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05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99407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640">
              <a:srgbClr val="EEB345"/>
            </a:gs>
            <a:gs pos="48280">
              <a:srgbClr val="EDAF3D"/>
            </a:gs>
            <a:gs pos="13000">
              <a:srgbClr val="EFB444"/>
            </a:gs>
            <a:gs pos="0">
              <a:srgbClr val="EFA031"/>
            </a:gs>
            <a:gs pos="100000">
              <a:srgbClr val="EFB547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pouring liquid from a pump&#10;&#10;Description automatically generated">
            <a:extLst>
              <a:ext uri="{FF2B5EF4-FFF2-40B4-BE49-F238E27FC236}">
                <a16:creationId xmlns:a16="http://schemas.microsoft.com/office/drawing/2014/main" id="{D2FDF252-1E60-1FC7-7EE0-88C9B5BB85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4010"/>
          <a:stretch/>
        </p:blipFill>
        <p:spPr>
          <a:xfrm>
            <a:off x="3889838" y="-74284"/>
            <a:ext cx="5254161" cy="3908914"/>
          </a:xfrm>
          <a:prstGeom prst="rect">
            <a:avLst/>
          </a:prstGeom>
        </p:spPr>
      </p:pic>
      <p:pic>
        <p:nvPicPr>
          <p:cNvPr id="3" name="Picture 2" descr="A hand pouring liquid from a pump&#10;&#10;Description automatically generated">
            <a:extLst>
              <a:ext uri="{FF2B5EF4-FFF2-40B4-BE49-F238E27FC236}">
                <a16:creationId xmlns:a16="http://schemas.microsoft.com/office/drawing/2014/main" id="{FD43D454-C561-C8BB-597E-AC44EB2D2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8123" y="-74284"/>
            <a:ext cx="3908916" cy="3908916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F37B9D3A-0EC6-B77B-6DA3-66CFE29CA270}"/>
              </a:ext>
            </a:extLst>
          </p:cNvPr>
          <p:cNvSpPr txBox="1"/>
          <p:nvPr/>
        </p:nvSpPr>
        <p:spPr>
          <a:xfrm>
            <a:off x="2650324" y="742435"/>
            <a:ext cx="420909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l" defTabSz="673090">
              <a:lnSpc>
                <a:spcPct val="80000"/>
              </a:lnSpc>
            </a:pP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Wie </a:t>
            </a: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viel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sollte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ich </a:t>
            </a:r>
            <a:r>
              <a:rPr lang="en-US" sz="4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verwenden</a:t>
            </a: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?</a:t>
            </a:r>
            <a:endParaRPr lang="en-US" sz="40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pic>
        <p:nvPicPr>
          <p:cNvPr id="33" name="Graphic 32" descr="Water with solid fill">
            <a:extLst>
              <a:ext uri="{FF2B5EF4-FFF2-40B4-BE49-F238E27FC236}">
                <a16:creationId xmlns:a16="http://schemas.microsoft.com/office/drawing/2014/main" id="{87F9DD6C-0645-8AA1-7FB6-4F25F78CAE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44999" y="3584199"/>
            <a:ext cx="404940" cy="40494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F95D810-8A87-F852-17BA-A52E68C48FE3}"/>
              </a:ext>
            </a:extLst>
          </p:cNvPr>
          <p:cNvSpPr txBox="1"/>
          <p:nvPr/>
        </p:nvSpPr>
        <p:spPr>
          <a:xfrm>
            <a:off x="2705441" y="3561449"/>
            <a:ext cx="3316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Kurzes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/ </a:t>
            </a:r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Feines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Haar: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1 Hub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6FFC071-51CF-97BF-031F-1B5924C4CA0C}"/>
              </a:ext>
            </a:extLst>
          </p:cNvPr>
          <p:cNvSpPr txBox="1"/>
          <p:nvPr/>
        </p:nvSpPr>
        <p:spPr>
          <a:xfrm>
            <a:off x="2705441" y="3954235"/>
            <a:ext cx="28360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Mittleres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Haar: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2-3 Hub</a:t>
            </a:r>
          </a:p>
        </p:txBody>
      </p:sp>
      <p:pic>
        <p:nvPicPr>
          <p:cNvPr id="40" name="Graphic 39" descr="Water with solid fill">
            <a:extLst>
              <a:ext uri="{FF2B5EF4-FFF2-40B4-BE49-F238E27FC236}">
                <a16:creationId xmlns:a16="http://schemas.microsoft.com/office/drawing/2014/main" id="{B6B087FA-C611-CDF0-50CE-873436B1CB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74345" y="3964004"/>
            <a:ext cx="404940" cy="404940"/>
          </a:xfrm>
          <a:prstGeom prst="rect">
            <a:avLst/>
          </a:prstGeom>
        </p:spPr>
      </p:pic>
      <p:pic>
        <p:nvPicPr>
          <p:cNvPr id="41" name="Graphic 40" descr="Water with solid fill">
            <a:extLst>
              <a:ext uri="{FF2B5EF4-FFF2-40B4-BE49-F238E27FC236}">
                <a16:creationId xmlns:a16="http://schemas.microsoft.com/office/drawing/2014/main" id="{D4C8B9B3-2713-647F-BE97-FC1D4E505C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68910" y="3964004"/>
            <a:ext cx="404940" cy="404940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262BA828-0FC1-4B8B-BC98-A2FD8414B1F3}"/>
              </a:ext>
            </a:extLst>
          </p:cNvPr>
          <p:cNvGrpSpPr/>
          <p:nvPr/>
        </p:nvGrpSpPr>
        <p:grpSpPr>
          <a:xfrm>
            <a:off x="5983825" y="3905288"/>
            <a:ext cx="414531" cy="442520"/>
            <a:chOff x="3935871" y="4087418"/>
            <a:chExt cx="414531" cy="442520"/>
          </a:xfrm>
        </p:grpSpPr>
        <p:pic>
          <p:nvPicPr>
            <p:cNvPr id="42" name="Graphic 41" descr="Water with solid fill">
              <a:extLst>
                <a:ext uri="{FF2B5EF4-FFF2-40B4-BE49-F238E27FC236}">
                  <a16:creationId xmlns:a16="http://schemas.microsoft.com/office/drawing/2014/main" id="{443CF0DF-9840-B3D6-7D53-3FA3276D2C8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935871" y="4124998"/>
              <a:ext cx="404940" cy="404940"/>
            </a:xfrm>
            <a:prstGeom prst="rect">
              <a:avLst/>
            </a:prstGeom>
          </p:spPr>
        </p:pic>
        <p:pic>
          <p:nvPicPr>
            <p:cNvPr id="43" name="Graphic 42" descr="Water with solid fill">
              <a:extLst>
                <a:ext uri="{FF2B5EF4-FFF2-40B4-BE49-F238E27FC236}">
                  <a16:creationId xmlns:a16="http://schemas.microsoft.com/office/drawing/2014/main" id="{C0A1D51A-7A6C-DD4B-201C-A914F8B96C5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48884" t="-8132"/>
            <a:stretch/>
          </p:blipFill>
          <p:spPr>
            <a:xfrm>
              <a:off x="4141342" y="4087418"/>
              <a:ext cx="209060" cy="442245"/>
            </a:xfrm>
            <a:prstGeom prst="rect">
              <a:avLst/>
            </a:prstGeom>
          </p:spPr>
        </p:pic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993F4859-EBEB-B9F6-E1FE-77AB9AFB7C61}"/>
              </a:ext>
            </a:extLst>
          </p:cNvPr>
          <p:cNvSpPr txBox="1"/>
          <p:nvPr/>
        </p:nvSpPr>
        <p:spPr>
          <a:xfrm>
            <a:off x="2705441" y="4326422"/>
            <a:ext cx="3568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Langes / Dickes Haar: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3-4 Hub</a:t>
            </a:r>
          </a:p>
        </p:txBody>
      </p:sp>
      <p:pic>
        <p:nvPicPr>
          <p:cNvPr id="46" name="Graphic 45" descr="Water with solid fill">
            <a:extLst>
              <a:ext uri="{FF2B5EF4-FFF2-40B4-BE49-F238E27FC236}">
                <a16:creationId xmlns:a16="http://schemas.microsoft.com/office/drawing/2014/main" id="{141C94B6-0D70-183D-30CD-609F7710F8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54479" y="4334367"/>
            <a:ext cx="404940" cy="404940"/>
          </a:xfrm>
          <a:prstGeom prst="rect">
            <a:avLst/>
          </a:prstGeom>
        </p:spPr>
      </p:pic>
      <p:pic>
        <p:nvPicPr>
          <p:cNvPr id="47" name="Graphic 46" descr="Water with solid fill">
            <a:extLst>
              <a:ext uri="{FF2B5EF4-FFF2-40B4-BE49-F238E27FC236}">
                <a16:creationId xmlns:a16="http://schemas.microsoft.com/office/drawing/2014/main" id="{6A02EC2C-0C78-307B-506D-E6709F1187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044" y="4334367"/>
            <a:ext cx="404940" cy="404940"/>
          </a:xfrm>
          <a:prstGeom prst="rect">
            <a:avLst/>
          </a:prstGeom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E6163EAA-45BC-81CB-54AB-451F2F50344D}"/>
              </a:ext>
            </a:extLst>
          </p:cNvPr>
          <p:cNvGrpSpPr/>
          <p:nvPr/>
        </p:nvGrpSpPr>
        <p:grpSpPr>
          <a:xfrm>
            <a:off x="7063959" y="4288806"/>
            <a:ext cx="414784" cy="446667"/>
            <a:chOff x="3935871" y="4092208"/>
            <a:chExt cx="414784" cy="442244"/>
          </a:xfrm>
        </p:grpSpPr>
        <p:pic>
          <p:nvPicPr>
            <p:cNvPr id="49" name="Graphic 48" descr="Water with solid fill">
              <a:extLst>
                <a:ext uri="{FF2B5EF4-FFF2-40B4-BE49-F238E27FC236}">
                  <a16:creationId xmlns:a16="http://schemas.microsoft.com/office/drawing/2014/main" id="{A84EC824-B294-597A-61B6-D13799F276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935871" y="4124998"/>
              <a:ext cx="404940" cy="404940"/>
            </a:xfrm>
            <a:prstGeom prst="rect">
              <a:avLst/>
            </a:prstGeom>
          </p:spPr>
        </p:pic>
        <p:pic>
          <p:nvPicPr>
            <p:cNvPr id="50" name="Graphic 49" descr="Water with solid fill">
              <a:extLst>
                <a:ext uri="{FF2B5EF4-FFF2-40B4-BE49-F238E27FC236}">
                  <a16:creationId xmlns:a16="http://schemas.microsoft.com/office/drawing/2014/main" id="{78602FD4-0653-C191-24C1-FC44366AE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48884" t="-8132"/>
            <a:stretch/>
          </p:blipFill>
          <p:spPr>
            <a:xfrm>
              <a:off x="4141595" y="4092208"/>
              <a:ext cx="209060" cy="442244"/>
            </a:xfrm>
            <a:prstGeom prst="rect">
              <a:avLst/>
            </a:prstGeom>
          </p:spPr>
        </p:pic>
      </p:grpSp>
      <p:pic>
        <p:nvPicPr>
          <p:cNvPr id="51" name="Graphic 50" descr="Water with solid fill">
            <a:extLst>
              <a:ext uri="{FF2B5EF4-FFF2-40B4-BE49-F238E27FC236}">
                <a16:creationId xmlns:a16="http://schemas.microsoft.com/office/drawing/2014/main" id="{DA050778-256C-D27F-8EFD-3E8F7F8A0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41033" y="4337874"/>
            <a:ext cx="404940" cy="404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38F263-A95C-579E-1D76-18C2EB40E3B4}"/>
              </a:ext>
            </a:extLst>
          </p:cNvPr>
          <p:cNvSpPr txBox="1"/>
          <p:nvPr/>
        </p:nvSpPr>
        <p:spPr>
          <a:xfrm>
            <a:off x="2699275" y="2105867"/>
            <a:ext cx="53783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Verwenden</a:t>
            </a:r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Sie die HÄLFTE </a:t>
            </a:r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Ihrer</a:t>
            </a:r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</a:p>
          <a:p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üblichen</a:t>
            </a:r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Menge</a:t>
            </a:r>
            <a:endParaRPr lang="en-US" sz="28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8B96A-6969-2217-7DF8-D1AA34E9C7B0}"/>
              </a:ext>
            </a:extLst>
          </p:cNvPr>
          <p:cNvSpPr txBox="1"/>
          <p:nvPr/>
        </p:nvSpPr>
        <p:spPr>
          <a:xfrm>
            <a:off x="2699275" y="3038156"/>
            <a:ext cx="33025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ODER </a:t>
            </a:r>
            <a:r>
              <a:rPr lang="en-US" sz="28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probieren</a:t>
            </a:r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Sie</a:t>
            </a:r>
            <a:endParaRPr lang="en-US" sz="28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4341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>
            <a:extLst>
              <a:ext uri="{FF2B5EF4-FFF2-40B4-BE49-F238E27FC236}">
                <a16:creationId xmlns:a16="http://schemas.microsoft.com/office/drawing/2014/main" id="{AA181F6A-3786-92C6-2B5B-A6BE2F679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681" y="1146750"/>
            <a:ext cx="41148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EA4C3D69-2508-BFA5-D9E7-32A775CA2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42" y="1146750"/>
            <a:ext cx="4124179" cy="412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206D90-7DF3-5CD0-7FB4-E03AEF19CBB9}"/>
              </a:ext>
            </a:extLst>
          </p:cNvPr>
          <p:cNvSpPr txBox="1"/>
          <p:nvPr/>
        </p:nvSpPr>
        <p:spPr>
          <a:xfrm>
            <a:off x="1071276" y="299654"/>
            <a:ext cx="7001447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Stärkendes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Konzentriertes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Shampoo &amp; Conditioner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Echte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unbearbeitete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Ergebnisse</a:t>
            </a:r>
            <a:endParaRPr lang="en-US" sz="24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sp>
        <p:nvSpPr>
          <p:cNvPr id="3" name="Rectangle: Rounded Corners 16">
            <a:extLst>
              <a:ext uri="{FF2B5EF4-FFF2-40B4-BE49-F238E27FC236}">
                <a16:creationId xmlns:a16="http://schemas.microsoft.com/office/drawing/2014/main" id="{B0AAFBAD-89DC-1E81-AE1E-1110F3F5C0E9}"/>
              </a:ext>
            </a:extLst>
          </p:cNvPr>
          <p:cNvSpPr/>
          <p:nvPr/>
        </p:nvSpPr>
        <p:spPr>
          <a:xfrm>
            <a:off x="377142" y="1461753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436CD961-B40E-71ED-9D6B-C6C2B7C5B6A3}"/>
              </a:ext>
            </a:extLst>
          </p:cNvPr>
          <p:cNvSpPr/>
          <p:nvPr/>
        </p:nvSpPr>
        <p:spPr>
          <a:xfrm>
            <a:off x="3158042" y="1461752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  <p:sp>
        <p:nvSpPr>
          <p:cNvPr id="5" name="Rectangle: Rounded Corners 16">
            <a:extLst>
              <a:ext uri="{FF2B5EF4-FFF2-40B4-BE49-F238E27FC236}">
                <a16:creationId xmlns:a16="http://schemas.microsoft.com/office/drawing/2014/main" id="{7ECAA2F3-7D54-1FEF-33FD-E65C397ABF61}"/>
              </a:ext>
            </a:extLst>
          </p:cNvPr>
          <p:cNvSpPr/>
          <p:nvPr/>
        </p:nvSpPr>
        <p:spPr>
          <a:xfrm>
            <a:off x="4683958" y="1461753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6" name="Rectangle: Rounded Corners 16">
            <a:extLst>
              <a:ext uri="{FF2B5EF4-FFF2-40B4-BE49-F238E27FC236}">
                <a16:creationId xmlns:a16="http://schemas.microsoft.com/office/drawing/2014/main" id="{8C834D88-31FD-354B-5FAB-F3399E834FA3}"/>
              </a:ext>
            </a:extLst>
          </p:cNvPr>
          <p:cNvSpPr/>
          <p:nvPr/>
        </p:nvSpPr>
        <p:spPr>
          <a:xfrm>
            <a:off x="7565277" y="1461752"/>
            <a:ext cx="1126305" cy="219001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</p:spTree>
    <p:extLst>
      <p:ext uri="{BB962C8B-B14F-4D97-AF65-F5344CB8AC3E}">
        <p14:creationId xmlns:p14="http://schemas.microsoft.com/office/powerpoint/2010/main" val="11154719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erson holding a bottle&#10;&#10;Description automatically generated">
            <a:extLst>
              <a:ext uri="{FF2B5EF4-FFF2-40B4-BE49-F238E27FC236}">
                <a16:creationId xmlns:a16="http://schemas.microsoft.com/office/drawing/2014/main" id="{8121CD38-4108-D99A-4705-9D6696F8B2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6" t="21199" r="29030" b="672"/>
          <a:stretch/>
        </p:blipFill>
        <p:spPr>
          <a:xfrm>
            <a:off x="3305783" y="-54574"/>
            <a:ext cx="5838217" cy="5775924"/>
          </a:xfrm>
          <a:prstGeom prst="rect">
            <a:avLst/>
          </a:prstGeom>
        </p:spPr>
      </p:pic>
      <p:pic>
        <p:nvPicPr>
          <p:cNvPr id="9" name="Picture 8" descr="A small bottle of liquid&#10;&#10;Description automatically generated">
            <a:extLst>
              <a:ext uri="{FF2B5EF4-FFF2-40B4-BE49-F238E27FC236}">
                <a16:creationId xmlns:a16="http://schemas.microsoft.com/office/drawing/2014/main" id="{50512A12-86F6-076A-ACD7-448DBABCAA9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95" r="30056"/>
          <a:stretch/>
        </p:blipFill>
        <p:spPr>
          <a:xfrm>
            <a:off x="0" y="-54574"/>
            <a:ext cx="3305783" cy="5825586"/>
          </a:xfrm>
          <a:prstGeom prst="rect">
            <a:avLst/>
          </a:prstGeom>
        </p:spPr>
      </p:pic>
      <p:sp>
        <p:nvSpPr>
          <p:cNvPr id="27" name="Rectangle: Top Corners Rounded 26">
            <a:extLst>
              <a:ext uri="{FF2B5EF4-FFF2-40B4-BE49-F238E27FC236}">
                <a16:creationId xmlns:a16="http://schemas.microsoft.com/office/drawing/2014/main" id="{6C7BC037-30A8-3079-6A08-458F5F13F92B}"/>
              </a:ext>
            </a:extLst>
          </p:cNvPr>
          <p:cNvSpPr/>
          <p:nvPr/>
        </p:nvSpPr>
        <p:spPr>
          <a:xfrm>
            <a:off x="3802418" y="1559170"/>
            <a:ext cx="2489383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672C45"/>
                </a:solidFill>
                <a:latin typeface="Franklin Gothic Medium Cond" panose="020B0606030402020204" pitchFamily="34" charset="0"/>
                <a:cs typeface="Feature Display Medium" pitchFamily="50" charset="0"/>
              </a:rPr>
              <a:t>KLINISCH BEWIESEN BEI EINMALIGER ANWENDUNG, BIS ZU:</a:t>
            </a:r>
            <a:endParaRPr lang="en-US" sz="700" b="1" dirty="0">
              <a:solidFill>
                <a:srgbClr val="672C45"/>
              </a:solidFill>
              <a:latin typeface="Franklin Gothic Medium Cond" panose="020B0606030402020204" pitchFamily="34" charset="0"/>
              <a:cs typeface="Feature Display Medium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D16862-B1E8-01D6-5A66-B507338FED77}"/>
              </a:ext>
            </a:extLst>
          </p:cNvPr>
          <p:cNvSpPr txBox="1"/>
          <p:nvPr/>
        </p:nvSpPr>
        <p:spPr>
          <a:xfrm>
            <a:off x="2524696" y="321406"/>
            <a:ext cx="5044826" cy="1126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5-IN-1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SCHADENS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REPARATUR-SERUM</a:t>
            </a:r>
            <a:endParaRPr kumimoji="0" lang="en-US" sz="280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3" name="Google Shape;505;p13">
            <a:extLst>
              <a:ext uri="{FF2B5EF4-FFF2-40B4-BE49-F238E27FC236}">
                <a16:creationId xmlns:a16="http://schemas.microsoft.com/office/drawing/2014/main" id="{1D3B6278-755D-657A-C6E0-65A598BB605E}"/>
              </a:ext>
            </a:extLst>
          </p:cNvPr>
          <p:cNvSpPr txBox="1">
            <a:spLocks/>
          </p:cNvSpPr>
          <p:nvPr/>
        </p:nvSpPr>
        <p:spPr>
          <a:xfrm>
            <a:off x="-2428270" y="326159"/>
            <a:ext cx="5556638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algn="r">
              <a:lnSpc>
                <a:spcPct val="80000"/>
              </a:lnSpc>
              <a:defRPr/>
            </a:pP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BioBrew</a:t>
            </a: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™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Fermentiertes</a:t>
            </a:r>
            <a:endParaRPr lang="en-US" sz="2000" dirty="0">
              <a:solidFill>
                <a:srgbClr val="672C45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Stärkendes</a:t>
            </a:r>
            <a:endParaRPr lang="en-US" sz="2000" dirty="0">
              <a:solidFill>
                <a:srgbClr val="672C45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Serum</a:t>
            </a:r>
          </a:p>
        </p:txBody>
      </p:sp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2DFCD85E-E981-9EE3-8511-ED979A9B05F8}"/>
              </a:ext>
            </a:extLst>
          </p:cNvPr>
          <p:cNvSpPr/>
          <p:nvPr/>
        </p:nvSpPr>
        <p:spPr>
          <a:xfrm>
            <a:off x="3855402" y="2247374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3x Weniger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Haarbruch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*</a:t>
            </a:r>
            <a:endParaRPr lang="en-US" sz="8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7979BC3-B54F-F6E7-2901-9D55E0C3FA09}"/>
              </a:ext>
            </a:extLst>
          </p:cNvPr>
          <p:cNvGrpSpPr/>
          <p:nvPr/>
        </p:nvGrpSpPr>
        <p:grpSpPr>
          <a:xfrm>
            <a:off x="271062" y="1589575"/>
            <a:ext cx="860679" cy="870678"/>
            <a:chOff x="7673703" y="387866"/>
            <a:chExt cx="1141710" cy="1154974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EA7D0FEC-43D0-43E8-A1AC-244058C6DF93}"/>
                </a:ext>
              </a:extLst>
            </p:cNvPr>
            <p:cNvSpPr/>
            <p:nvPr/>
          </p:nvSpPr>
          <p:spPr>
            <a:xfrm>
              <a:off x="7673703" y="387866"/>
              <a:ext cx="1141710" cy="11549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3E2D5709-87E5-1FCE-AA78-1BCA0A65B0E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74724" y="487590"/>
              <a:ext cx="965580" cy="965580"/>
            </a:xfrm>
            <a:prstGeom prst="rect">
              <a:avLst/>
            </a:prstGeom>
          </p:spPr>
        </p:pic>
      </p:grpSp>
      <p:sp>
        <p:nvSpPr>
          <p:cNvPr id="20" name="Rectangle: Top Corners Rounded 19">
            <a:extLst>
              <a:ext uri="{FF2B5EF4-FFF2-40B4-BE49-F238E27FC236}">
                <a16:creationId xmlns:a16="http://schemas.microsoft.com/office/drawing/2014/main" id="{70DDD681-D9F6-CCEF-E8FB-3A5D324B0F63}"/>
              </a:ext>
            </a:extLst>
          </p:cNvPr>
          <p:cNvSpPr/>
          <p:nvPr/>
        </p:nvSpPr>
        <p:spPr>
          <a:xfrm>
            <a:off x="3855402" y="2898507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72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Stunden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**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Frizz-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Kontrolle</a:t>
            </a:r>
            <a:endParaRPr lang="en-US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22" name="Rectangle: Top Corners Rounded 21">
            <a:extLst>
              <a:ext uri="{FF2B5EF4-FFF2-40B4-BE49-F238E27FC236}">
                <a16:creationId xmlns:a16="http://schemas.microsoft.com/office/drawing/2014/main" id="{261047A7-69D7-1E7D-D03D-438030537C1F}"/>
              </a:ext>
            </a:extLst>
          </p:cNvPr>
          <p:cNvSpPr/>
          <p:nvPr/>
        </p:nvSpPr>
        <p:spPr>
          <a:xfrm>
            <a:off x="3855402" y="3847395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Hitzeschutz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bis 450ºF + </a:t>
            </a: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Sofortiger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Glanz</a:t>
            </a:r>
          </a:p>
        </p:txBody>
      </p:sp>
      <p:sp>
        <p:nvSpPr>
          <p:cNvPr id="23" name="Rectangle: Top Corners Rounded 22">
            <a:extLst>
              <a:ext uri="{FF2B5EF4-FFF2-40B4-BE49-F238E27FC236}">
                <a16:creationId xmlns:a16="http://schemas.microsoft.com/office/drawing/2014/main" id="{C36D5AB6-A6C9-7CF5-3305-7F44D64572BB}"/>
              </a:ext>
            </a:extLst>
          </p:cNvPr>
          <p:cNvSpPr/>
          <p:nvPr/>
        </p:nvSpPr>
        <p:spPr>
          <a:xfrm>
            <a:off x="3855402" y="4760248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 err="1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Kopfhaut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-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Hydration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709245F-64E6-37B2-D61A-B4619842D1A1}"/>
              </a:ext>
            </a:extLst>
          </p:cNvPr>
          <p:cNvCxnSpPr>
            <a:cxnSpLocks/>
          </p:cNvCxnSpPr>
          <p:nvPr/>
        </p:nvCxnSpPr>
        <p:spPr>
          <a:xfrm>
            <a:off x="4486421" y="2861436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4698484-62DB-F7CF-8E64-A77BADE17C4A}"/>
              </a:ext>
            </a:extLst>
          </p:cNvPr>
          <p:cNvCxnSpPr>
            <a:cxnSpLocks/>
          </p:cNvCxnSpPr>
          <p:nvPr/>
        </p:nvCxnSpPr>
        <p:spPr>
          <a:xfrm>
            <a:off x="4486421" y="3520463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CD234BE-86A2-BD46-D290-DF80B40A2405}"/>
              </a:ext>
            </a:extLst>
          </p:cNvPr>
          <p:cNvCxnSpPr>
            <a:cxnSpLocks/>
          </p:cNvCxnSpPr>
          <p:nvPr/>
        </p:nvCxnSpPr>
        <p:spPr>
          <a:xfrm>
            <a:off x="4486421" y="4686106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5F85E2AA-9B0F-DA77-63B1-6CCCDFCCE76D}"/>
              </a:ext>
            </a:extLst>
          </p:cNvPr>
          <p:cNvSpPr txBox="1"/>
          <p:nvPr/>
        </p:nvSpPr>
        <p:spPr>
          <a:xfrm>
            <a:off x="151871" y="5185395"/>
            <a:ext cx="30938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*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Basierend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auf der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Reduzierung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von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Haarbruch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nach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dem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Kämmen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von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gebleichtem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Haar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im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trockenen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Zustand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.</a:t>
            </a:r>
          </a:p>
          <a:p>
            <a:pPr algn="l"/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**Bei 80 %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relativer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Luftfeuchtigkeit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 </a:t>
            </a:r>
            <a:r>
              <a:rPr lang="en-US" sz="800" b="0" i="0" u="none" strike="noStrike" baseline="0" dirty="0" err="1">
                <a:solidFill>
                  <a:srgbClr val="612651"/>
                </a:solidFill>
                <a:latin typeface="HelveticaNeue"/>
              </a:rPr>
              <a:t>verwendet</a:t>
            </a:r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.</a:t>
            </a:r>
            <a:endParaRPr lang="fr-FR" sz="800" b="0" i="0" u="none" strike="noStrike" baseline="0" dirty="0">
              <a:solidFill>
                <a:srgbClr val="612651"/>
              </a:solidFill>
              <a:latin typeface="HelveticaNeue"/>
            </a:endParaRPr>
          </a:p>
        </p:txBody>
      </p:sp>
    </p:spTree>
    <p:extLst>
      <p:ext uri="{BB962C8B-B14F-4D97-AF65-F5344CB8AC3E}">
        <p14:creationId xmlns:p14="http://schemas.microsoft.com/office/powerpoint/2010/main" val="41229413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0913C6-B902-E0C9-79EC-2FA111240B1A}"/>
              </a:ext>
            </a:extLst>
          </p:cNvPr>
          <p:cNvSpPr txBox="1"/>
          <p:nvPr/>
        </p:nvSpPr>
        <p:spPr>
          <a:xfrm>
            <a:off x="573912" y="402490"/>
            <a:ext cx="8199182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BioBrew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™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Fermentiertes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Stärkendes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 Serum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Echte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unbearbeitete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Ergebnisse</a:t>
            </a:r>
            <a:endParaRPr lang="en-US" sz="24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94AC9CE-920A-5279-AE13-7F1EC12DA352}"/>
              </a:ext>
            </a:extLst>
          </p:cNvPr>
          <p:cNvGrpSpPr/>
          <p:nvPr/>
        </p:nvGrpSpPr>
        <p:grpSpPr>
          <a:xfrm>
            <a:off x="333163" y="1494635"/>
            <a:ext cx="8655246" cy="2819401"/>
            <a:chOff x="-10379106" y="1135413"/>
            <a:chExt cx="17618835" cy="5739243"/>
          </a:xfrm>
        </p:grpSpPr>
        <p:pic>
          <p:nvPicPr>
            <p:cNvPr id="8" name="Picture 7" descr="A person holding a bottle of hair spray&#10;&#10;Description automatically generated">
              <a:extLst>
                <a:ext uri="{FF2B5EF4-FFF2-40B4-BE49-F238E27FC236}">
                  <a16:creationId xmlns:a16="http://schemas.microsoft.com/office/drawing/2014/main" id="{3016268F-DAAD-41B5-7CED-C07FBDEB3C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0379106" y="1153306"/>
              <a:ext cx="5721350" cy="5721350"/>
            </a:xfrm>
            <a:prstGeom prst="rect">
              <a:avLst/>
            </a:prstGeom>
          </p:spPr>
        </p:pic>
        <p:pic>
          <p:nvPicPr>
            <p:cNvPr id="15" name="Picture 14" descr="A person's hair before and after&#10;&#10;Description automatically generated">
              <a:extLst>
                <a:ext uri="{FF2B5EF4-FFF2-40B4-BE49-F238E27FC236}">
                  <a16:creationId xmlns:a16="http://schemas.microsoft.com/office/drawing/2014/main" id="{37AE1166-7A46-2F29-7DEB-6A897DDA36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18379" y="1135413"/>
              <a:ext cx="5721350" cy="5721350"/>
            </a:xfrm>
            <a:prstGeom prst="rect">
              <a:avLst/>
            </a:prstGeom>
          </p:spPr>
        </p:pic>
        <p:pic>
          <p:nvPicPr>
            <p:cNvPr id="18" name="Picture 17" descr="A person with long hair before and after&#10;&#10;Description automatically generated">
              <a:extLst>
                <a:ext uri="{FF2B5EF4-FFF2-40B4-BE49-F238E27FC236}">
                  <a16:creationId xmlns:a16="http://schemas.microsoft.com/office/drawing/2014/main" id="{FEE7F914-CA01-4788-8CF7-C6EDD3DD6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-4404476" y="1135413"/>
              <a:ext cx="5721350" cy="5721350"/>
            </a:xfrm>
            <a:prstGeom prst="rect">
              <a:avLst/>
            </a:prstGeom>
          </p:spPr>
        </p:pic>
      </p:grpSp>
      <p:sp>
        <p:nvSpPr>
          <p:cNvPr id="2" name="Rectangle: Rounded Corners 16">
            <a:extLst>
              <a:ext uri="{FF2B5EF4-FFF2-40B4-BE49-F238E27FC236}">
                <a16:creationId xmlns:a16="http://schemas.microsoft.com/office/drawing/2014/main" id="{6EF72222-3AD3-92CB-AAF5-7DCF599C9321}"/>
              </a:ext>
            </a:extLst>
          </p:cNvPr>
          <p:cNvSpPr/>
          <p:nvPr/>
        </p:nvSpPr>
        <p:spPr>
          <a:xfrm>
            <a:off x="3268198" y="1915888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DAC674F2-86BA-C1E5-7E13-B92A8253FE65}"/>
              </a:ext>
            </a:extLst>
          </p:cNvPr>
          <p:cNvSpPr/>
          <p:nvPr/>
        </p:nvSpPr>
        <p:spPr>
          <a:xfrm>
            <a:off x="5025094" y="1915888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  <p:sp>
        <p:nvSpPr>
          <p:cNvPr id="5" name="Rectangle: Rounded Corners 16">
            <a:extLst>
              <a:ext uri="{FF2B5EF4-FFF2-40B4-BE49-F238E27FC236}">
                <a16:creationId xmlns:a16="http://schemas.microsoft.com/office/drawing/2014/main" id="{961646AC-0FFA-B9DF-C38B-5CEBEE6FAA5C}"/>
              </a:ext>
            </a:extLst>
          </p:cNvPr>
          <p:cNvSpPr/>
          <p:nvPr/>
        </p:nvSpPr>
        <p:spPr>
          <a:xfrm>
            <a:off x="6176861" y="1915888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6" name="Rectangle: Rounded Corners 16">
            <a:extLst>
              <a:ext uri="{FF2B5EF4-FFF2-40B4-BE49-F238E27FC236}">
                <a16:creationId xmlns:a16="http://schemas.microsoft.com/office/drawing/2014/main" id="{F23057D3-3F12-391F-B6AE-1E4927E9BF45}"/>
              </a:ext>
            </a:extLst>
          </p:cNvPr>
          <p:cNvSpPr/>
          <p:nvPr/>
        </p:nvSpPr>
        <p:spPr>
          <a:xfrm>
            <a:off x="7933757" y="1915888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  <p:pic>
        <p:nvPicPr>
          <p:cNvPr id="9" name="Resim 8" descr="metin, kozmetik bakım ürünleri, şişe, kişi, şahıs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F1A6C912-E567-C9E6-485E-5E09729714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99" y="1494635"/>
            <a:ext cx="2860675" cy="286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946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AABE8-7C67-8ECF-40BE-539F26D15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mall bottle on top of a stone&#10;&#10;Description automatically generated">
            <a:extLst>
              <a:ext uri="{FF2B5EF4-FFF2-40B4-BE49-F238E27FC236}">
                <a16:creationId xmlns:a16="http://schemas.microsoft.com/office/drawing/2014/main" id="{AF819879-AF4F-13AC-DE85-326BF4B34D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51" t="1683" r="36479" b="52448"/>
          <a:stretch/>
        </p:blipFill>
        <p:spPr>
          <a:xfrm>
            <a:off x="0" y="0"/>
            <a:ext cx="2986094" cy="5721350"/>
          </a:xfrm>
          <a:prstGeom prst="rect">
            <a:avLst/>
          </a:prstGeom>
        </p:spPr>
      </p:pic>
      <p:pic>
        <p:nvPicPr>
          <p:cNvPr id="5" name="Picture 4" descr="A person holding a small green bottle&#10;&#10;Description automatically generated">
            <a:extLst>
              <a:ext uri="{FF2B5EF4-FFF2-40B4-BE49-F238E27FC236}">
                <a16:creationId xmlns:a16="http://schemas.microsoft.com/office/drawing/2014/main" id="{090C6358-314A-83A0-242A-4992780B047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2" t="3087" r="7291" b="60"/>
          <a:stretch/>
        </p:blipFill>
        <p:spPr>
          <a:xfrm>
            <a:off x="2986094" y="0"/>
            <a:ext cx="6157906" cy="5721349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446A70-560A-1736-51FF-BABF49144360}"/>
              </a:ext>
            </a:extLst>
          </p:cNvPr>
          <p:cNvSpPr txBox="1"/>
          <p:nvPr/>
        </p:nvSpPr>
        <p:spPr>
          <a:xfrm>
            <a:off x="3115864" y="279353"/>
            <a:ext cx="3244296" cy="443198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GEHEN SIE AN DIE WURZEL VON FETTIGER KOPFHAUT + HAAR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Ein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leichtes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Leave-in-Serum für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fettige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Kopfhaut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+ alle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Haartypen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2–3x pro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Woche</a:t>
            </a:r>
            <a:endParaRPr lang="en-US" sz="2000" dirty="0">
              <a:solidFill>
                <a:srgbClr val="672C45"/>
              </a:solidFill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anwenden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,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mit</a:t>
            </a: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Fokus</a:t>
            </a:r>
            <a:endParaRPr lang="en-US" sz="2000" dirty="0">
              <a:solidFill>
                <a:srgbClr val="672C45"/>
              </a:solidFill>
              <a:latin typeface="Feature Display Medium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auf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Problemzonen</a:t>
            </a: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1400" dirty="0">
              <a:solidFill>
                <a:srgbClr val="672C45"/>
              </a:solidFill>
              <a:latin typeface="Franklin Gothic Medium Cond" panose="020B0606030402020204" pitchFamily="34" charset="0"/>
              <a:cs typeface="Arial"/>
              <a:sym typeface="Arial"/>
            </a:endParaRPr>
          </a:p>
        </p:txBody>
      </p:sp>
      <p:sp>
        <p:nvSpPr>
          <p:cNvPr id="7" name="Google Shape;505;p13">
            <a:extLst>
              <a:ext uri="{FF2B5EF4-FFF2-40B4-BE49-F238E27FC236}">
                <a16:creationId xmlns:a16="http://schemas.microsoft.com/office/drawing/2014/main" id="{D63B62EF-E00D-F22B-F98D-98157E4BD373}"/>
              </a:ext>
            </a:extLst>
          </p:cNvPr>
          <p:cNvSpPr txBox="1">
            <a:spLocks/>
          </p:cNvSpPr>
          <p:nvPr/>
        </p:nvSpPr>
        <p:spPr>
          <a:xfrm>
            <a:off x="-129770" y="279353"/>
            <a:ext cx="2986094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>
              <a:lnSpc>
                <a:spcPct val="80000"/>
              </a:lnSpc>
              <a:defRPr/>
            </a:pP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Ausgleichsserum</a:t>
            </a: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für </a:t>
            </a: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fettige</a:t>
            </a: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 </a:t>
            </a:r>
            <a:r>
              <a:rPr lang="en-US" sz="2500" dirty="0" err="1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Kopfhaut</a:t>
            </a:r>
            <a:endParaRPr lang="en-US" sz="2500" dirty="0">
              <a:solidFill>
                <a:srgbClr val="672C45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576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lose-up of a brush&#10;&#10;Description automatically generated">
            <a:extLst>
              <a:ext uri="{FF2B5EF4-FFF2-40B4-BE49-F238E27FC236}">
                <a16:creationId xmlns:a16="http://schemas.microsoft.com/office/drawing/2014/main" id="{62190EC2-2D72-C6CC-158F-CA0704F0BD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22" r="27219" b="13045"/>
          <a:stretch/>
        </p:blipFill>
        <p:spPr>
          <a:xfrm>
            <a:off x="-1" y="0"/>
            <a:ext cx="3773979" cy="5721350"/>
          </a:xfrm>
          <a:prstGeom prst="rect">
            <a:avLst/>
          </a:prstGeom>
        </p:spPr>
      </p:pic>
      <p:pic>
        <p:nvPicPr>
          <p:cNvPr id="9" name="Picture 8" descr="A person brushing her hair&#10;&#10;Description automatically generated">
            <a:extLst>
              <a:ext uri="{FF2B5EF4-FFF2-40B4-BE49-F238E27FC236}">
                <a16:creationId xmlns:a16="http://schemas.microsoft.com/office/drawing/2014/main" id="{050EB5D0-377E-3487-4E57-CF996C22AF9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3" r="5441" b="30395"/>
          <a:stretch/>
        </p:blipFill>
        <p:spPr>
          <a:xfrm>
            <a:off x="3773978" y="0"/>
            <a:ext cx="5370022" cy="5721350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AF9D84-8A40-42D4-63DA-ED88D98F2153}"/>
              </a:ext>
            </a:extLst>
          </p:cNvPr>
          <p:cNvSpPr txBox="1"/>
          <p:nvPr/>
        </p:nvSpPr>
        <p:spPr>
          <a:xfrm>
            <a:off x="4036912" y="1252923"/>
            <a:ext cx="35658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Absorbiert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Öl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+ </a:t>
            </a: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Schweiß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Talkumfrei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Tragbar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Nachfüllbar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DD2B1F-D77D-A2E5-F2B1-8F6FEC2AF08C}"/>
              </a:ext>
            </a:extLst>
          </p:cNvPr>
          <p:cNvSpPr txBox="1"/>
          <p:nvPr/>
        </p:nvSpPr>
        <p:spPr>
          <a:xfrm>
            <a:off x="4017034" y="228282"/>
            <a:ext cx="3585735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DAS GUT-FÜR-SIE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TROCKENSHAMPOO</a:t>
            </a: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F94E7D-75B9-CF52-19CE-95E3645E63D2}"/>
              </a:ext>
            </a:extLst>
          </p:cNvPr>
          <p:cNvSpPr txBox="1"/>
          <p:nvPr/>
        </p:nvSpPr>
        <p:spPr>
          <a:xfrm>
            <a:off x="-1" y="272811"/>
            <a:ext cx="377397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2400" dirty="0" err="1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Trockenshampoo</a:t>
            </a:r>
            <a:r>
              <a:rPr lang="en-US" sz="24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-Puder</a:t>
            </a:r>
            <a:endParaRPr lang="en-US" sz="2400" dirty="0">
              <a:solidFill>
                <a:schemeClr val="bg1"/>
              </a:solidFill>
              <a:latin typeface="Feature Display Bold" pitchFamily="50" charset="0"/>
              <a:cs typeface="Feature Display Bold" pitchFamily="50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BA373-39D7-4D6B-7008-0D157FC258FD}"/>
              </a:ext>
            </a:extLst>
          </p:cNvPr>
          <p:cNvSpPr txBox="1"/>
          <p:nvPr/>
        </p:nvSpPr>
        <p:spPr>
          <a:xfrm>
            <a:off x="1784429" y="1252923"/>
            <a:ext cx="19895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Verschwindender</a:t>
            </a:r>
            <a:endParaRPr lang="en-US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Farbton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–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geeignet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für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 err="1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dunkles</a:t>
            </a: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 Haar</a:t>
            </a: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543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31D526-86F0-83F1-C468-0B5AA1640983}"/>
              </a:ext>
            </a:extLst>
          </p:cNvPr>
          <p:cNvSpPr txBox="1"/>
          <p:nvPr/>
        </p:nvSpPr>
        <p:spPr>
          <a:xfrm>
            <a:off x="1689499" y="344954"/>
            <a:ext cx="5725132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Trockenshampoo</a:t>
            </a: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-Puder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Echte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,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unbearbeitete</a:t>
            </a: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 </a:t>
            </a:r>
            <a:r>
              <a:rPr lang="en-US" sz="2400" dirty="0" err="1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Ergebnisse</a:t>
            </a:r>
            <a:endParaRPr lang="en-US" sz="2400" dirty="0">
              <a:solidFill>
                <a:srgbClr val="612651"/>
              </a:solidFill>
              <a:latin typeface="Feature Display Light" pitchFamily="50" charset="0"/>
              <a:ea typeface="Calibri" panose="020F0502020204030204" pitchFamily="34" charset="0"/>
              <a:cs typeface="Feature Display Light" pitchFamily="50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BE729E-8761-9B66-B813-884B40130086}"/>
              </a:ext>
            </a:extLst>
          </p:cNvPr>
          <p:cNvGrpSpPr/>
          <p:nvPr/>
        </p:nvGrpSpPr>
        <p:grpSpPr>
          <a:xfrm>
            <a:off x="335696" y="1471963"/>
            <a:ext cx="8472607" cy="2777423"/>
            <a:chOff x="-4017615" y="845252"/>
            <a:chExt cx="12860657" cy="4215879"/>
          </a:xfrm>
        </p:grpSpPr>
        <p:pic>
          <p:nvPicPr>
            <p:cNvPr id="5" name="Picture 4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15DEB2E7-3E7A-ABB1-EEC1-3E6F42E24F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6090" y="845252"/>
              <a:ext cx="4202150" cy="4202150"/>
            </a:xfrm>
            <a:prstGeom prst="rect">
              <a:avLst/>
            </a:prstGeom>
          </p:spPr>
        </p:pic>
        <p:pic>
          <p:nvPicPr>
            <p:cNvPr id="9" name="Picture 8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FC60A3D2-F956-D87C-1582-DA83CED91F7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40892" y="858981"/>
              <a:ext cx="4202150" cy="4202150"/>
            </a:xfrm>
            <a:prstGeom prst="rect">
              <a:avLst/>
            </a:prstGeom>
          </p:spPr>
        </p:pic>
        <p:pic>
          <p:nvPicPr>
            <p:cNvPr id="17" name="Picture 16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82BFC36D-0B51-1325-DAF1-00CD480B0F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4017615" y="845252"/>
              <a:ext cx="4202150" cy="4202150"/>
            </a:xfrm>
            <a:prstGeom prst="rect">
              <a:avLst/>
            </a:prstGeom>
          </p:spPr>
        </p:pic>
      </p:grpSp>
      <p:sp>
        <p:nvSpPr>
          <p:cNvPr id="3" name="Rectangle: Rounded Corners 16">
            <a:extLst>
              <a:ext uri="{FF2B5EF4-FFF2-40B4-BE49-F238E27FC236}">
                <a16:creationId xmlns:a16="http://schemas.microsoft.com/office/drawing/2014/main" id="{B8BD6765-80DF-20EF-3847-946928687DC0}"/>
              </a:ext>
            </a:extLst>
          </p:cNvPr>
          <p:cNvSpPr/>
          <p:nvPr/>
        </p:nvSpPr>
        <p:spPr>
          <a:xfrm>
            <a:off x="335696" y="1767842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4" name="Rectangle: Rounded Corners 16">
            <a:extLst>
              <a:ext uri="{FF2B5EF4-FFF2-40B4-BE49-F238E27FC236}">
                <a16:creationId xmlns:a16="http://schemas.microsoft.com/office/drawing/2014/main" id="{D43825EC-5826-DC1D-01E5-DF40A3624654}"/>
              </a:ext>
            </a:extLst>
          </p:cNvPr>
          <p:cNvSpPr/>
          <p:nvPr/>
        </p:nvSpPr>
        <p:spPr>
          <a:xfrm>
            <a:off x="2050359" y="1767842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  <p:sp>
        <p:nvSpPr>
          <p:cNvPr id="8" name="Rectangle: Rounded Corners 16">
            <a:extLst>
              <a:ext uri="{FF2B5EF4-FFF2-40B4-BE49-F238E27FC236}">
                <a16:creationId xmlns:a16="http://schemas.microsoft.com/office/drawing/2014/main" id="{B73A681F-4CBA-10AC-9B51-E0A5BC2827FC}"/>
              </a:ext>
            </a:extLst>
          </p:cNvPr>
          <p:cNvSpPr/>
          <p:nvPr/>
        </p:nvSpPr>
        <p:spPr>
          <a:xfrm>
            <a:off x="3192108" y="1767842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10" name="Rectangle: Rounded Corners 16">
            <a:extLst>
              <a:ext uri="{FF2B5EF4-FFF2-40B4-BE49-F238E27FC236}">
                <a16:creationId xmlns:a16="http://schemas.microsoft.com/office/drawing/2014/main" id="{C710E189-5FA3-89DB-49D9-E622C7B68DAA}"/>
              </a:ext>
            </a:extLst>
          </p:cNvPr>
          <p:cNvSpPr/>
          <p:nvPr/>
        </p:nvSpPr>
        <p:spPr>
          <a:xfrm>
            <a:off x="4906771" y="1767842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  <p:sp>
        <p:nvSpPr>
          <p:cNvPr id="11" name="Rectangle: Rounded Corners 16">
            <a:extLst>
              <a:ext uri="{FF2B5EF4-FFF2-40B4-BE49-F238E27FC236}">
                <a16:creationId xmlns:a16="http://schemas.microsoft.com/office/drawing/2014/main" id="{99FE1136-E674-5088-E70B-8D68EB0428D9}"/>
              </a:ext>
            </a:extLst>
          </p:cNvPr>
          <p:cNvSpPr/>
          <p:nvPr/>
        </p:nvSpPr>
        <p:spPr>
          <a:xfrm>
            <a:off x="6039810" y="1767842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VORHER</a:t>
            </a:r>
          </a:p>
        </p:txBody>
      </p: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9F95FE94-9206-198E-981D-DFE4463FACC7}"/>
              </a:ext>
            </a:extLst>
          </p:cNvPr>
          <p:cNvSpPr/>
          <p:nvPr/>
        </p:nvSpPr>
        <p:spPr>
          <a:xfrm>
            <a:off x="7754473" y="1767842"/>
            <a:ext cx="1053715" cy="191588"/>
          </a:xfrm>
          <a:prstGeom prst="roundRect">
            <a:avLst/>
          </a:prstGeom>
          <a:solidFill>
            <a:srgbClr val="E4E83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90000"/>
              </a:lnSpc>
            </a:pPr>
            <a:r>
              <a:rPr lang="en-US" sz="900" b="1" dirty="0">
                <a:solidFill>
                  <a:srgbClr val="672C45"/>
                </a:solidFill>
                <a:latin typeface="Helvetica" panose="020B0604020202020204" pitchFamily="34" charset="0"/>
                <a:cs typeface="Feature Display Medium" pitchFamily="50" charset="0"/>
              </a:rPr>
              <a:t>NACHHER</a:t>
            </a:r>
          </a:p>
        </p:txBody>
      </p:sp>
    </p:spTree>
    <p:extLst>
      <p:ext uri="{BB962C8B-B14F-4D97-AF65-F5344CB8AC3E}">
        <p14:creationId xmlns:p14="http://schemas.microsoft.com/office/powerpoint/2010/main" val="41094942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3A9AC-2F2E-67EC-8300-564C4A67D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6993D41B-A05F-6887-49DB-EE1A34C0A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300" y="580529"/>
            <a:ext cx="491830" cy="755961"/>
          </a:xfrm>
          <a:prstGeom prst="rect">
            <a:avLst/>
          </a:prstGeom>
        </p:spPr>
      </p:pic>
      <p:sp>
        <p:nvSpPr>
          <p:cNvPr id="7" name="TextBox 24">
            <a:extLst>
              <a:ext uri="{FF2B5EF4-FFF2-40B4-BE49-F238E27FC236}">
                <a16:creationId xmlns:a16="http://schemas.microsoft.com/office/drawing/2014/main" id="{F91A17A2-77A7-3511-EE1B-8FD9E5850FD3}"/>
              </a:ext>
            </a:extLst>
          </p:cNvPr>
          <p:cNvSpPr txBox="1"/>
          <p:nvPr/>
        </p:nvSpPr>
        <p:spPr>
          <a:xfrm>
            <a:off x="35184" y="340646"/>
            <a:ext cx="3171280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Zusammenarbeits-Übersicht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</a:endParaRPr>
          </a:p>
        </p:txBody>
      </p:sp>
      <p:graphicFrame>
        <p:nvGraphicFramePr>
          <p:cNvPr id="11" name="Table 2">
            <a:extLst>
              <a:ext uri="{FF2B5EF4-FFF2-40B4-BE49-F238E27FC236}">
                <a16:creationId xmlns:a16="http://schemas.microsoft.com/office/drawing/2014/main" id="{049FE83A-E3BA-7544-698D-00407AD6C5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7688484"/>
              </p:ext>
            </p:extLst>
          </p:nvPr>
        </p:nvGraphicFramePr>
        <p:xfrm>
          <a:off x="438845" y="1355836"/>
          <a:ext cx="8499773" cy="4303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81888">
                  <a:extLst>
                    <a:ext uri="{9D8B030D-6E8A-4147-A177-3AD203B41FA5}">
                      <a16:colId xmlns:a16="http://schemas.microsoft.com/office/drawing/2014/main" val="336099387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921168929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3301016743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939380182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413254439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469079391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913696344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1394305137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620421658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1205316959"/>
                    </a:ext>
                  </a:extLst>
                </a:gridCol>
              </a:tblGrid>
              <a:tr h="425014">
                <a:tc>
                  <a:txBody>
                    <a:bodyPr/>
                    <a:lstStyle/>
                    <a:p>
                      <a:pPr algn="l"/>
                      <a:r>
                        <a:rPr lang="en-US" sz="16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Hauptvorteile</a:t>
                      </a:r>
                      <a:endParaRPr lang="en-US" sz="16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Jede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Wäsche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Jede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Wäsche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Täglich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Jede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Wäsche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Jede</a:t>
                      </a: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Wäsche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2-3X/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Woche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1-2X/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Woche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2-3X/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Woche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Bei </a:t>
                      </a:r>
                      <a:r>
                        <a:rPr lang="en-US" sz="1100" b="0" dirty="0" err="1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Bedarf</a:t>
                      </a:r>
                      <a:endParaRPr lang="en-US" sz="1100" b="0" dirty="0">
                        <a:solidFill>
                          <a:srgbClr val="672C45"/>
                        </a:solidFill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9879727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100" b="0" dirty="0" err="1">
                          <a:latin typeface="Feature Display Medium"/>
                          <a:cs typeface="Feature Display Medium" pitchFamily="50" charset="0"/>
                        </a:rPr>
                        <a:t>Verleiht</a:t>
                      </a:r>
                      <a:r>
                        <a:rPr lang="en-US" sz="1100" b="0" dirty="0">
                          <a:latin typeface="Feature Display Medium"/>
                          <a:cs typeface="Feature Display Medium" pitchFamily="50" charset="0"/>
                        </a:rPr>
                        <a:t> dem Haar </a:t>
                      </a:r>
                      <a:r>
                        <a:rPr lang="en-US" sz="1100" b="0" dirty="0" err="1">
                          <a:latin typeface="Feature Display Medium"/>
                          <a:cs typeface="Feature Display Medium" pitchFamily="50" charset="0"/>
                        </a:rPr>
                        <a:t>Volumen</a:t>
                      </a:r>
                      <a:endParaRPr lang="en-US" sz="1100" b="0" dirty="0">
                        <a:latin typeface="Feature Display Medium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0176176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tr-TR" sz="11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Sorgt</a:t>
                      </a:r>
                      <a:r>
                        <a:rPr lang="tr-TR" sz="11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1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für</a:t>
                      </a:r>
                      <a:r>
                        <a:rPr lang="tr-TR" sz="11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1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sichtbar</a:t>
                      </a:r>
                      <a:r>
                        <a:rPr lang="tr-TR" sz="11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1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dickeres</a:t>
                      </a:r>
                      <a:r>
                        <a:rPr lang="tr-TR" sz="11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, </a:t>
                      </a:r>
                      <a:r>
                        <a:rPr lang="tr-TR" sz="11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volleres</a:t>
                      </a:r>
                      <a:r>
                        <a:rPr lang="tr-TR" sz="11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 </a:t>
                      </a:r>
                      <a:r>
                        <a:rPr lang="tr-TR" sz="1100" b="0" dirty="0" err="1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Haar</a:t>
                      </a:r>
                      <a:endParaRPr lang="en-US" sz="1100" b="0" dirty="0">
                        <a:solidFill>
                          <a:schemeClr val="tx1"/>
                        </a:solidFill>
                        <a:latin typeface="Feature Display Medium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98851811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Stärkt</a:t>
                      </a:r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&amp; </a:t>
                      </a:r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repariert</a:t>
                      </a:r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Schäden</a:t>
                      </a:r>
                      <a:endParaRPr lang="en-US" sz="1100" b="0" dirty="0"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82583706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Verbessert</a:t>
                      </a:r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Geschmeidigkeit</a:t>
                      </a:r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&amp; Glanz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3120749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Anti-Frizz-</a:t>
                      </a:r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Kontrolle</a:t>
                      </a:r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bis </a:t>
                      </a:r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zu</a:t>
                      </a:r>
                      <a:r>
                        <a:rPr lang="en-US" sz="11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 72 </a:t>
                      </a:r>
                      <a:r>
                        <a:rPr lang="en-US" sz="1100" b="0" dirty="0" err="1">
                          <a:latin typeface="Feature Display Medium" pitchFamily="50" charset="0"/>
                          <a:cs typeface="Feature Display Medium" pitchFamily="50" charset="0"/>
                        </a:rPr>
                        <a:t>Stunden</a:t>
                      </a:r>
                      <a:endParaRPr lang="en-US" sz="1100" b="0" dirty="0">
                        <a:latin typeface="Feature Display Medium" pitchFamily="50" charset="0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0632044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Hitzeschutz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bis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zu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232 ºC (450 ºF)</a:t>
                      </a:r>
                      <a:endParaRPr lang="en-US" sz="11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40262965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Gut für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fettige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Kopfhaut</a:t>
                      </a:r>
                      <a:endParaRPr lang="en-US" sz="11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2977151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Entfernt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Schmutz,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überschüssiges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Öl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&amp;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Produktrückstände</a:t>
                      </a:r>
                      <a:endParaRPr lang="en-US" sz="11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3290163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Verlängert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die Zeit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zwischen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den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Haarwäschen</a:t>
                      </a:r>
                      <a:endParaRPr lang="en-US" sz="11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r>
                        <a:rPr lang="en-US" sz="1600" b="1" i="0" u="none" strike="noStrike" noProof="0" dirty="0">
                          <a:solidFill>
                            <a:srgbClr val="591404"/>
                          </a:solidFill>
                          <a:latin typeface="Feature Display Regular"/>
                        </a:rPr>
                        <a:t>     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0924939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Absorbiert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Öl</a:t>
                      </a:r>
                      <a:r>
                        <a:rPr lang="en-US" sz="11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 &amp; </a:t>
                      </a:r>
                      <a:r>
                        <a:rPr lang="en-US" sz="1100" b="0" dirty="0" err="1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Schweiß</a:t>
                      </a:r>
                      <a:endParaRPr lang="en-US" sz="11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039059"/>
                  </a:ext>
                </a:extLst>
              </a:tr>
            </a:tbl>
          </a:graphicData>
        </a:graphic>
      </p:graphicFrame>
      <p:pic>
        <p:nvPicPr>
          <p:cNvPr id="12" name="Picture 4" descr="A bottle of liquid with yellow liquid&#10;&#10;Description automatically generated">
            <a:extLst>
              <a:ext uri="{FF2B5EF4-FFF2-40B4-BE49-F238E27FC236}">
                <a16:creationId xmlns:a16="http://schemas.microsoft.com/office/drawing/2014/main" id="{7D63CE6C-52D8-D1FF-6C0C-98329943F7E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4" t="19887" r="35237" b="19320"/>
          <a:stretch/>
        </p:blipFill>
        <p:spPr>
          <a:xfrm>
            <a:off x="6361472" y="359134"/>
            <a:ext cx="288632" cy="926725"/>
          </a:xfrm>
          <a:prstGeom prst="rect">
            <a:avLst/>
          </a:prstGeom>
        </p:spPr>
      </p:pic>
      <p:pic>
        <p:nvPicPr>
          <p:cNvPr id="13" name="Picture 5" descr="A bottle of liquid with a dispenser&#10;&#10;Description automatically generated">
            <a:extLst>
              <a:ext uri="{FF2B5EF4-FFF2-40B4-BE49-F238E27FC236}">
                <a16:creationId xmlns:a16="http://schemas.microsoft.com/office/drawing/2014/main" id="{FAE59B2F-57D9-DD82-DEC3-49D9C95EB8B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09" t="31931" r="37737" b="21172"/>
          <a:stretch/>
        </p:blipFill>
        <p:spPr>
          <a:xfrm>
            <a:off x="4912944" y="265312"/>
            <a:ext cx="397152" cy="1003049"/>
          </a:xfrm>
          <a:prstGeom prst="rect">
            <a:avLst/>
          </a:prstGeom>
        </p:spPr>
      </p:pic>
      <p:pic>
        <p:nvPicPr>
          <p:cNvPr id="14" name="Picture 7" descr="A bottle of liquid with a dispenser&#10;&#10;Description automatically generated">
            <a:extLst>
              <a:ext uri="{FF2B5EF4-FFF2-40B4-BE49-F238E27FC236}">
                <a16:creationId xmlns:a16="http://schemas.microsoft.com/office/drawing/2014/main" id="{17CAAD75-E0F6-1266-9C26-09DFE327A11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6" t="23362" r="39409" b="18035"/>
          <a:stretch/>
        </p:blipFill>
        <p:spPr>
          <a:xfrm>
            <a:off x="5613721" y="146045"/>
            <a:ext cx="360464" cy="1122317"/>
          </a:xfrm>
          <a:prstGeom prst="rect">
            <a:avLst/>
          </a:prstGeom>
        </p:spPr>
      </p:pic>
      <p:pic>
        <p:nvPicPr>
          <p:cNvPr id="15" name="Picture 8" descr="A yellow tube with red text&#10;&#10;Description automatically generated">
            <a:extLst>
              <a:ext uri="{FF2B5EF4-FFF2-40B4-BE49-F238E27FC236}">
                <a16:creationId xmlns:a16="http://schemas.microsoft.com/office/drawing/2014/main" id="{E18B17F4-415C-3240-CD25-E2FB2E5202C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54" t="27358" r="37708" b="22599"/>
          <a:stretch/>
        </p:blipFill>
        <p:spPr>
          <a:xfrm>
            <a:off x="8411332" y="497001"/>
            <a:ext cx="256822" cy="788857"/>
          </a:xfrm>
          <a:prstGeom prst="rect">
            <a:avLst/>
          </a:prstGeom>
        </p:spPr>
      </p:pic>
      <p:pic>
        <p:nvPicPr>
          <p:cNvPr id="16" name="Picture 9" descr="A yellow bottle with a small cap&#10;&#10;Description automatically generated">
            <a:extLst>
              <a:ext uri="{FF2B5EF4-FFF2-40B4-BE49-F238E27FC236}">
                <a16:creationId xmlns:a16="http://schemas.microsoft.com/office/drawing/2014/main" id="{4E6E33E4-BE6B-E100-A750-C1B2FE97C58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22" t="23607" r="35675" b="23138"/>
          <a:stretch/>
        </p:blipFill>
        <p:spPr>
          <a:xfrm>
            <a:off x="6987005" y="316101"/>
            <a:ext cx="375154" cy="969757"/>
          </a:xfrm>
          <a:prstGeom prst="rect">
            <a:avLst/>
          </a:prstGeom>
        </p:spPr>
      </p:pic>
      <p:pic>
        <p:nvPicPr>
          <p:cNvPr id="17" name="Picture 1" descr="A white bottle with a yellow cap&#10;&#10;AI-generated content may be incorrect.">
            <a:extLst>
              <a:ext uri="{FF2B5EF4-FFF2-40B4-BE49-F238E27FC236}">
                <a16:creationId xmlns:a16="http://schemas.microsoft.com/office/drawing/2014/main" id="{777D710A-11B9-CF66-DE00-D5F37897124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908" y="97705"/>
            <a:ext cx="1247534" cy="1247534"/>
          </a:xfrm>
          <a:prstGeom prst="rect">
            <a:avLst/>
          </a:prstGeom>
        </p:spPr>
      </p:pic>
      <p:pic>
        <p:nvPicPr>
          <p:cNvPr id="18" name="Picture 6" descr="A bottle of liquid with a dropper&#10;&#10;AI-generated content may be incorrect.">
            <a:extLst>
              <a:ext uri="{FF2B5EF4-FFF2-40B4-BE49-F238E27FC236}">
                <a16:creationId xmlns:a16="http://schemas.microsoft.com/office/drawing/2014/main" id="{7AB8D631-9F2E-3CC8-B046-F4A1C505D8B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844" y="482283"/>
            <a:ext cx="873553" cy="873553"/>
          </a:xfrm>
          <a:prstGeom prst="rect">
            <a:avLst/>
          </a:prstGeom>
        </p:spPr>
      </p:pic>
      <p:pic>
        <p:nvPicPr>
          <p:cNvPr id="19" name="Picture 10" descr="A bottle of liquid with a dispenser&#10;&#10;AI-generated content may be incorrect.">
            <a:extLst>
              <a:ext uri="{FF2B5EF4-FFF2-40B4-BE49-F238E27FC236}">
                <a16:creationId xmlns:a16="http://schemas.microsoft.com/office/drawing/2014/main" id="{3B8280BB-E76B-C3F5-9335-8D5C815C7BE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169"/>
          <a:stretch/>
        </p:blipFill>
        <p:spPr>
          <a:xfrm>
            <a:off x="2579851" y="167239"/>
            <a:ext cx="813418" cy="1199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659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265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3FE365-CEAE-F61A-ED29-671242102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background with white letters&#10;&#10;Description automatically generated">
            <a:extLst>
              <a:ext uri="{FF2B5EF4-FFF2-40B4-BE49-F238E27FC236}">
                <a16:creationId xmlns:a16="http://schemas.microsoft.com/office/drawing/2014/main" id="{9D774C92-9464-0799-DE59-DC55BE849F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89" y="1773050"/>
            <a:ext cx="6953955" cy="198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21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rgbClr val="591404"/>
      </a:dk1>
      <a:lt1>
        <a:srgbClr val="FFFFFF"/>
      </a:lt1>
      <a:dk2>
        <a:srgbClr val="ECAA74"/>
      </a:dk2>
      <a:lt2>
        <a:srgbClr val="F7E7D1"/>
      </a:lt2>
      <a:accent1>
        <a:srgbClr val="C89F8D"/>
      </a:accent1>
      <a:accent2>
        <a:srgbClr val="ECAA74"/>
      </a:accent2>
      <a:accent3>
        <a:srgbClr val="591404"/>
      </a:accent3>
      <a:accent4>
        <a:srgbClr val="F7E7D1"/>
      </a:accent4>
      <a:accent5>
        <a:srgbClr val="E99C5D"/>
      </a:accent5>
      <a:accent6>
        <a:srgbClr val="EAFD54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Custom 2">
      <a:dk1>
        <a:srgbClr val="591404"/>
      </a:dk1>
      <a:lt1>
        <a:srgbClr val="FFFFFF"/>
      </a:lt1>
      <a:dk2>
        <a:srgbClr val="ECAA74"/>
      </a:dk2>
      <a:lt2>
        <a:srgbClr val="F7E7D1"/>
      </a:lt2>
      <a:accent1>
        <a:srgbClr val="C89F8D"/>
      </a:accent1>
      <a:accent2>
        <a:srgbClr val="ECAA74"/>
      </a:accent2>
      <a:accent3>
        <a:srgbClr val="591404"/>
      </a:accent3>
      <a:accent4>
        <a:srgbClr val="F7E7D1"/>
      </a:accent4>
      <a:accent5>
        <a:srgbClr val="E99C5D"/>
      </a:accent5>
      <a:accent6>
        <a:srgbClr val="EAFD54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88A20ABF406944B37FE10BF33AEB33" ma:contentTypeVersion="16" ma:contentTypeDescription="Create a new document." ma:contentTypeScope="" ma:versionID="7159f14a9fd2118c794cbbc81f5d0ff7">
  <xsd:schema xmlns:xsd="http://www.w3.org/2001/XMLSchema" xmlns:xs="http://www.w3.org/2001/XMLSchema" xmlns:p="http://schemas.microsoft.com/office/2006/metadata/properties" xmlns:ns2="0e556a91-b8c1-4fa8-8f6b-9a98c3af8ff1" xmlns:ns3="0c5a8725-1212-41a2-85d1-a6667f1539d6" targetNamespace="http://schemas.microsoft.com/office/2006/metadata/properties" ma:root="true" ma:fieldsID="32f4e1735ccc362218a9f6ef2ca92a85" ns2:_="" ns3:_="">
    <xsd:import namespace="0e556a91-b8c1-4fa8-8f6b-9a98c3af8ff1"/>
    <xsd:import namespace="0c5a8725-1212-41a2-85d1-a6667f1539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556a91-b8c1-4fa8-8f6b-9a98c3af8f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5a8725-1212-41a2-85d1-a6667f1539d6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dd2d97c7-b7da-443e-a768-0f49a92800e0}" ma:internalName="TaxCatchAll" ma:showField="CatchAllData" ma:web="0c5a8725-1212-41a2-85d1-a6667f1539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e556a91-b8c1-4fa8-8f6b-9a98c3af8ff1">
      <Terms xmlns="http://schemas.microsoft.com/office/infopath/2007/PartnerControls"/>
    </lcf76f155ced4ddcb4097134ff3c332f>
    <TaxCatchAll xmlns="0c5a8725-1212-41a2-85d1-a6667f1539d6" xsi:nil="true"/>
  </documentManagement>
</p:properties>
</file>

<file path=customXml/itemProps1.xml><?xml version="1.0" encoding="utf-8"?>
<ds:datastoreItem xmlns:ds="http://schemas.openxmlformats.org/officeDocument/2006/customXml" ds:itemID="{004FDE5C-7D3A-41B9-B497-C4BE25EF9C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556a91-b8c1-4fa8-8f6b-9a98c3af8ff1"/>
    <ds:schemaRef ds:uri="0c5a8725-1212-41a2-85d1-a6667f1539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370D61-B936-451E-B4A2-A22209BEBA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D4AF2D-218E-45AD-9746-32163A4BDD1E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8d19543e-34d5-4c18-8af5-b9041e89e844"/>
    <ds:schemaRef ds:uri="http://www.w3.org/XML/1998/namespace"/>
    <ds:schemaRef ds:uri="9fbe9dd6-9ba6-4db3-8bf8-c7cd3549f500"/>
    <ds:schemaRef ds:uri="0e556a91-b8c1-4fa8-8f6b-9a98c3af8ff1"/>
    <ds:schemaRef ds:uri="0c5a8725-1212-41a2-85d1-a6667f1539d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3240</TotalTime>
  <Words>1688</Words>
  <Application>Microsoft Macintosh PowerPoint</Application>
  <PresentationFormat>Özel</PresentationFormat>
  <Paragraphs>373</Paragraphs>
  <Slides>31</Slides>
  <Notes>29</Notes>
  <HiddenSlides>0</HiddenSlides>
  <MMClips>3</MMClips>
  <ScaleCrop>false</ScaleCrop>
  <HeadingPairs>
    <vt:vector size="6" baseType="variant">
      <vt:variant>
        <vt:lpstr>Kullanılan Yazı Tipleri</vt:lpstr>
      </vt:variant>
      <vt:variant>
        <vt:i4>20</vt:i4>
      </vt:variant>
      <vt:variant>
        <vt:lpstr>Tema</vt:lpstr>
      </vt:variant>
      <vt:variant>
        <vt:i4>4</vt:i4>
      </vt:variant>
      <vt:variant>
        <vt:lpstr>Slayt Başlıkları</vt:lpstr>
      </vt:variant>
      <vt:variant>
        <vt:i4>31</vt:i4>
      </vt:variant>
    </vt:vector>
  </HeadingPairs>
  <TitlesOfParts>
    <vt:vector size="55" baseType="lpstr">
      <vt:lpstr>Arial</vt:lpstr>
      <vt:lpstr>Arial Nova Cond</vt:lpstr>
      <vt:lpstr>Bilo</vt:lpstr>
      <vt:lpstr>Bilo-Medium</vt:lpstr>
      <vt:lpstr>Calibri</vt:lpstr>
      <vt:lpstr>Feature Display Bold</vt:lpstr>
      <vt:lpstr>Feature Display Extrabold</vt:lpstr>
      <vt:lpstr>Feature Display Light</vt:lpstr>
      <vt:lpstr>Feature Display Medium</vt:lpstr>
      <vt:lpstr>Feature Display Regular</vt:lpstr>
      <vt:lpstr>Feature Display Web</vt:lpstr>
      <vt:lpstr>Franklin Gothic Medium Cond</vt:lpstr>
      <vt:lpstr>Helvetica</vt:lpstr>
      <vt:lpstr>Helvetica Neue</vt:lpstr>
      <vt:lpstr>HelveticaNeue</vt:lpstr>
      <vt:lpstr>Montserrat</vt:lpstr>
      <vt:lpstr>Myriad Pro</vt:lpstr>
      <vt:lpstr>Proxima Nova</vt:lpstr>
      <vt:lpstr>ProximaNovaCond-Light</vt:lpstr>
      <vt:lpstr>Webdings</vt:lpstr>
      <vt:lpstr>Office Theme</vt:lpstr>
      <vt:lpstr>1_Office Theme</vt:lpstr>
      <vt:lpstr>2_Office Theme</vt:lpstr>
      <vt:lpstr>3_Office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04</dc:title>
  <dc:creator>Alison Yeh</dc:creator>
  <cp:lastModifiedBy>Gökhan Yalgın</cp:lastModifiedBy>
  <cp:revision>40</cp:revision>
  <cp:lastPrinted>2023-08-30T14:50:20Z</cp:lastPrinted>
  <dcterms:created xsi:type="dcterms:W3CDTF">2023-06-23T13:29:39Z</dcterms:created>
  <dcterms:modified xsi:type="dcterms:W3CDTF">2025-10-02T10:14:51Z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2023-06-22T00:00:00Z</vt:filetime>
  </property>
  <property fmtid="{D5CDD505-2E9C-101B-9397-08002B2CF9AE}" pid="3" name="Creator">
    <vt:lpwstr>Adobe Illustrator 27.5 (Macintosh)</vt:lpwstr>
  </property>
  <property fmtid="{D5CDD505-2E9C-101B-9397-08002B2CF9AE}" pid="4" name="LastSaved">
    <vt:filetime>2023-06-23T00:00:00Z</vt:filetime>
  </property>
  <property fmtid="{D5CDD505-2E9C-101B-9397-08002B2CF9AE}" pid="5" name="Producer">
    <vt:lpwstr>Adobe PDF library 17.00</vt:lpwstr>
  </property>
  <property fmtid="{D5CDD505-2E9C-101B-9397-08002B2CF9AE}" pid="6" name="ContentTypeId">
    <vt:lpwstr>0x0101005788A20ABF406944B37FE10BF33AEB33</vt:lpwstr>
  </property>
  <property fmtid="{D5CDD505-2E9C-101B-9397-08002B2CF9AE}" pid="7" name="Order">
    <vt:lpwstr>400.000000000000</vt:lpwstr>
  </property>
  <property fmtid="{D5CDD505-2E9C-101B-9397-08002B2CF9AE}" pid="8" name="MediaServiceImageTags">
    <vt:lpwstr/>
  </property>
</Properties>
</file>