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674" r:id="rId6"/>
  </p:sldMasterIdLst>
  <p:notesMasterIdLst>
    <p:notesMasterId r:id="rId30"/>
  </p:notesMasterIdLst>
  <p:handoutMasterIdLst>
    <p:handoutMasterId r:id="rId31"/>
  </p:handoutMasterIdLst>
  <p:sldIdLst>
    <p:sldId id="2147477676" r:id="rId7"/>
    <p:sldId id="2147477675" r:id="rId8"/>
    <p:sldId id="2147477680" r:id="rId9"/>
    <p:sldId id="2147477679" r:id="rId10"/>
    <p:sldId id="2147477712" r:id="rId11"/>
    <p:sldId id="2147477601" r:id="rId12"/>
    <p:sldId id="2147477723" r:id="rId13"/>
    <p:sldId id="2147477726" r:id="rId14"/>
    <p:sldId id="1709" r:id="rId15"/>
    <p:sldId id="2147477719" r:id="rId16"/>
    <p:sldId id="2147477721" r:id="rId17"/>
    <p:sldId id="2147477714" r:id="rId18"/>
    <p:sldId id="2147477713" r:id="rId19"/>
    <p:sldId id="1700" r:id="rId20"/>
    <p:sldId id="2147477724" r:id="rId21"/>
    <p:sldId id="2147477725" r:id="rId22"/>
    <p:sldId id="1697" r:id="rId23"/>
    <p:sldId id="2147477717" r:id="rId24"/>
    <p:sldId id="2147477699" r:id="rId25"/>
    <p:sldId id="2147477657" r:id="rId26"/>
    <p:sldId id="2147477598" r:id="rId27"/>
    <p:sldId id="2147477690" r:id="rId28"/>
    <p:sldId id="2147477722" r:id="rId29"/>
  </p:sldIdLst>
  <p:sldSz cx="9144000" cy="5721350"/>
  <p:notesSz cx="9296400" cy="70104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Intro + brief ferment overview" id="{F2AE9189-881F-4596-A81C-47F91738FD4D}">
          <p14:sldIdLst>
            <p14:sldId id="2147477676"/>
            <p14:sldId id="2147477675"/>
            <p14:sldId id="2147477680"/>
            <p14:sldId id="2147477679"/>
            <p14:sldId id="2147477712"/>
            <p14:sldId id="2147477601"/>
            <p14:sldId id="2147477723"/>
            <p14:sldId id="2147477726"/>
          </p14:sldIdLst>
        </p14:section>
        <p14:section name="Product education" id="{82F2C005-26CD-4E11-B0CE-0A1D35F416EC}">
          <p14:sldIdLst>
            <p14:sldId id="1709"/>
            <p14:sldId id="2147477719"/>
            <p14:sldId id="2147477721"/>
            <p14:sldId id="2147477714"/>
            <p14:sldId id="2147477713"/>
            <p14:sldId id="1700"/>
            <p14:sldId id="2147477724"/>
            <p14:sldId id="2147477725"/>
            <p14:sldId id="1697"/>
            <p14:sldId id="2147477717"/>
            <p14:sldId id="2147477699"/>
          </p14:sldIdLst>
        </p14:section>
        <p14:section name="Appendix" id="{CD2CC749-D6C3-46C9-9AE7-90DAEA869465}">
          <p14:sldIdLst>
            <p14:sldId id="2147477657"/>
            <p14:sldId id="2147477598"/>
            <p14:sldId id="2147477690"/>
            <p14:sldId id="21474777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19DC34-FC61-0C9B-E48A-C712B5E696CF}" name="Rachel Pollak" initials="RP" userId="S::rachel.p.therootist@ilabsus.onmicrosoft.com::fda7d62b-31a0-4f43-8c17-0f87d7f072e9" providerId="AD"/>
  <p188:author id="{14C48043-EDBF-0F68-A09F-06E383BB785E}" name="Callie Brink-Lee" initials="CB" userId="S::cblee_amare.com#ext#@ilabsus.onmicrosoft.com::48298d22-5494-4a35-8b62-1f81d833337f" providerId="AD"/>
  <p188:author id="{44A85288-EAB5-BAA0-58EE-53F6A87E4A47}" name="Elizabeth Enderle" initials="EE" userId="S::elizabeth.e.therootist@ilabsus.onmicrosoft.com::7ffa87cc-80e6-464b-9b7c-400112fdf1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A99"/>
    <a:srgbClr val="FFFFFF"/>
    <a:srgbClr val="511332"/>
    <a:srgbClr val="DDD5CA"/>
    <a:srgbClr val="DED6CB"/>
    <a:srgbClr val="DFD6CD"/>
    <a:srgbClr val="DED5CC"/>
    <a:srgbClr val="DDD4CB"/>
    <a:srgbClr val="FCF6EE"/>
    <a:srgbClr val="EAF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4A618-82CC-B8A5-F680-0AE69BA8631F}" v="41" dt="2025-09-20T00:44:15.1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/>
    <p:restoredTop sz="94704"/>
  </p:normalViewPr>
  <p:slideViewPr>
    <p:cSldViewPr snapToGrid="0">
      <p:cViewPr varScale="1">
        <p:scale>
          <a:sx n="143" d="100"/>
          <a:sy n="143" d="100"/>
        </p:scale>
        <p:origin x="1024" y="2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son%20Yeh\Downloads\multiTimeline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Feature Display Medium" pitchFamily="50" charset="0"/>
              </a:defRPr>
            </a:pP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Google U.S.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Suchinteresse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im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Zeitverlauf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: „Scalp Serum“*</a:t>
            </a:r>
          </a:p>
        </c:rich>
      </c:tx>
      <c:layout>
        <c:manualLayout>
          <c:xMode val="edge"/>
          <c:yMode val="edge"/>
          <c:x val="0.25736750719069262"/>
          <c:y val="0.10017706389453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Feature Display Medium" pitchFamily="50" charset="0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rgbClr val="F99077"/>
            </a:solidFill>
            <a:ln>
              <a:noFill/>
            </a:ln>
            <a:effectLst/>
          </c:spPr>
          <c:cat>
            <c:numRef>
              <c:f>multiTimeline!$A$4:$A$264</c:f>
              <c:numCache>
                <c:formatCode>m/d/yyyy</c:formatCode>
                <c:ptCount val="261"/>
                <c:pt idx="0">
                  <c:v>43919</c:v>
                </c:pt>
                <c:pt idx="1">
                  <c:v>43926</c:v>
                </c:pt>
                <c:pt idx="2">
                  <c:v>43933</c:v>
                </c:pt>
                <c:pt idx="3">
                  <c:v>43940</c:v>
                </c:pt>
                <c:pt idx="4">
                  <c:v>43947</c:v>
                </c:pt>
                <c:pt idx="5">
                  <c:v>43954</c:v>
                </c:pt>
                <c:pt idx="6">
                  <c:v>43961</c:v>
                </c:pt>
                <c:pt idx="7">
                  <c:v>43968</c:v>
                </c:pt>
                <c:pt idx="8">
                  <c:v>43975</c:v>
                </c:pt>
                <c:pt idx="9">
                  <c:v>43982</c:v>
                </c:pt>
                <c:pt idx="10">
                  <c:v>43989</c:v>
                </c:pt>
                <c:pt idx="11">
                  <c:v>43996</c:v>
                </c:pt>
                <c:pt idx="12">
                  <c:v>44003</c:v>
                </c:pt>
                <c:pt idx="13">
                  <c:v>44010</c:v>
                </c:pt>
                <c:pt idx="14">
                  <c:v>44017</c:v>
                </c:pt>
                <c:pt idx="15">
                  <c:v>44024</c:v>
                </c:pt>
                <c:pt idx="16">
                  <c:v>44031</c:v>
                </c:pt>
                <c:pt idx="17">
                  <c:v>44038</c:v>
                </c:pt>
                <c:pt idx="18">
                  <c:v>44045</c:v>
                </c:pt>
                <c:pt idx="19">
                  <c:v>44052</c:v>
                </c:pt>
                <c:pt idx="20">
                  <c:v>44059</c:v>
                </c:pt>
                <c:pt idx="21">
                  <c:v>44066</c:v>
                </c:pt>
                <c:pt idx="22">
                  <c:v>44073</c:v>
                </c:pt>
                <c:pt idx="23">
                  <c:v>44080</c:v>
                </c:pt>
                <c:pt idx="24">
                  <c:v>44087</c:v>
                </c:pt>
                <c:pt idx="25">
                  <c:v>44094</c:v>
                </c:pt>
                <c:pt idx="26">
                  <c:v>44101</c:v>
                </c:pt>
                <c:pt idx="27">
                  <c:v>44108</c:v>
                </c:pt>
                <c:pt idx="28">
                  <c:v>44115</c:v>
                </c:pt>
                <c:pt idx="29">
                  <c:v>44122</c:v>
                </c:pt>
                <c:pt idx="30">
                  <c:v>44129</c:v>
                </c:pt>
                <c:pt idx="31">
                  <c:v>44136</c:v>
                </c:pt>
                <c:pt idx="32">
                  <c:v>44143</c:v>
                </c:pt>
                <c:pt idx="33">
                  <c:v>44150</c:v>
                </c:pt>
                <c:pt idx="34">
                  <c:v>44157</c:v>
                </c:pt>
                <c:pt idx="35">
                  <c:v>44164</c:v>
                </c:pt>
                <c:pt idx="36">
                  <c:v>44171</c:v>
                </c:pt>
                <c:pt idx="37">
                  <c:v>44178</c:v>
                </c:pt>
                <c:pt idx="38">
                  <c:v>44185</c:v>
                </c:pt>
                <c:pt idx="39">
                  <c:v>44192</c:v>
                </c:pt>
                <c:pt idx="40">
                  <c:v>44199</c:v>
                </c:pt>
                <c:pt idx="41">
                  <c:v>44206</c:v>
                </c:pt>
                <c:pt idx="42">
                  <c:v>44213</c:v>
                </c:pt>
                <c:pt idx="43">
                  <c:v>44220</c:v>
                </c:pt>
                <c:pt idx="44">
                  <c:v>44227</c:v>
                </c:pt>
                <c:pt idx="45">
                  <c:v>44234</c:v>
                </c:pt>
                <c:pt idx="46">
                  <c:v>44241</c:v>
                </c:pt>
                <c:pt idx="47">
                  <c:v>44248</c:v>
                </c:pt>
                <c:pt idx="48">
                  <c:v>44255</c:v>
                </c:pt>
                <c:pt idx="49">
                  <c:v>44262</c:v>
                </c:pt>
                <c:pt idx="50">
                  <c:v>44269</c:v>
                </c:pt>
                <c:pt idx="51">
                  <c:v>44276</c:v>
                </c:pt>
                <c:pt idx="52">
                  <c:v>44283</c:v>
                </c:pt>
                <c:pt idx="53">
                  <c:v>44290</c:v>
                </c:pt>
                <c:pt idx="54">
                  <c:v>44297</c:v>
                </c:pt>
                <c:pt idx="55">
                  <c:v>44304</c:v>
                </c:pt>
                <c:pt idx="56">
                  <c:v>44311</c:v>
                </c:pt>
                <c:pt idx="57">
                  <c:v>44318</c:v>
                </c:pt>
                <c:pt idx="58">
                  <c:v>44325</c:v>
                </c:pt>
                <c:pt idx="59">
                  <c:v>44332</c:v>
                </c:pt>
                <c:pt idx="60">
                  <c:v>44339</c:v>
                </c:pt>
                <c:pt idx="61">
                  <c:v>44346</c:v>
                </c:pt>
                <c:pt idx="62">
                  <c:v>44353</c:v>
                </c:pt>
                <c:pt idx="63">
                  <c:v>44360</c:v>
                </c:pt>
                <c:pt idx="64">
                  <c:v>44367</c:v>
                </c:pt>
                <c:pt idx="65">
                  <c:v>44374</c:v>
                </c:pt>
                <c:pt idx="66">
                  <c:v>44381</c:v>
                </c:pt>
                <c:pt idx="67">
                  <c:v>44388</c:v>
                </c:pt>
                <c:pt idx="68">
                  <c:v>44395</c:v>
                </c:pt>
                <c:pt idx="69">
                  <c:v>44402</c:v>
                </c:pt>
                <c:pt idx="70">
                  <c:v>44409</c:v>
                </c:pt>
                <c:pt idx="71">
                  <c:v>44416</c:v>
                </c:pt>
                <c:pt idx="72">
                  <c:v>44423</c:v>
                </c:pt>
                <c:pt idx="73">
                  <c:v>44430</c:v>
                </c:pt>
                <c:pt idx="74">
                  <c:v>44437</c:v>
                </c:pt>
                <c:pt idx="75">
                  <c:v>44444</c:v>
                </c:pt>
                <c:pt idx="76">
                  <c:v>44451</c:v>
                </c:pt>
                <c:pt idx="77">
                  <c:v>44458</c:v>
                </c:pt>
                <c:pt idx="78">
                  <c:v>44465</c:v>
                </c:pt>
                <c:pt idx="79">
                  <c:v>44472</c:v>
                </c:pt>
                <c:pt idx="80">
                  <c:v>44479</c:v>
                </c:pt>
                <c:pt idx="81">
                  <c:v>44486</c:v>
                </c:pt>
                <c:pt idx="82">
                  <c:v>44493</c:v>
                </c:pt>
                <c:pt idx="83">
                  <c:v>44500</c:v>
                </c:pt>
                <c:pt idx="84">
                  <c:v>44507</c:v>
                </c:pt>
                <c:pt idx="85">
                  <c:v>44514</c:v>
                </c:pt>
                <c:pt idx="86">
                  <c:v>44521</c:v>
                </c:pt>
                <c:pt idx="87">
                  <c:v>44528</c:v>
                </c:pt>
                <c:pt idx="88">
                  <c:v>44535</c:v>
                </c:pt>
                <c:pt idx="89">
                  <c:v>44542</c:v>
                </c:pt>
                <c:pt idx="90">
                  <c:v>44549</c:v>
                </c:pt>
                <c:pt idx="91">
                  <c:v>44556</c:v>
                </c:pt>
                <c:pt idx="92">
                  <c:v>44563</c:v>
                </c:pt>
                <c:pt idx="93">
                  <c:v>44570</c:v>
                </c:pt>
                <c:pt idx="94">
                  <c:v>44577</c:v>
                </c:pt>
                <c:pt idx="95">
                  <c:v>44584</c:v>
                </c:pt>
                <c:pt idx="96">
                  <c:v>44591</c:v>
                </c:pt>
                <c:pt idx="97">
                  <c:v>44598</c:v>
                </c:pt>
                <c:pt idx="98">
                  <c:v>44605</c:v>
                </c:pt>
                <c:pt idx="99">
                  <c:v>44612</c:v>
                </c:pt>
                <c:pt idx="100">
                  <c:v>44619</c:v>
                </c:pt>
                <c:pt idx="101">
                  <c:v>44626</c:v>
                </c:pt>
                <c:pt idx="102">
                  <c:v>44633</c:v>
                </c:pt>
                <c:pt idx="103">
                  <c:v>44640</c:v>
                </c:pt>
                <c:pt idx="104">
                  <c:v>44647</c:v>
                </c:pt>
                <c:pt idx="105">
                  <c:v>44654</c:v>
                </c:pt>
                <c:pt idx="106">
                  <c:v>44661</c:v>
                </c:pt>
                <c:pt idx="107">
                  <c:v>44668</c:v>
                </c:pt>
                <c:pt idx="108">
                  <c:v>44675</c:v>
                </c:pt>
                <c:pt idx="109">
                  <c:v>44682</c:v>
                </c:pt>
                <c:pt idx="110">
                  <c:v>44689</c:v>
                </c:pt>
                <c:pt idx="111">
                  <c:v>44696</c:v>
                </c:pt>
                <c:pt idx="112">
                  <c:v>44703</c:v>
                </c:pt>
                <c:pt idx="113">
                  <c:v>44710</c:v>
                </c:pt>
                <c:pt idx="114">
                  <c:v>44717</c:v>
                </c:pt>
                <c:pt idx="115">
                  <c:v>44724</c:v>
                </c:pt>
                <c:pt idx="116">
                  <c:v>44731</c:v>
                </c:pt>
                <c:pt idx="117">
                  <c:v>44738</c:v>
                </c:pt>
                <c:pt idx="118">
                  <c:v>44745</c:v>
                </c:pt>
                <c:pt idx="119">
                  <c:v>44752</c:v>
                </c:pt>
                <c:pt idx="120">
                  <c:v>44759</c:v>
                </c:pt>
                <c:pt idx="121">
                  <c:v>44766</c:v>
                </c:pt>
                <c:pt idx="122">
                  <c:v>44773</c:v>
                </c:pt>
                <c:pt idx="123">
                  <c:v>44780</c:v>
                </c:pt>
                <c:pt idx="124">
                  <c:v>44787</c:v>
                </c:pt>
                <c:pt idx="125">
                  <c:v>44794</c:v>
                </c:pt>
                <c:pt idx="126">
                  <c:v>44801</c:v>
                </c:pt>
                <c:pt idx="127">
                  <c:v>44808</c:v>
                </c:pt>
                <c:pt idx="128">
                  <c:v>44815</c:v>
                </c:pt>
                <c:pt idx="129">
                  <c:v>44822</c:v>
                </c:pt>
                <c:pt idx="130">
                  <c:v>44829</c:v>
                </c:pt>
                <c:pt idx="131">
                  <c:v>44836</c:v>
                </c:pt>
                <c:pt idx="132">
                  <c:v>44843</c:v>
                </c:pt>
                <c:pt idx="133">
                  <c:v>44850</c:v>
                </c:pt>
                <c:pt idx="134">
                  <c:v>44857</c:v>
                </c:pt>
                <c:pt idx="135">
                  <c:v>44864</c:v>
                </c:pt>
                <c:pt idx="136">
                  <c:v>44871</c:v>
                </c:pt>
                <c:pt idx="137">
                  <c:v>44878</c:v>
                </c:pt>
                <c:pt idx="138">
                  <c:v>44885</c:v>
                </c:pt>
                <c:pt idx="139">
                  <c:v>44892</c:v>
                </c:pt>
                <c:pt idx="140">
                  <c:v>44899</c:v>
                </c:pt>
                <c:pt idx="141">
                  <c:v>44906</c:v>
                </c:pt>
                <c:pt idx="142">
                  <c:v>44913</c:v>
                </c:pt>
                <c:pt idx="143">
                  <c:v>44920</c:v>
                </c:pt>
                <c:pt idx="144">
                  <c:v>44927</c:v>
                </c:pt>
                <c:pt idx="145">
                  <c:v>44934</c:v>
                </c:pt>
                <c:pt idx="146">
                  <c:v>44941</c:v>
                </c:pt>
                <c:pt idx="147">
                  <c:v>44948</c:v>
                </c:pt>
                <c:pt idx="148">
                  <c:v>44955</c:v>
                </c:pt>
                <c:pt idx="149">
                  <c:v>44962</c:v>
                </c:pt>
                <c:pt idx="150">
                  <c:v>44969</c:v>
                </c:pt>
                <c:pt idx="151">
                  <c:v>44976</c:v>
                </c:pt>
                <c:pt idx="152">
                  <c:v>44983</c:v>
                </c:pt>
                <c:pt idx="153">
                  <c:v>44990</c:v>
                </c:pt>
                <c:pt idx="154">
                  <c:v>44997</c:v>
                </c:pt>
                <c:pt idx="155">
                  <c:v>45004</c:v>
                </c:pt>
                <c:pt idx="156">
                  <c:v>45011</c:v>
                </c:pt>
                <c:pt idx="157">
                  <c:v>45018</c:v>
                </c:pt>
                <c:pt idx="158">
                  <c:v>45025</c:v>
                </c:pt>
                <c:pt idx="159">
                  <c:v>45032</c:v>
                </c:pt>
                <c:pt idx="160">
                  <c:v>45039</c:v>
                </c:pt>
                <c:pt idx="161">
                  <c:v>45046</c:v>
                </c:pt>
                <c:pt idx="162">
                  <c:v>45053</c:v>
                </c:pt>
                <c:pt idx="163">
                  <c:v>45060</c:v>
                </c:pt>
                <c:pt idx="164">
                  <c:v>45067</c:v>
                </c:pt>
                <c:pt idx="165">
                  <c:v>45074</c:v>
                </c:pt>
                <c:pt idx="166">
                  <c:v>45081</c:v>
                </c:pt>
                <c:pt idx="167">
                  <c:v>45088</c:v>
                </c:pt>
                <c:pt idx="168">
                  <c:v>45095</c:v>
                </c:pt>
                <c:pt idx="169">
                  <c:v>45102</c:v>
                </c:pt>
                <c:pt idx="170">
                  <c:v>45109</c:v>
                </c:pt>
                <c:pt idx="171">
                  <c:v>45116</c:v>
                </c:pt>
                <c:pt idx="172">
                  <c:v>45123</c:v>
                </c:pt>
                <c:pt idx="173">
                  <c:v>45130</c:v>
                </c:pt>
                <c:pt idx="174">
                  <c:v>45137</c:v>
                </c:pt>
                <c:pt idx="175">
                  <c:v>45144</c:v>
                </c:pt>
                <c:pt idx="176">
                  <c:v>45151</c:v>
                </c:pt>
                <c:pt idx="177">
                  <c:v>45158</c:v>
                </c:pt>
                <c:pt idx="178">
                  <c:v>45165</c:v>
                </c:pt>
                <c:pt idx="179">
                  <c:v>45172</c:v>
                </c:pt>
                <c:pt idx="180">
                  <c:v>45179</c:v>
                </c:pt>
                <c:pt idx="181">
                  <c:v>45186</c:v>
                </c:pt>
                <c:pt idx="182">
                  <c:v>45193</c:v>
                </c:pt>
                <c:pt idx="183">
                  <c:v>45200</c:v>
                </c:pt>
                <c:pt idx="184">
                  <c:v>45207</c:v>
                </c:pt>
                <c:pt idx="185">
                  <c:v>45214</c:v>
                </c:pt>
                <c:pt idx="186">
                  <c:v>45221</c:v>
                </c:pt>
                <c:pt idx="187">
                  <c:v>45228</c:v>
                </c:pt>
                <c:pt idx="188">
                  <c:v>45235</c:v>
                </c:pt>
                <c:pt idx="189">
                  <c:v>45242</c:v>
                </c:pt>
                <c:pt idx="190">
                  <c:v>45249</c:v>
                </c:pt>
                <c:pt idx="191">
                  <c:v>45256</c:v>
                </c:pt>
                <c:pt idx="192">
                  <c:v>45263</c:v>
                </c:pt>
                <c:pt idx="193">
                  <c:v>45270</c:v>
                </c:pt>
                <c:pt idx="194">
                  <c:v>45277</c:v>
                </c:pt>
                <c:pt idx="195">
                  <c:v>45284</c:v>
                </c:pt>
                <c:pt idx="196">
                  <c:v>45291</c:v>
                </c:pt>
                <c:pt idx="197">
                  <c:v>45298</c:v>
                </c:pt>
                <c:pt idx="198">
                  <c:v>45305</c:v>
                </c:pt>
                <c:pt idx="199">
                  <c:v>45312</c:v>
                </c:pt>
                <c:pt idx="200">
                  <c:v>45319</c:v>
                </c:pt>
                <c:pt idx="201">
                  <c:v>45326</c:v>
                </c:pt>
                <c:pt idx="202">
                  <c:v>45333</c:v>
                </c:pt>
                <c:pt idx="203">
                  <c:v>45340</c:v>
                </c:pt>
                <c:pt idx="204">
                  <c:v>45347</c:v>
                </c:pt>
                <c:pt idx="205">
                  <c:v>45354</c:v>
                </c:pt>
                <c:pt idx="206">
                  <c:v>45361</c:v>
                </c:pt>
                <c:pt idx="207">
                  <c:v>45368</c:v>
                </c:pt>
                <c:pt idx="208">
                  <c:v>45375</c:v>
                </c:pt>
                <c:pt idx="209">
                  <c:v>45382</c:v>
                </c:pt>
                <c:pt idx="210">
                  <c:v>45389</c:v>
                </c:pt>
                <c:pt idx="211">
                  <c:v>45396</c:v>
                </c:pt>
                <c:pt idx="212">
                  <c:v>45403</c:v>
                </c:pt>
                <c:pt idx="213">
                  <c:v>45410</c:v>
                </c:pt>
                <c:pt idx="214">
                  <c:v>45417</c:v>
                </c:pt>
                <c:pt idx="215">
                  <c:v>45424</c:v>
                </c:pt>
                <c:pt idx="216">
                  <c:v>45431</c:v>
                </c:pt>
                <c:pt idx="217">
                  <c:v>45438</c:v>
                </c:pt>
                <c:pt idx="218">
                  <c:v>45445</c:v>
                </c:pt>
                <c:pt idx="219">
                  <c:v>45452</c:v>
                </c:pt>
                <c:pt idx="220">
                  <c:v>45459</c:v>
                </c:pt>
                <c:pt idx="221">
                  <c:v>45466</c:v>
                </c:pt>
                <c:pt idx="222">
                  <c:v>45473</c:v>
                </c:pt>
                <c:pt idx="223">
                  <c:v>45480</c:v>
                </c:pt>
                <c:pt idx="224">
                  <c:v>45487</c:v>
                </c:pt>
                <c:pt idx="225">
                  <c:v>45494</c:v>
                </c:pt>
                <c:pt idx="226">
                  <c:v>45501</c:v>
                </c:pt>
                <c:pt idx="227">
                  <c:v>45508</c:v>
                </c:pt>
                <c:pt idx="228">
                  <c:v>45515</c:v>
                </c:pt>
                <c:pt idx="229">
                  <c:v>45522</c:v>
                </c:pt>
                <c:pt idx="230">
                  <c:v>45529</c:v>
                </c:pt>
                <c:pt idx="231">
                  <c:v>45536</c:v>
                </c:pt>
                <c:pt idx="232">
                  <c:v>45543</c:v>
                </c:pt>
                <c:pt idx="233">
                  <c:v>45550</c:v>
                </c:pt>
                <c:pt idx="234">
                  <c:v>45557</c:v>
                </c:pt>
                <c:pt idx="235">
                  <c:v>45564</c:v>
                </c:pt>
                <c:pt idx="236">
                  <c:v>45571</c:v>
                </c:pt>
                <c:pt idx="237">
                  <c:v>45578</c:v>
                </c:pt>
                <c:pt idx="238">
                  <c:v>45585</c:v>
                </c:pt>
                <c:pt idx="239">
                  <c:v>45592</c:v>
                </c:pt>
                <c:pt idx="240">
                  <c:v>45599</c:v>
                </c:pt>
                <c:pt idx="241">
                  <c:v>45606</c:v>
                </c:pt>
                <c:pt idx="242">
                  <c:v>45613</c:v>
                </c:pt>
                <c:pt idx="243">
                  <c:v>45620</c:v>
                </c:pt>
                <c:pt idx="244">
                  <c:v>45627</c:v>
                </c:pt>
                <c:pt idx="245">
                  <c:v>45634</c:v>
                </c:pt>
                <c:pt idx="246">
                  <c:v>45641</c:v>
                </c:pt>
                <c:pt idx="247">
                  <c:v>45648</c:v>
                </c:pt>
                <c:pt idx="248">
                  <c:v>45655</c:v>
                </c:pt>
                <c:pt idx="249">
                  <c:v>45662</c:v>
                </c:pt>
                <c:pt idx="250">
                  <c:v>45669</c:v>
                </c:pt>
                <c:pt idx="251">
                  <c:v>45676</c:v>
                </c:pt>
                <c:pt idx="252">
                  <c:v>45683</c:v>
                </c:pt>
                <c:pt idx="253">
                  <c:v>45690</c:v>
                </c:pt>
                <c:pt idx="254">
                  <c:v>45697</c:v>
                </c:pt>
                <c:pt idx="255">
                  <c:v>45704</c:v>
                </c:pt>
                <c:pt idx="256">
                  <c:v>45711</c:v>
                </c:pt>
                <c:pt idx="257">
                  <c:v>45718</c:v>
                </c:pt>
                <c:pt idx="258">
                  <c:v>45725</c:v>
                </c:pt>
                <c:pt idx="259">
                  <c:v>45732</c:v>
                </c:pt>
                <c:pt idx="260">
                  <c:v>45739</c:v>
                </c:pt>
              </c:numCache>
            </c:numRef>
          </c:cat>
          <c:val>
            <c:numRef>
              <c:f>multiTimeline!$B$4:$B$264</c:f>
              <c:numCache>
                <c:formatCode>General</c:formatCode>
                <c:ptCount val="261"/>
                <c:pt idx="0">
                  <c:v>8</c:v>
                </c:pt>
                <c:pt idx="1">
                  <c:v>10</c:v>
                </c:pt>
                <c:pt idx="2">
                  <c:v>13</c:v>
                </c:pt>
                <c:pt idx="3">
                  <c:v>10</c:v>
                </c:pt>
                <c:pt idx="4">
                  <c:v>15</c:v>
                </c:pt>
                <c:pt idx="5">
                  <c:v>13</c:v>
                </c:pt>
                <c:pt idx="6">
                  <c:v>12</c:v>
                </c:pt>
                <c:pt idx="7">
                  <c:v>10</c:v>
                </c:pt>
                <c:pt idx="8">
                  <c:v>13</c:v>
                </c:pt>
                <c:pt idx="9">
                  <c:v>8</c:v>
                </c:pt>
                <c:pt idx="10">
                  <c:v>12</c:v>
                </c:pt>
                <c:pt idx="11">
                  <c:v>9</c:v>
                </c:pt>
                <c:pt idx="12">
                  <c:v>11</c:v>
                </c:pt>
                <c:pt idx="13">
                  <c:v>13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11</c:v>
                </c:pt>
                <c:pt idx="18">
                  <c:v>11</c:v>
                </c:pt>
                <c:pt idx="19">
                  <c:v>10</c:v>
                </c:pt>
                <c:pt idx="20">
                  <c:v>9</c:v>
                </c:pt>
                <c:pt idx="21">
                  <c:v>9</c:v>
                </c:pt>
                <c:pt idx="22">
                  <c:v>9</c:v>
                </c:pt>
                <c:pt idx="23">
                  <c:v>8</c:v>
                </c:pt>
                <c:pt idx="24">
                  <c:v>8</c:v>
                </c:pt>
                <c:pt idx="25">
                  <c:v>8</c:v>
                </c:pt>
                <c:pt idx="26">
                  <c:v>8</c:v>
                </c:pt>
                <c:pt idx="27">
                  <c:v>12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7</c:v>
                </c:pt>
                <c:pt idx="32">
                  <c:v>11</c:v>
                </c:pt>
                <c:pt idx="33">
                  <c:v>12</c:v>
                </c:pt>
                <c:pt idx="34">
                  <c:v>9</c:v>
                </c:pt>
                <c:pt idx="35">
                  <c:v>10</c:v>
                </c:pt>
                <c:pt idx="36">
                  <c:v>16</c:v>
                </c:pt>
                <c:pt idx="37">
                  <c:v>13</c:v>
                </c:pt>
                <c:pt idx="38">
                  <c:v>15</c:v>
                </c:pt>
                <c:pt idx="39">
                  <c:v>17</c:v>
                </c:pt>
                <c:pt idx="40">
                  <c:v>15</c:v>
                </c:pt>
                <c:pt idx="41">
                  <c:v>16</c:v>
                </c:pt>
                <c:pt idx="42">
                  <c:v>15</c:v>
                </c:pt>
                <c:pt idx="43">
                  <c:v>18</c:v>
                </c:pt>
                <c:pt idx="44">
                  <c:v>16</c:v>
                </c:pt>
                <c:pt idx="45">
                  <c:v>14</c:v>
                </c:pt>
                <c:pt idx="46">
                  <c:v>16</c:v>
                </c:pt>
                <c:pt idx="47">
                  <c:v>14</c:v>
                </c:pt>
                <c:pt idx="48">
                  <c:v>16</c:v>
                </c:pt>
                <c:pt idx="49">
                  <c:v>13</c:v>
                </c:pt>
                <c:pt idx="50">
                  <c:v>13</c:v>
                </c:pt>
                <c:pt idx="51">
                  <c:v>16</c:v>
                </c:pt>
                <c:pt idx="52">
                  <c:v>12</c:v>
                </c:pt>
                <c:pt idx="53">
                  <c:v>9</c:v>
                </c:pt>
                <c:pt idx="54">
                  <c:v>8</c:v>
                </c:pt>
                <c:pt idx="55">
                  <c:v>14</c:v>
                </c:pt>
                <c:pt idx="56">
                  <c:v>12</c:v>
                </c:pt>
                <c:pt idx="57">
                  <c:v>11</c:v>
                </c:pt>
                <c:pt idx="58">
                  <c:v>10</c:v>
                </c:pt>
                <c:pt idx="59">
                  <c:v>11</c:v>
                </c:pt>
                <c:pt idx="60">
                  <c:v>11</c:v>
                </c:pt>
                <c:pt idx="61">
                  <c:v>9</c:v>
                </c:pt>
                <c:pt idx="62">
                  <c:v>8</c:v>
                </c:pt>
                <c:pt idx="63">
                  <c:v>11</c:v>
                </c:pt>
                <c:pt idx="64">
                  <c:v>12</c:v>
                </c:pt>
                <c:pt idx="65">
                  <c:v>11</c:v>
                </c:pt>
                <c:pt idx="66">
                  <c:v>12</c:v>
                </c:pt>
                <c:pt idx="67">
                  <c:v>9</c:v>
                </c:pt>
                <c:pt idx="68">
                  <c:v>10</c:v>
                </c:pt>
                <c:pt idx="69">
                  <c:v>12</c:v>
                </c:pt>
                <c:pt idx="70">
                  <c:v>12</c:v>
                </c:pt>
                <c:pt idx="71">
                  <c:v>7</c:v>
                </c:pt>
                <c:pt idx="72">
                  <c:v>11</c:v>
                </c:pt>
                <c:pt idx="73">
                  <c:v>12</c:v>
                </c:pt>
                <c:pt idx="74">
                  <c:v>8</c:v>
                </c:pt>
                <c:pt idx="75">
                  <c:v>9</c:v>
                </c:pt>
                <c:pt idx="76">
                  <c:v>12</c:v>
                </c:pt>
                <c:pt idx="77">
                  <c:v>10</c:v>
                </c:pt>
                <c:pt idx="78">
                  <c:v>9</c:v>
                </c:pt>
                <c:pt idx="79">
                  <c:v>13</c:v>
                </c:pt>
                <c:pt idx="80">
                  <c:v>16</c:v>
                </c:pt>
                <c:pt idx="81">
                  <c:v>15</c:v>
                </c:pt>
                <c:pt idx="82">
                  <c:v>16</c:v>
                </c:pt>
                <c:pt idx="83">
                  <c:v>14</c:v>
                </c:pt>
                <c:pt idx="84">
                  <c:v>17</c:v>
                </c:pt>
                <c:pt idx="85">
                  <c:v>18</c:v>
                </c:pt>
                <c:pt idx="86">
                  <c:v>19</c:v>
                </c:pt>
                <c:pt idx="87">
                  <c:v>20</c:v>
                </c:pt>
                <c:pt idx="88">
                  <c:v>19</c:v>
                </c:pt>
                <c:pt idx="89">
                  <c:v>17</c:v>
                </c:pt>
                <c:pt idx="90">
                  <c:v>20</c:v>
                </c:pt>
                <c:pt idx="91">
                  <c:v>20</c:v>
                </c:pt>
                <c:pt idx="92">
                  <c:v>28</c:v>
                </c:pt>
                <c:pt idx="93">
                  <c:v>27</c:v>
                </c:pt>
                <c:pt idx="94">
                  <c:v>24</c:v>
                </c:pt>
                <c:pt idx="95">
                  <c:v>30</c:v>
                </c:pt>
                <c:pt idx="96">
                  <c:v>24</c:v>
                </c:pt>
                <c:pt idx="97">
                  <c:v>27</c:v>
                </c:pt>
                <c:pt idx="98">
                  <c:v>21</c:v>
                </c:pt>
                <c:pt idx="99">
                  <c:v>24</c:v>
                </c:pt>
                <c:pt idx="100">
                  <c:v>23</c:v>
                </c:pt>
                <c:pt idx="101">
                  <c:v>28</c:v>
                </c:pt>
                <c:pt idx="102">
                  <c:v>24</c:v>
                </c:pt>
                <c:pt idx="103">
                  <c:v>20</c:v>
                </c:pt>
                <c:pt idx="104">
                  <c:v>21</c:v>
                </c:pt>
                <c:pt idx="105">
                  <c:v>29</c:v>
                </c:pt>
                <c:pt idx="106">
                  <c:v>21</c:v>
                </c:pt>
                <c:pt idx="107">
                  <c:v>23</c:v>
                </c:pt>
                <c:pt idx="108">
                  <c:v>26</c:v>
                </c:pt>
                <c:pt idx="109">
                  <c:v>27</c:v>
                </c:pt>
                <c:pt idx="110">
                  <c:v>23</c:v>
                </c:pt>
                <c:pt idx="111">
                  <c:v>25</c:v>
                </c:pt>
                <c:pt idx="112">
                  <c:v>24</c:v>
                </c:pt>
                <c:pt idx="113">
                  <c:v>30</c:v>
                </c:pt>
                <c:pt idx="114">
                  <c:v>30</c:v>
                </c:pt>
                <c:pt idx="115">
                  <c:v>36</c:v>
                </c:pt>
                <c:pt idx="116">
                  <c:v>29</c:v>
                </c:pt>
                <c:pt idx="117">
                  <c:v>31</c:v>
                </c:pt>
                <c:pt idx="118">
                  <c:v>25</c:v>
                </c:pt>
                <c:pt idx="119">
                  <c:v>25</c:v>
                </c:pt>
                <c:pt idx="120">
                  <c:v>26</c:v>
                </c:pt>
                <c:pt idx="121">
                  <c:v>28</c:v>
                </c:pt>
                <c:pt idx="122">
                  <c:v>31</c:v>
                </c:pt>
                <c:pt idx="123">
                  <c:v>31</c:v>
                </c:pt>
                <c:pt idx="124">
                  <c:v>29</c:v>
                </c:pt>
                <c:pt idx="125">
                  <c:v>28</c:v>
                </c:pt>
                <c:pt idx="126">
                  <c:v>28</c:v>
                </c:pt>
                <c:pt idx="127">
                  <c:v>30</c:v>
                </c:pt>
                <c:pt idx="128">
                  <c:v>27</c:v>
                </c:pt>
                <c:pt idx="129">
                  <c:v>24</c:v>
                </c:pt>
                <c:pt idx="130">
                  <c:v>33</c:v>
                </c:pt>
                <c:pt idx="131">
                  <c:v>29</c:v>
                </c:pt>
                <c:pt idx="132">
                  <c:v>29</c:v>
                </c:pt>
                <c:pt idx="133">
                  <c:v>29</c:v>
                </c:pt>
                <c:pt idx="134">
                  <c:v>31</c:v>
                </c:pt>
                <c:pt idx="135">
                  <c:v>35</c:v>
                </c:pt>
                <c:pt idx="136">
                  <c:v>27</c:v>
                </c:pt>
                <c:pt idx="137">
                  <c:v>28</c:v>
                </c:pt>
                <c:pt idx="138">
                  <c:v>33</c:v>
                </c:pt>
                <c:pt idx="139">
                  <c:v>37</c:v>
                </c:pt>
                <c:pt idx="140">
                  <c:v>30</c:v>
                </c:pt>
                <c:pt idx="141">
                  <c:v>30</c:v>
                </c:pt>
                <c:pt idx="142">
                  <c:v>33</c:v>
                </c:pt>
                <c:pt idx="143">
                  <c:v>46</c:v>
                </c:pt>
                <c:pt idx="144">
                  <c:v>42</c:v>
                </c:pt>
                <c:pt idx="145">
                  <c:v>38</c:v>
                </c:pt>
                <c:pt idx="146">
                  <c:v>38</c:v>
                </c:pt>
                <c:pt idx="147">
                  <c:v>40</c:v>
                </c:pt>
                <c:pt idx="148">
                  <c:v>42</c:v>
                </c:pt>
                <c:pt idx="149">
                  <c:v>39</c:v>
                </c:pt>
                <c:pt idx="150">
                  <c:v>34</c:v>
                </c:pt>
                <c:pt idx="151">
                  <c:v>40</c:v>
                </c:pt>
                <c:pt idx="152">
                  <c:v>29</c:v>
                </c:pt>
                <c:pt idx="153">
                  <c:v>35</c:v>
                </c:pt>
                <c:pt idx="154">
                  <c:v>32</c:v>
                </c:pt>
                <c:pt idx="155">
                  <c:v>40</c:v>
                </c:pt>
                <c:pt idx="156">
                  <c:v>33</c:v>
                </c:pt>
                <c:pt idx="157">
                  <c:v>28</c:v>
                </c:pt>
                <c:pt idx="158">
                  <c:v>33</c:v>
                </c:pt>
                <c:pt idx="159">
                  <c:v>31</c:v>
                </c:pt>
                <c:pt idx="160">
                  <c:v>33</c:v>
                </c:pt>
                <c:pt idx="161">
                  <c:v>27</c:v>
                </c:pt>
                <c:pt idx="162">
                  <c:v>26</c:v>
                </c:pt>
                <c:pt idx="163">
                  <c:v>27</c:v>
                </c:pt>
                <c:pt idx="164">
                  <c:v>27</c:v>
                </c:pt>
                <c:pt idx="165">
                  <c:v>30</c:v>
                </c:pt>
                <c:pt idx="166">
                  <c:v>25</c:v>
                </c:pt>
                <c:pt idx="167">
                  <c:v>24</c:v>
                </c:pt>
                <c:pt idx="168">
                  <c:v>27</c:v>
                </c:pt>
                <c:pt idx="169">
                  <c:v>27</c:v>
                </c:pt>
                <c:pt idx="170">
                  <c:v>31</c:v>
                </c:pt>
                <c:pt idx="171">
                  <c:v>26</c:v>
                </c:pt>
                <c:pt idx="172">
                  <c:v>28</c:v>
                </c:pt>
                <c:pt idx="173">
                  <c:v>29</c:v>
                </c:pt>
                <c:pt idx="174">
                  <c:v>23</c:v>
                </c:pt>
                <c:pt idx="175">
                  <c:v>25</c:v>
                </c:pt>
                <c:pt idx="176">
                  <c:v>28</c:v>
                </c:pt>
                <c:pt idx="177">
                  <c:v>26</c:v>
                </c:pt>
                <c:pt idx="178">
                  <c:v>30</c:v>
                </c:pt>
                <c:pt idx="179">
                  <c:v>30</c:v>
                </c:pt>
                <c:pt idx="180">
                  <c:v>31</c:v>
                </c:pt>
                <c:pt idx="181">
                  <c:v>33</c:v>
                </c:pt>
                <c:pt idx="182">
                  <c:v>33</c:v>
                </c:pt>
                <c:pt idx="183">
                  <c:v>30</c:v>
                </c:pt>
                <c:pt idx="184">
                  <c:v>36</c:v>
                </c:pt>
                <c:pt idx="185">
                  <c:v>40</c:v>
                </c:pt>
                <c:pt idx="186">
                  <c:v>35</c:v>
                </c:pt>
                <c:pt idx="187">
                  <c:v>41</c:v>
                </c:pt>
                <c:pt idx="188">
                  <c:v>50</c:v>
                </c:pt>
                <c:pt idx="189">
                  <c:v>43</c:v>
                </c:pt>
                <c:pt idx="190">
                  <c:v>45</c:v>
                </c:pt>
                <c:pt idx="191">
                  <c:v>44</c:v>
                </c:pt>
                <c:pt idx="192">
                  <c:v>34</c:v>
                </c:pt>
                <c:pt idx="193">
                  <c:v>39</c:v>
                </c:pt>
                <c:pt idx="194">
                  <c:v>41</c:v>
                </c:pt>
                <c:pt idx="195">
                  <c:v>50</c:v>
                </c:pt>
                <c:pt idx="196">
                  <c:v>44</c:v>
                </c:pt>
                <c:pt idx="197">
                  <c:v>40</c:v>
                </c:pt>
                <c:pt idx="198">
                  <c:v>48</c:v>
                </c:pt>
                <c:pt idx="199">
                  <c:v>47</c:v>
                </c:pt>
                <c:pt idx="200">
                  <c:v>41</c:v>
                </c:pt>
                <c:pt idx="201">
                  <c:v>99</c:v>
                </c:pt>
                <c:pt idx="202">
                  <c:v>59</c:v>
                </c:pt>
                <c:pt idx="203">
                  <c:v>64</c:v>
                </c:pt>
                <c:pt idx="204">
                  <c:v>61</c:v>
                </c:pt>
                <c:pt idx="205">
                  <c:v>48</c:v>
                </c:pt>
                <c:pt idx="206">
                  <c:v>68</c:v>
                </c:pt>
                <c:pt idx="207">
                  <c:v>63</c:v>
                </c:pt>
                <c:pt idx="208">
                  <c:v>75</c:v>
                </c:pt>
                <c:pt idx="209">
                  <c:v>64</c:v>
                </c:pt>
                <c:pt idx="210">
                  <c:v>55</c:v>
                </c:pt>
                <c:pt idx="211">
                  <c:v>58</c:v>
                </c:pt>
                <c:pt idx="212">
                  <c:v>46</c:v>
                </c:pt>
                <c:pt idx="213">
                  <c:v>47</c:v>
                </c:pt>
                <c:pt idx="214">
                  <c:v>45</c:v>
                </c:pt>
                <c:pt idx="215">
                  <c:v>45</c:v>
                </c:pt>
                <c:pt idx="216">
                  <c:v>42</c:v>
                </c:pt>
                <c:pt idx="217">
                  <c:v>42</c:v>
                </c:pt>
                <c:pt idx="218">
                  <c:v>45</c:v>
                </c:pt>
                <c:pt idx="219">
                  <c:v>42</c:v>
                </c:pt>
                <c:pt idx="220">
                  <c:v>40</c:v>
                </c:pt>
                <c:pt idx="221">
                  <c:v>38</c:v>
                </c:pt>
                <c:pt idx="222">
                  <c:v>41</c:v>
                </c:pt>
                <c:pt idx="223">
                  <c:v>45</c:v>
                </c:pt>
                <c:pt idx="224">
                  <c:v>41</c:v>
                </c:pt>
                <c:pt idx="225">
                  <c:v>40</c:v>
                </c:pt>
                <c:pt idx="226">
                  <c:v>38</c:v>
                </c:pt>
                <c:pt idx="227">
                  <c:v>38</c:v>
                </c:pt>
                <c:pt idx="228">
                  <c:v>38</c:v>
                </c:pt>
                <c:pt idx="229">
                  <c:v>45</c:v>
                </c:pt>
                <c:pt idx="230">
                  <c:v>43</c:v>
                </c:pt>
                <c:pt idx="231">
                  <c:v>35</c:v>
                </c:pt>
                <c:pt idx="232">
                  <c:v>42</c:v>
                </c:pt>
                <c:pt idx="233">
                  <c:v>44</c:v>
                </c:pt>
                <c:pt idx="234">
                  <c:v>37</c:v>
                </c:pt>
                <c:pt idx="235">
                  <c:v>42</c:v>
                </c:pt>
                <c:pt idx="236">
                  <c:v>42</c:v>
                </c:pt>
                <c:pt idx="237">
                  <c:v>49</c:v>
                </c:pt>
                <c:pt idx="238">
                  <c:v>45</c:v>
                </c:pt>
                <c:pt idx="239">
                  <c:v>43</c:v>
                </c:pt>
                <c:pt idx="240">
                  <c:v>47</c:v>
                </c:pt>
                <c:pt idx="241">
                  <c:v>58</c:v>
                </c:pt>
                <c:pt idx="242">
                  <c:v>66</c:v>
                </c:pt>
                <c:pt idx="243">
                  <c:v>66</c:v>
                </c:pt>
                <c:pt idx="244">
                  <c:v>65</c:v>
                </c:pt>
                <c:pt idx="245">
                  <c:v>49</c:v>
                </c:pt>
                <c:pt idx="246">
                  <c:v>57</c:v>
                </c:pt>
                <c:pt idx="247">
                  <c:v>74</c:v>
                </c:pt>
                <c:pt idx="248">
                  <c:v>97</c:v>
                </c:pt>
                <c:pt idx="249">
                  <c:v>85</c:v>
                </c:pt>
                <c:pt idx="250">
                  <c:v>88</c:v>
                </c:pt>
                <c:pt idx="251">
                  <c:v>77</c:v>
                </c:pt>
                <c:pt idx="252">
                  <c:v>75</c:v>
                </c:pt>
                <c:pt idx="253">
                  <c:v>68</c:v>
                </c:pt>
                <c:pt idx="254">
                  <c:v>68</c:v>
                </c:pt>
                <c:pt idx="255">
                  <c:v>75</c:v>
                </c:pt>
                <c:pt idx="256">
                  <c:v>72</c:v>
                </c:pt>
                <c:pt idx="257">
                  <c:v>65</c:v>
                </c:pt>
                <c:pt idx="258">
                  <c:v>97</c:v>
                </c:pt>
                <c:pt idx="259">
                  <c:v>100</c:v>
                </c:pt>
                <c:pt idx="26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B-4820-B69F-1B50AC0E1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3865280"/>
        <c:axId val="1223779008"/>
      </c:areaChart>
      <c:dateAx>
        <c:axId val="14038652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779008"/>
        <c:crosses val="autoZero"/>
        <c:auto val="1"/>
        <c:lblOffset val="100"/>
        <c:baseTimeUnit val="days"/>
      </c:dateAx>
      <c:valAx>
        <c:axId val="1223779008"/>
        <c:scaling>
          <c:orientation val="minMax"/>
          <c:max val="100"/>
        </c:scaling>
        <c:delete val="0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3865280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A81342-A87B-C024-C6EF-549BF5EB4C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66E2D-8FD8-867F-41D1-0AFED18A6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D4088-2397-47A6-B3BE-4DDDAF0F2F8F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214A5-B433-0A02-14C3-2C4220E074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4951B-E647-1DFA-F21D-06A9025112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BB6B-3FF8-4E34-ADBA-5BF1297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507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077"/>
          </a:xfrm>
          <a:prstGeom prst="rect">
            <a:avLst/>
          </a:prstGeom>
        </p:spPr>
        <p:txBody>
          <a:bodyPr vert="horz" lIns="100301" tIns="50150" rIns="100301" bIns="501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2077"/>
          </a:xfrm>
          <a:prstGeom prst="rect">
            <a:avLst/>
          </a:prstGeom>
        </p:spPr>
        <p:txBody>
          <a:bodyPr vert="horz" lIns="100301" tIns="50150" rIns="100301" bIns="50150" rtlCol="0"/>
          <a:lstStyle>
            <a:lvl1pPr algn="r">
              <a:defRPr sz="1300"/>
            </a:lvl1pPr>
          </a:lstStyle>
          <a:p>
            <a:fld id="{F616561B-269C-4681-8024-1CC083611985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59075" y="877888"/>
            <a:ext cx="377825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301" tIns="50150" rIns="100301" bIns="501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2928"/>
            <a:ext cx="7437120" cy="2762144"/>
          </a:xfrm>
          <a:prstGeom prst="rect">
            <a:avLst/>
          </a:prstGeom>
        </p:spPr>
        <p:txBody>
          <a:bodyPr vert="horz" lIns="100301" tIns="50150" rIns="100301" bIns="501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325"/>
            <a:ext cx="4028440" cy="352076"/>
          </a:xfrm>
          <a:prstGeom prst="rect">
            <a:avLst/>
          </a:prstGeom>
        </p:spPr>
        <p:txBody>
          <a:bodyPr vert="horz" lIns="100301" tIns="50150" rIns="100301" bIns="50150" rtlCol="0" anchor="b"/>
          <a:lstStyle>
            <a:lvl1pPr algn="l">
              <a:defRPr sz="1300"/>
            </a:lvl1pPr>
          </a:lstStyle>
          <a:p>
            <a:r>
              <a:rPr lang="en-US"/>
              <a:t>SEPTEMBER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325"/>
            <a:ext cx="4028440" cy="352076"/>
          </a:xfrm>
          <a:prstGeom prst="rect">
            <a:avLst/>
          </a:prstGeom>
        </p:spPr>
        <p:txBody>
          <a:bodyPr vert="horz" lIns="100301" tIns="50150" rIns="100301" bIns="50150" rtlCol="0" anchor="b"/>
          <a:lstStyle>
            <a:lvl1pPr algn="r">
              <a:defRPr sz="1300"/>
            </a:lvl1pPr>
          </a:lstStyle>
          <a:p>
            <a:fld id="{8A07DB61-1C86-404F-8927-0202358BE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817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A85A2-9109-3E11-340B-927B8D29C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289B0B-91BF-1224-AFA0-463E224E2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7341B-48EF-D90C-8ED1-3D3CEFECE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3CEAA-5E72-02AB-5664-B1859265D0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BC65E-1FB9-BDCE-865F-5A6A82981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46F6D-F3DE-2A34-BE45-A7F60673C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72F41-C6C5-6622-84FF-866D79886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05BC4-86DC-469D-7C5D-442381E23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09BE0-432E-A67A-6127-2A9A4D6A42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9ACF0-18A2-0F11-FEA5-63D3A3501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0640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CBA6A-8EB1-030F-DEEC-CB8DE0F3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15041-BBD0-A971-7D8B-62878719E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CB211-A1E4-3998-C49D-6322516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C8DA7-7120-C310-40A4-7CD8F9E2A0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EA9A3-D941-4CF4-8221-CB5E98430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4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13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45EE-0597-0729-81C8-3676439E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29A66-1B14-78E7-A430-5D0E7BFAE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03891-79EC-BCAD-E077-2A8148554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52A55-7DBF-C64F-AFD5-9C0972FA29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4FEFC-F346-05B8-36DD-49E38EC3D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768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9239D-E163-3190-9E4B-9DA712F8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80B1C-C6E3-7602-3079-7D3A366AA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1AED3-FD2F-8B94-B672-2D40E942B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6864-77F8-0F3D-436C-B488ACE1D7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5326C-AB38-DD33-B6A2-DF68D63B8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0601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1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3454F-7FC5-AF8D-C33B-E4915CD05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170EC-551C-0579-EBF3-263814A76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CEFB3-6ADF-D6D8-FE24-88482F36B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363A2-A01D-3F75-A807-AE55C8B3A7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B496-1EFD-DB89-5072-FB1D41ADE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8989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9D1E-FAF0-D887-13CB-47BB41968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84B26-EC6E-B63B-E008-092AF40AB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EAA95-48B1-94D1-CC02-5D59E2402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0AB88-BD69-DC66-E6FF-42FC32BA0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3B3C6-FBAC-83CE-D666-282EE71289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160979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F8C3-DA52-04C1-3777-81342CB7B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12C79-44F3-E1E7-640D-403BB3061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A6E7F-97CF-BE6F-1116-4A9C0B28E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11332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5F8FE-5514-D4C3-4F54-80E1B094CE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1C384-7EC2-4CB9-146E-8406D0F36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823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0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4F2D-F020-7988-E80A-1172EBCE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0F48A9-1FEA-4373-15B5-0CFE7F90D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F0468E-76CD-F6CE-1A9A-99F131C0F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AB982-E118-EDC9-7362-D4C726E8BB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DD477-A5E3-EB5C-5854-6B7745263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113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726B-9AD5-381A-E42F-849CE8C4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C66D8-7D0D-1483-562A-1C447166B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74115-9474-C9A6-7279-8DE8316AD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11332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9CCD7-6CA6-338D-12D2-4347AE1B76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2D539-BF64-E047-920F-1B84DDA1B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212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446CB-0EC5-E8EF-5093-14F4B364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7D5A5-F66F-7287-B074-6A2C4FD64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ACD2D-A10D-D22D-FB57-4DBCC51F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7C75B-516F-1BDB-2292-40A541A540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FA5CC-2CEE-065F-7EEE-010615600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E822D-B907-CDEF-1FD0-A3B6DB81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87F6C-0BBB-36BA-23B5-FD032A4F4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786DD-C851-2DA0-DEB0-9AE60AFA5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4CEFF-073F-31CE-97BD-DCE2FD8CD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485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C7A6-2755-7A96-2B15-625BE33AB8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5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606350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5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4850-FD50-CC89-3E8B-D53C2512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01204-0006-8715-6345-2423E2BDC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13ED9-A650-EB44-1133-F80D59FEE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C9C12-7704-AA7F-26E8-34AF78A48A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6552D-089F-2802-6190-11B1E5239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395AD-43EF-F2F2-A88D-33E432A8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ACC10-DACA-99BB-DBB5-316138367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2649E-6A0D-55CC-C5F2-B881C9CDE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AD4D1-DD8D-066B-8E6B-045B9C9816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AE58E-CDAB-4FC7-CE8F-8129C3A6B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80193" y="2540805"/>
            <a:ext cx="4383613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3956"/>
            <a:ext cx="6400800" cy="1430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277448"/>
          </a:xfrm>
        </p:spPr>
        <p:txBody>
          <a:bodyPr lIns="0" tIns="0" rIns="0" bIns="0"/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86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86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6286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028950" y="5302846"/>
            <a:ext cx="3086100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4579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77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80193" y="2540805"/>
            <a:ext cx="4383613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3956"/>
            <a:ext cx="6400800" cy="1430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04461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80100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85023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94346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770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6286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028950" y="5302846"/>
            <a:ext cx="3086100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4579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1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773618"/>
            <a:ext cx="7772400" cy="277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3956"/>
            <a:ext cx="6400800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0" b="0" i="0">
                <a:solidFill>
                  <a:schemeClr val="tx1"/>
                </a:solidFill>
                <a:latin typeface="Bilo-Medium"/>
                <a:cs typeface="Bilo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73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277448"/>
          </a:xfrm>
        </p:spPr>
        <p:txBody>
          <a:bodyPr lIns="0" tIns="0" rIns="0" bIns="0"/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9910" y="2376007"/>
            <a:ext cx="4423641" cy="124650"/>
          </a:xfrm>
        </p:spPr>
        <p:txBody>
          <a:bodyPr lIns="0" tIns="0" rIns="0" bIns="0"/>
          <a:lstStyle>
            <a:lvl1pPr>
              <a:defRPr sz="810" b="0" i="0">
                <a:solidFill>
                  <a:schemeClr val="tx1"/>
                </a:solidFill>
                <a:latin typeface="Bilo-Medium"/>
                <a:cs typeface="Bilo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66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277448"/>
          </a:xfrm>
        </p:spPr>
        <p:txBody>
          <a:bodyPr lIns="0" tIns="0" rIns="0" bIns="0"/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5911"/>
            <a:ext cx="39776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5911"/>
            <a:ext cx="39776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52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4158" y="125912"/>
            <a:ext cx="7135682" cy="802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6612" y="2104235"/>
            <a:ext cx="8129905" cy="228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28810" y="5306610"/>
            <a:ext cx="1877955" cy="327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-19241" y="5531441"/>
            <a:ext cx="1439163" cy="115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91723" y="5221342"/>
            <a:ext cx="27177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24546" y="5321288"/>
            <a:ext cx="4243532" cy="0"/>
          </a:xfrm>
          <a:custGeom>
            <a:avLst/>
            <a:gdLst/>
            <a:ahLst/>
            <a:cxnLst/>
            <a:rect l="l" t="t" r="r" b="b"/>
            <a:pathLst>
              <a:path w="4667884">
                <a:moveTo>
                  <a:pt x="0" y="0"/>
                </a:moveTo>
                <a:lnTo>
                  <a:pt x="46677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9910" y="2376007"/>
            <a:ext cx="442364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Bilo-Medium"/>
                <a:cs typeface="Bilo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56062" y="5371664"/>
            <a:ext cx="2632940" cy="1018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418714" y="5363583"/>
            <a:ext cx="1554595" cy="96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5320855"/>
            <a:ext cx="2103120" cy="286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19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3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36545">
        <a:defRPr>
          <a:latin typeface="+mn-lt"/>
          <a:ea typeface="+mn-ea"/>
          <a:cs typeface="+mn-cs"/>
        </a:defRPr>
      </a:lvl2pPr>
      <a:lvl3pPr marL="673090">
        <a:defRPr>
          <a:latin typeface="+mn-lt"/>
          <a:ea typeface="+mn-ea"/>
          <a:cs typeface="+mn-cs"/>
        </a:defRPr>
      </a:lvl3pPr>
      <a:lvl4pPr marL="1009635">
        <a:defRPr>
          <a:latin typeface="+mn-lt"/>
          <a:ea typeface="+mn-ea"/>
          <a:cs typeface="+mn-cs"/>
        </a:defRPr>
      </a:lvl4pPr>
      <a:lvl5pPr marL="1346180">
        <a:defRPr>
          <a:latin typeface="+mn-lt"/>
          <a:ea typeface="+mn-ea"/>
          <a:cs typeface="+mn-cs"/>
        </a:defRPr>
      </a:lvl5pPr>
      <a:lvl6pPr marL="1682725">
        <a:defRPr>
          <a:latin typeface="+mn-lt"/>
          <a:ea typeface="+mn-ea"/>
          <a:cs typeface="+mn-cs"/>
        </a:defRPr>
      </a:lvl6pPr>
      <a:lvl7pPr marL="2019270">
        <a:defRPr>
          <a:latin typeface="+mn-lt"/>
          <a:ea typeface="+mn-ea"/>
          <a:cs typeface="+mn-cs"/>
        </a:defRPr>
      </a:lvl7pPr>
      <a:lvl8pPr marL="2355814">
        <a:defRPr>
          <a:latin typeface="+mn-lt"/>
          <a:ea typeface="+mn-ea"/>
          <a:cs typeface="+mn-cs"/>
        </a:defRPr>
      </a:lvl8pPr>
      <a:lvl9pPr marL="26923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36545">
        <a:defRPr>
          <a:latin typeface="+mn-lt"/>
          <a:ea typeface="+mn-ea"/>
          <a:cs typeface="+mn-cs"/>
        </a:defRPr>
      </a:lvl2pPr>
      <a:lvl3pPr marL="673090">
        <a:defRPr>
          <a:latin typeface="+mn-lt"/>
          <a:ea typeface="+mn-ea"/>
          <a:cs typeface="+mn-cs"/>
        </a:defRPr>
      </a:lvl3pPr>
      <a:lvl4pPr marL="1009635">
        <a:defRPr>
          <a:latin typeface="+mn-lt"/>
          <a:ea typeface="+mn-ea"/>
          <a:cs typeface="+mn-cs"/>
        </a:defRPr>
      </a:lvl4pPr>
      <a:lvl5pPr marL="1346180">
        <a:defRPr>
          <a:latin typeface="+mn-lt"/>
          <a:ea typeface="+mn-ea"/>
          <a:cs typeface="+mn-cs"/>
        </a:defRPr>
      </a:lvl5pPr>
      <a:lvl6pPr marL="1682725">
        <a:defRPr>
          <a:latin typeface="+mn-lt"/>
          <a:ea typeface="+mn-ea"/>
          <a:cs typeface="+mn-cs"/>
        </a:defRPr>
      </a:lvl6pPr>
      <a:lvl7pPr marL="2019270">
        <a:defRPr>
          <a:latin typeface="+mn-lt"/>
          <a:ea typeface="+mn-ea"/>
          <a:cs typeface="+mn-cs"/>
        </a:defRPr>
      </a:lvl7pPr>
      <a:lvl8pPr marL="2355814">
        <a:defRPr>
          <a:latin typeface="+mn-lt"/>
          <a:ea typeface="+mn-ea"/>
          <a:cs typeface="+mn-cs"/>
        </a:defRPr>
      </a:lvl8pPr>
      <a:lvl9pPr marL="269235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4158" y="125912"/>
            <a:ext cx="7135682" cy="802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6612" y="2104235"/>
            <a:ext cx="8129905" cy="228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28810" y="5306610"/>
            <a:ext cx="1877955" cy="327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-19241" y="5531441"/>
            <a:ext cx="1439163" cy="115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91723" y="5221342"/>
            <a:ext cx="27177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01710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AF7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27D22-7A1A-0F48-094E-E4C8FBEA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ottles with green and yellow labels&#10;&#10;Description automatically generated">
            <a:extLst>
              <a:ext uri="{FF2B5EF4-FFF2-40B4-BE49-F238E27FC236}">
                <a16:creationId xmlns:a16="http://schemas.microsoft.com/office/drawing/2014/main" id="{B895B242-B8E7-48DB-E6BF-7F5AED0FD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10506" r="6080" b="7157"/>
          <a:stretch/>
        </p:blipFill>
        <p:spPr>
          <a:xfrm>
            <a:off x="0" y="0"/>
            <a:ext cx="9172598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3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ADEEF-B321-7036-DF5A-73CB2E60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5;p13">
            <a:extLst>
              <a:ext uri="{FF2B5EF4-FFF2-40B4-BE49-F238E27FC236}">
                <a16:creationId xmlns:a16="http://schemas.microsoft.com/office/drawing/2014/main" id="{CB845C2E-96F7-AD3B-D714-04296263B4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577840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Haarstruktur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vs.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Haardichte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D2CA6-9C06-05E9-6951-E2C6ADA2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42" b="2709"/>
          <a:stretch/>
        </p:blipFill>
        <p:spPr>
          <a:xfrm>
            <a:off x="706499" y="2311568"/>
            <a:ext cx="3548180" cy="1655064"/>
          </a:xfrm>
          <a:prstGeom prst="roundRect">
            <a:avLst>
              <a:gd name="adj" fmla="val 0"/>
            </a:avLst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E8B93-9191-C73F-ADAE-82489AFD47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0" b="37128"/>
          <a:stretch/>
        </p:blipFill>
        <p:spPr>
          <a:xfrm>
            <a:off x="4626384" y="2311568"/>
            <a:ext cx="3987860" cy="1655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FE51C-F0BF-4A98-5D1C-08AB9D6A7EAC}"/>
              </a:ext>
            </a:extLst>
          </p:cNvPr>
          <p:cNvSpPr txBox="1"/>
          <p:nvPr/>
        </p:nvSpPr>
        <p:spPr>
          <a:xfrm>
            <a:off x="621956" y="1111239"/>
            <a:ext cx="37001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>
              <a:defRPr/>
            </a:pP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Textur</a:t>
            </a:r>
            <a:endParaRPr lang="en-US" sz="1800" dirty="0">
              <a:solidFill>
                <a:srgbClr val="612651"/>
              </a:solidFill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algn="ctr" defTabSz="685800" rtl="0">
              <a:defRPr/>
            </a:pP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wie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es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sich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anfühlt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,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wenn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man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eine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einzelne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Haarsträhne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zwischen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zwei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Fingern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reibt</a:t>
            </a:r>
            <a:endParaRPr lang="en-US" sz="1800" i="1" dirty="0">
              <a:solidFill>
                <a:srgbClr val="612651"/>
              </a:solidFill>
              <a:latin typeface="Feature Display Medium" pitchFamily="50" charset="0"/>
              <a:ea typeface="+mn-ea"/>
              <a:cs typeface="Feature Display Medium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A8449-2CEA-9650-5D36-476DF00B6A73}"/>
              </a:ext>
            </a:extLst>
          </p:cNvPr>
          <p:cNvSpPr txBox="1"/>
          <p:nvPr/>
        </p:nvSpPr>
        <p:spPr>
          <a:xfrm>
            <a:off x="4334314" y="129540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/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Dichte</a:t>
            </a:r>
          </a:p>
          <a:p>
            <a:pPr algn="ctr" defTabSz="685800" rtl="0"/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wie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viele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Haarsträhnen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pro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Quadratzoll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/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Fülle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des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Haares</a:t>
            </a:r>
            <a:endParaRPr lang="en-US" sz="1800" i="1" kern="1200" dirty="0">
              <a:solidFill>
                <a:srgbClr val="612651"/>
              </a:solidFill>
              <a:latin typeface="Feature Display Medium" pitchFamily="50" charset="0"/>
              <a:ea typeface="+mn-ea"/>
              <a:cs typeface="Feature Display Medium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CF226-BAD8-9D6C-ED54-C23579366087}"/>
              </a:ext>
            </a:extLst>
          </p:cNvPr>
          <p:cNvSpPr txBox="1"/>
          <p:nvPr/>
        </p:nvSpPr>
        <p:spPr>
          <a:xfrm>
            <a:off x="2480589" y="4444653"/>
            <a:ext cx="583318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Die Densify-Kollektion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ist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für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feines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Haar ODER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jede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Haarstruktur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, die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Volumen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benötigt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,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formuliert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.</a:t>
            </a:r>
            <a:endParaRPr lang="en-US" dirty="0">
              <a:latin typeface="Feature Display Medium"/>
            </a:endParaRPr>
          </a:p>
        </p:txBody>
      </p:sp>
      <p:pic>
        <p:nvPicPr>
          <p:cNvPr id="6" name="Picture 5" descr="A group of bottles with a dropper&#10;&#10;AI-generated content may be incorrect.">
            <a:extLst>
              <a:ext uri="{FF2B5EF4-FFF2-40B4-BE49-F238E27FC236}">
                <a16:creationId xmlns:a16="http://schemas.microsoft.com/office/drawing/2014/main" id="{8878515A-476F-EA0A-A62A-8FFC720CB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7" t="10894" r="15988" b="10894"/>
          <a:stretch/>
        </p:blipFill>
        <p:spPr>
          <a:xfrm>
            <a:off x="1211547" y="4175399"/>
            <a:ext cx="1140581" cy="1147428"/>
          </a:xfrm>
          <a:prstGeom prst="roundRect">
            <a:avLst/>
          </a:prstGeom>
          <a:ln w="28575">
            <a:solidFill>
              <a:srgbClr val="511332"/>
            </a:solidFill>
          </a:ln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5567D61F-C436-B5BC-3B5C-69A6B5DBE6DD}"/>
              </a:ext>
            </a:extLst>
          </p:cNvPr>
          <p:cNvSpPr/>
          <p:nvPr/>
        </p:nvSpPr>
        <p:spPr>
          <a:xfrm>
            <a:off x="706499" y="3650224"/>
            <a:ext cx="3359102" cy="24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2703B5-F3D3-F9FC-2694-904D6C7C070C}"/>
              </a:ext>
            </a:extLst>
          </p:cNvPr>
          <p:cNvSpPr txBox="1"/>
          <p:nvPr/>
        </p:nvSpPr>
        <p:spPr>
          <a:xfrm>
            <a:off x="792457" y="3661557"/>
            <a:ext cx="114058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GROBHAARIG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AC39C01-D19D-6273-9146-912E1009AAAD}"/>
              </a:ext>
            </a:extLst>
          </p:cNvPr>
          <p:cNvSpPr txBox="1"/>
          <p:nvPr/>
        </p:nvSpPr>
        <p:spPr>
          <a:xfrm>
            <a:off x="2145487" y="3670905"/>
            <a:ext cx="76045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NORMAL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B082D6F9-B171-78E3-D963-E8D731836BD2}"/>
              </a:ext>
            </a:extLst>
          </p:cNvPr>
          <p:cNvSpPr txBox="1"/>
          <p:nvPr/>
        </p:nvSpPr>
        <p:spPr>
          <a:xfrm>
            <a:off x="3494228" y="3670905"/>
            <a:ext cx="76045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FEIN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A700C9D-F8F1-B4FA-80E8-EBB6B26F627A}"/>
              </a:ext>
            </a:extLst>
          </p:cNvPr>
          <p:cNvSpPr/>
          <p:nvPr/>
        </p:nvSpPr>
        <p:spPr>
          <a:xfrm>
            <a:off x="4842969" y="3580010"/>
            <a:ext cx="3359102" cy="24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53532FE-19FD-5604-64AC-398B53430613}"/>
              </a:ext>
            </a:extLst>
          </p:cNvPr>
          <p:cNvSpPr txBox="1"/>
          <p:nvPr/>
        </p:nvSpPr>
        <p:spPr>
          <a:xfrm>
            <a:off x="5022504" y="3564671"/>
            <a:ext cx="100820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HOHE DICHTE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22DD0AB-AA63-1AE2-66A6-CDD9C83876FC}"/>
              </a:ext>
            </a:extLst>
          </p:cNvPr>
          <p:cNvSpPr txBox="1"/>
          <p:nvPr/>
        </p:nvSpPr>
        <p:spPr>
          <a:xfrm>
            <a:off x="6030300" y="3564670"/>
            <a:ext cx="130909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MITTLERE DICHTE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0F193E9C-1EE0-FE18-5F92-9768B0838841}"/>
              </a:ext>
            </a:extLst>
          </p:cNvPr>
          <p:cNvSpPr txBox="1"/>
          <p:nvPr/>
        </p:nvSpPr>
        <p:spPr>
          <a:xfrm>
            <a:off x="7197793" y="3567440"/>
            <a:ext cx="130909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GERINGE DICHTE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55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D8F80-F3AF-8BBE-B0DC-72C984819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and orange gradient&#10;&#10;AI-generated content may be incorrect.">
            <a:extLst>
              <a:ext uri="{FF2B5EF4-FFF2-40B4-BE49-F238E27FC236}">
                <a16:creationId xmlns:a16="http://schemas.microsoft.com/office/drawing/2014/main" id="{F000827A-24D8-D274-D83F-B42417BAE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1"/>
          <a:stretch/>
        </p:blipFill>
        <p:spPr>
          <a:xfrm>
            <a:off x="0" y="-23727"/>
            <a:ext cx="5553308" cy="5745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233533-304B-D842-3F2B-5EB59AA4C029}"/>
              </a:ext>
            </a:extLst>
          </p:cNvPr>
          <p:cNvSpPr/>
          <p:nvPr/>
        </p:nvSpPr>
        <p:spPr>
          <a:xfrm>
            <a:off x="5059680" y="0"/>
            <a:ext cx="4084320" cy="572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34EF-32C4-9141-9C43-1551C019DE58}"/>
              </a:ext>
            </a:extLst>
          </p:cNvPr>
          <p:cNvSpPr txBox="1"/>
          <p:nvPr/>
        </p:nvSpPr>
        <p:spPr>
          <a:xfrm>
            <a:off x="496274" y="2899290"/>
            <a:ext cx="3090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Laut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Dermatologen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:</a:t>
            </a:r>
          </a:p>
          <a:p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50–200 Haare pro Tag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6F632-C7BC-C274-A4DA-1C5FE0F46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504" y="220472"/>
            <a:ext cx="3616785" cy="5283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3C46C-8808-C66E-04B8-CC7EA409C25B}"/>
              </a:ext>
            </a:extLst>
          </p:cNvPr>
          <p:cNvSpPr txBox="1"/>
          <p:nvPr/>
        </p:nvSpPr>
        <p:spPr>
          <a:xfrm>
            <a:off x="2196516" y="5490517"/>
            <a:ext cx="27799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612651"/>
                </a:solidFill>
                <a:latin typeface="Aptos" panose="020B0004020202020204" pitchFamily="34" charset="0"/>
              </a:rPr>
              <a:t>Quelle der </a:t>
            </a:r>
            <a:r>
              <a:rPr lang="en-US" sz="900" dirty="0" err="1">
                <a:solidFill>
                  <a:srgbClr val="612651"/>
                </a:solidFill>
                <a:latin typeface="Aptos" panose="020B0004020202020204" pitchFamily="34" charset="0"/>
              </a:rPr>
              <a:t>visuellen</a:t>
            </a:r>
            <a:r>
              <a:rPr lang="en-US" sz="900" dirty="0">
                <a:solidFill>
                  <a:srgbClr val="612651"/>
                </a:solidFill>
                <a:latin typeface="Aptos" panose="020B0004020202020204" pitchFamily="34" charset="0"/>
              </a:rPr>
              <a:t> Skala: PubMed PMID: 28220468</a:t>
            </a:r>
          </a:p>
        </p:txBody>
      </p:sp>
      <p:sp>
        <p:nvSpPr>
          <p:cNvPr id="3" name="Google Shape;505;p13">
            <a:extLst>
              <a:ext uri="{FF2B5EF4-FFF2-40B4-BE49-F238E27FC236}">
                <a16:creationId xmlns:a16="http://schemas.microsoft.com/office/drawing/2014/main" id="{044F1542-29C2-EE64-A597-CBEB34016DF4}"/>
              </a:ext>
            </a:extLst>
          </p:cNvPr>
          <p:cNvSpPr txBox="1">
            <a:spLocks/>
          </p:cNvSpPr>
          <p:nvPr/>
        </p:nvSpPr>
        <p:spPr>
          <a:xfrm>
            <a:off x="37737" y="1670896"/>
            <a:ext cx="457452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Wie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viel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Haarausfall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ist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normal?</a:t>
            </a:r>
          </a:p>
        </p:txBody>
      </p:sp>
    </p:spTree>
    <p:extLst>
      <p:ext uri="{BB962C8B-B14F-4D97-AF65-F5344CB8AC3E}">
        <p14:creationId xmlns:p14="http://schemas.microsoft.com/office/powerpoint/2010/main" val="176676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pink liquid&#10;&#10;AI-generated content may be incorrect.">
            <a:extLst>
              <a:ext uri="{FF2B5EF4-FFF2-40B4-BE49-F238E27FC236}">
                <a16:creationId xmlns:a16="http://schemas.microsoft.com/office/drawing/2014/main" id="{10A694C2-87D0-63BB-6A3A-CE2A73238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1" y="1"/>
            <a:ext cx="5721349" cy="5721349"/>
          </a:xfrm>
          <a:prstGeom prst="rect">
            <a:avLst/>
          </a:prstGeom>
        </p:spPr>
      </p:pic>
      <p:pic>
        <p:nvPicPr>
          <p:cNvPr id="19" name="Picture 18" descr="A close-up of a cream&#10;&#10;AI-generated content may be incorrect.">
            <a:extLst>
              <a:ext uri="{FF2B5EF4-FFF2-40B4-BE49-F238E27FC236}">
                <a16:creationId xmlns:a16="http://schemas.microsoft.com/office/drawing/2014/main" id="{4FC01373-795D-A93E-9909-E74FFBAF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283" b="13098"/>
          <a:stretch/>
        </p:blipFill>
        <p:spPr>
          <a:xfrm>
            <a:off x="1" y="-1"/>
            <a:ext cx="5577566" cy="5721350"/>
          </a:xfrm>
          <a:prstGeom prst="rect">
            <a:avLst/>
          </a:prstGeom>
        </p:spPr>
      </p:pic>
      <p:sp>
        <p:nvSpPr>
          <p:cNvPr id="8" name="Google Shape;505;p13">
            <a:extLst>
              <a:ext uri="{FF2B5EF4-FFF2-40B4-BE49-F238E27FC236}">
                <a16:creationId xmlns:a16="http://schemas.microsoft.com/office/drawing/2014/main" id="{36ADAA6B-C298-F6A0-E2AC-452A54BAB1D5}"/>
              </a:ext>
            </a:extLst>
          </p:cNvPr>
          <p:cNvSpPr txBox="1">
            <a:spLocks/>
          </p:cNvSpPr>
          <p:nvPr/>
        </p:nvSpPr>
        <p:spPr>
          <a:xfrm>
            <a:off x="-2521" y="1201166"/>
            <a:ext cx="486916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Dickeres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volleres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Haar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beginnt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unter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der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Dusche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58CF3-72FD-A875-2D15-77B9FB46EAAB}"/>
              </a:ext>
            </a:extLst>
          </p:cNvPr>
          <p:cNvSpPr txBox="1"/>
          <p:nvPr/>
        </p:nvSpPr>
        <p:spPr>
          <a:xfrm>
            <a:off x="493085" y="3063605"/>
            <a:ext cx="4574522" cy="1006336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Mit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Pflegewirkstoffen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angereichert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Verleiht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mehr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Volumen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Verdickt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die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Haarsträhnen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23EF9D-EF54-2A7C-1AEF-D85000273A09}"/>
              </a:ext>
            </a:extLst>
          </p:cNvPr>
          <p:cNvSpPr/>
          <p:nvPr/>
        </p:nvSpPr>
        <p:spPr>
          <a:xfrm>
            <a:off x="493084" y="2343576"/>
            <a:ext cx="3941374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DENSIFY KONZENTRIERTES</a:t>
            </a:r>
          </a:p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SHAMPOO + CONDITIONER</a:t>
            </a:r>
          </a:p>
        </p:txBody>
      </p:sp>
      <p:pic>
        <p:nvPicPr>
          <p:cNvPr id="5" name="Picture 4" descr="A close-up of a bottle&#10;&#10;AI-generated content may be incorrect.">
            <a:extLst>
              <a:ext uri="{FF2B5EF4-FFF2-40B4-BE49-F238E27FC236}">
                <a16:creationId xmlns:a16="http://schemas.microsoft.com/office/drawing/2014/main" id="{8449699F-7C6E-19D0-DAE8-DF2AC977FB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38" r="7991"/>
          <a:stretch/>
        </p:blipFill>
        <p:spPr>
          <a:xfrm>
            <a:off x="5185227" y="698956"/>
            <a:ext cx="3529696" cy="4218572"/>
          </a:xfrm>
          <a:prstGeom prst="roundRect">
            <a:avLst/>
          </a:prstGeom>
          <a:ln w="28575">
            <a:solidFill>
              <a:srgbClr val="511332"/>
            </a:solidFill>
          </a:ln>
        </p:spPr>
      </p:pic>
    </p:spTree>
    <p:extLst>
      <p:ext uri="{BB962C8B-B14F-4D97-AF65-F5344CB8AC3E}">
        <p14:creationId xmlns:p14="http://schemas.microsoft.com/office/powerpoint/2010/main" val="244538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pray bottle&#10;&#10;AI-generated content may be incorrect.">
            <a:extLst>
              <a:ext uri="{FF2B5EF4-FFF2-40B4-BE49-F238E27FC236}">
                <a16:creationId xmlns:a16="http://schemas.microsoft.com/office/drawing/2014/main" id="{F3BD1123-CC5A-A7FB-E465-66DF16F4D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73" y="-13836"/>
            <a:ext cx="5735183" cy="5735183"/>
          </a:xfrm>
          <a:prstGeom prst="rect">
            <a:avLst/>
          </a:prstGeom>
        </p:spPr>
      </p:pic>
      <p:pic>
        <p:nvPicPr>
          <p:cNvPr id="4" name="Picture 3" descr="A hand holding a spray bottle&#10;&#10;AI-generated content may be incorrect.">
            <a:extLst>
              <a:ext uri="{FF2B5EF4-FFF2-40B4-BE49-F238E27FC236}">
                <a16:creationId xmlns:a16="http://schemas.microsoft.com/office/drawing/2014/main" id="{FE9E2B10-0397-9D07-F74F-015DF313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873"/>
          <a:stretch/>
        </p:blipFill>
        <p:spPr>
          <a:xfrm>
            <a:off x="0" y="-13835"/>
            <a:ext cx="4783891" cy="57351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F95D810-8A87-F852-17BA-A52E68C48FE3}"/>
              </a:ext>
            </a:extLst>
          </p:cNvPr>
          <p:cNvSpPr txBox="1"/>
          <p:nvPr/>
        </p:nvSpPr>
        <p:spPr>
          <a:xfrm>
            <a:off x="575618" y="3616610"/>
            <a:ext cx="3371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Kurzes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/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Feines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Haar:    </a:t>
            </a:r>
            <a:r>
              <a:rPr lang="en-US" sz="2000" dirty="0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1 Hub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FFC071-51CF-97BF-031F-1B5924C4CA0C}"/>
              </a:ext>
            </a:extLst>
          </p:cNvPr>
          <p:cNvSpPr txBox="1"/>
          <p:nvPr/>
        </p:nvSpPr>
        <p:spPr>
          <a:xfrm>
            <a:off x="575618" y="4009396"/>
            <a:ext cx="3256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Mittel­langes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Haar:    </a:t>
            </a:r>
            <a:r>
              <a:rPr lang="en-US" sz="2000" dirty="0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2-3 Hub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3F4859-EBEB-B9F6-E1FE-77AB9AFB7C61}"/>
              </a:ext>
            </a:extLst>
          </p:cNvPr>
          <p:cNvSpPr txBox="1"/>
          <p:nvPr/>
        </p:nvSpPr>
        <p:spPr>
          <a:xfrm>
            <a:off x="575618" y="4381583"/>
            <a:ext cx="356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Langes / Dickes Haar:    </a:t>
            </a:r>
            <a:r>
              <a:rPr lang="en-US" sz="2000" dirty="0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3-4 Hub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5A3E00-961C-6529-5403-D618B4BB1C24}"/>
              </a:ext>
            </a:extLst>
          </p:cNvPr>
          <p:cNvGrpSpPr/>
          <p:nvPr/>
        </p:nvGrpSpPr>
        <p:grpSpPr>
          <a:xfrm>
            <a:off x="3686446" y="3616537"/>
            <a:ext cx="1814368" cy="1158615"/>
            <a:chOff x="5664375" y="3584199"/>
            <a:chExt cx="1814368" cy="1158615"/>
          </a:xfrm>
        </p:grpSpPr>
        <p:pic>
          <p:nvPicPr>
            <p:cNvPr id="33" name="Graphic 32" descr="Water with solid fill">
              <a:extLst>
                <a:ext uri="{FF2B5EF4-FFF2-40B4-BE49-F238E27FC236}">
                  <a16:creationId xmlns:a16="http://schemas.microsoft.com/office/drawing/2014/main" id="{87F9DD6C-0645-8AA1-7FB6-4F25F78C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44999" y="3584199"/>
              <a:ext cx="404940" cy="404940"/>
            </a:xfrm>
            <a:prstGeom prst="rect">
              <a:avLst/>
            </a:prstGeom>
          </p:spPr>
        </p:pic>
        <p:pic>
          <p:nvPicPr>
            <p:cNvPr id="40" name="Graphic 39" descr="Water with solid fill">
              <a:extLst>
                <a:ext uri="{FF2B5EF4-FFF2-40B4-BE49-F238E27FC236}">
                  <a16:creationId xmlns:a16="http://schemas.microsoft.com/office/drawing/2014/main" id="{B6B087FA-C611-CDF0-50CE-873436B1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64375" y="3964004"/>
              <a:ext cx="404940" cy="404940"/>
            </a:xfrm>
            <a:prstGeom prst="rect">
              <a:avLst/>
            </a:prstGeom>
          </p:spPr>
        </p:pic>
        <p:pic>
          <p:nvPicPr>
            <p:cNvPr id="41" name="Graphic 40" descr="Water with solid fill">
              <a:extLst>
                <a:ext uri="{FF2B5EF4-FFF2-40B4-BE49-F238E27FC236}">
                  <a16:creationId xmlns:a16="http://schemas.microsoft.com/office/drawing/2014/main" id="{D4C8B9B3-2713-647F-BE97-FC1D4E505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58940" y="3964004"/>
              <a:ext cx="404940" cy="4049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62BA828-0FC1-4B8B-BC98-A2FD8414B1F3}"/>
                </a:ext>
              </a:extLst>
            </p:cNvPr>
            <p:cNvGrpSpPr/>
            <p:nvPr/>
          </p:nvGrpSpPr>
          <p:grpSpPr>
            <a:xfrm>
              <a:off x="6273855" y="3905288"/>
              <a:ext cx="414531" cy="442520"/>
              <a:chOff x="3755247" y="4087418"/>
              <a:chExt cx="414531" cy="442520"/>
            </a:xfrm>
          </p:grpSpPr>
          <p:pic>
            <p:nvPicPr>
              <p:cNvPr id="42" name="Graphic 41" descr="Water with solid fill">
                <a:extLst>
                  <a:ext uri="{FF2B5EF4-FFF2-40B4-BE49-F238E27FC236}">
                    <a16:creationId xmlns:a16="http://schemas.microsoft.com/office/drawing/2014/main" id="{443CF0DF-9840-B3D6-7D53-3FA3276D2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55247" y="4124998"/>
                <a:ext cx="404940" cy="404940"/>
              </a:xfrm>
              <a:prstGeom prst="rect">
                <a:avLst/>
              </a:prstGeom>
            </p:spPr>
          </p:pic>
          <p:pic>
            <p:nvPicPr>
              <p:cNvPr id="43" name="Graphic 42" descr="Water with solid fill">
                <a:extLst>
                  <a:ext uri="{FF2B5EF4-FFF2-40B4-BE49-F238E27FC236}">
                    <a16:creationId xmlns:a16="http://schemas.microsoft.com/office/drawing/2014/main" id="{C0A1D51A-7A6C-DD4B-201C-A914F8B96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8884" t="-8132"/>
              <a:stretch/>
            </p:blipFill>
            <p:spPr>
              <a:xfrm>
                <a:off x="3960718" y="4087418"/>
                <a:ext cx="209060" cy="442245"/>
              </a:xfrm>
              <a:prstGeom prst="rect">
                <a:avLst/>
              </a:prstGeom>
            </p:spPr>
          </p:pic>
        </p:grpSp>
        <p:pic>
          <p:nvPicPr>
            <p:cNvPr id="46" name="Graphic 45" descr="Water with solid fill">
              <a:extLst>
                <a:ext uri="{FF2B5EF4-FFF2-40B4-BE49-F238E27FC236}">
                  <a16:creationId xmlns:a16="http://schemas.microsoft.com/office/drawing/2014/main" id="{141C94B6-0D70-183D-30CD-609F7710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54479" y="4334367"/>
              <a:ext cx="404940" cy="404940"/>
            </a:xfrm>
            <a:prstGeom prst="rect">
              <a:avLst/>
            </a:prstGeom>
          </p:spPr>
        </p:pic>
        <p:pic>
          <p:nvPicPr>
            <p:cNvPr id="47" name="Graphic 46" descr="Water with solid fill">
              <a:extLst>
                <a:ext uri="{FF2B5EF4-FFF2-40B4-BE49-F238E27FC236}">
                  <a16:creationId xmlns:a16="http://schemas.microsoft.com/office/drawing/2014/main" id="{6A02EC2C-0C78-307B-506D-E6709F11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9044" y="4334367"/>
              <a:ext cx="404940" cy="40494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163EAA-45BC-81CB-54AB-451F2F50344D}"/>
                </a:ext>
              </a:extLst>
            </p:cNvPr>
            <p:cNvGrpSpPr/>
            <p:nvPr/>
          </p:nvGrpSpPr>
          <p:grpSpPr>
            <a:xfrm>
              <a:off x="7063959" y="4288806"/>
              <a:ext cx="414784" cy="446667"/>
              <a:chOff x="3935871" y="4092208"/>
              <a:chExt cx="414784" cy="442244"/>
            </a:xfrm>
          </p:grpSpPr>
          <p:pic>
            <p:nvPicPr>
              <p:cNvPr id="49" name="Graphic 48" descr="Water with solid fill">
                <a:extLst>
                  <a:ext uri="{FF2B5EF4-FFF2-40B4-BE49-F238E27FC236}">
                    <a16:creationId xmlns:a16="http://schemas.microsoft.com/office/drawing/2014/main" id="{A84EC824-B294-597A-61B6-D13799F27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35871" y="4124998"/>
                <a:ext cx="404940" cy="404940"/>
              </a:xfrm>
              <a:prstGeom prst="rect">
                <a:avLst/>
              </a:prstGeom>
            </p:spPr>
          </p:pic>
          <p:pic>
            <p:nvPicPr>
              <p:cNvPr id="50" name="Graphic 49" descr="Water with solid fill">
                <a:extLst>
                  <a:ext uri="{FF2B5EF4-FFF2-40B4-BE49-F238E27FC236}">
                    <a16:creationId xmlns:a16="http://schemas.microsoft.com/office/drawing/2014/main" id="{78602FD4-0653-C191-24C1-FC44366AE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8884" t="-8132"/>
              <a:stretch/>
            </p:blipFill>
            <p:spPr>
              <a:xfrm>
                <a:off x="4141595" y="4092208"/>
                <a:ext cx="209060" cy="442244"/>
              </a:xfrm>
              <a:prstGeom prst="rect">
                <a:avLst/>
              </a:prstGeom>
            </p:spPr>
          </p:pic>
        </p:grpSp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DA050778-256C-D27F-8EFD-3E8F7F8A0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1033" y="4337874"/>
              <a:ext cx="404940" cy="40494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38F263-A95C-579E-1D76-18C2EB40E3B4}"/>
              </a:ext>
            </a:extLst>
          </p:cNvPr>
          <p:cNvSpPr txBox="1"/>
          <p:nvPr/>
        </p:nvSpPr>
        <p:spPr>
          <a:xfrm>
            <a:off x="575618" y="1746144"/>
            <a:ext cx="3918060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Verwenden</a:t>
            </a:r>
            <a:r>
              <a:rPr lang="en-US" sz="36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Sie die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HÄLFTE </a:t>
            </a: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Ihrer</a:t>
            </a:r>
            <a:endParaRPr lang="en-US" sz="3600" dirty="0">
              <a:solidFill>
                <a:srgbClr val="612651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üblichen</a:t>
            </a:r>
            <a:r>
              <a:rPr lang="en-US" sz="36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Menge</a:t>
            </a:r>
            <a:endParaRPr lang="en-US" sz="3600" dirty="0">
              <a:solidFill>
                <a:srgbClr val="612651"/>
              </a:solidFill>
              <a:latin typeface="Arial Nova Cond" panose="020B0506020202020204" pitchFamily="34" charset="0"/>
              <a:cs typeface="Feature Display Bold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F9103A-A2F2-9B38-7FF6-365C20767895}"/>
              </a:ext>
            </a:extLst>
          </p:cNvPr>
          <p:cNvSpPr txBox="1"/>
          <p:nvPr/>
        </p:nvSpPr>
        <p:spPr>
          <a:xfrm>
            <a:off x="1294696" y="621404"/>
            <a:ext cx="461314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2X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konzentriert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hergestellt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ohne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zugesetztes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Wasser*</a:t>
            </a:r>
            <a:endParaRPr lang="en-US" dirty="0">
              <a:latin typeface="Feature Display Medium" pitchFamily="50" charset="0"/>
              <a:cs typeface="Feature Display Medium" pitchFamily="50" charset="0"/>
            </a:endParaRPr>
          </a:p>
        </p:txBody>
      </p:sp>
      <p:pic>
        <p:nvPicPr>
          <p:cNvPr id="30" name="Picture 29" descr="A bottle of liquid with a pump&#10;&#10;AI-generated content may be incorrect.">
            <a:extLst>
              <a:ext uri="{FF2B5EF4-FFF2-40B4-BE49-F238E27FC236}">
                <a16:creationId xmlns:a16="http://schemas.microsoft.com/office/drawing/2014/main" id="{A76C3C4B-7A4C-6696-F0F0-659406E7F5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9" t="74415" r="77649" b="7942"/>
          <a:stretch/>
        </p:blipFill>
        <p:spPr>
          <a:xfrm>
            <a:off x="472914" y="651095"/>
            <a:ext cx="821782" cy="863970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AF8D632-31D9-3F93-992D-B64A83428254}"/>
              </a:ext>
            </a:extLst>
          </p:cNvPr>
          <p:cNvSpPr txBox="1"/>
          <p:nvPr/>
        </p:nvSpPr>
        <p:spPr>
          <a:xfrm>
            <a:off x="6170603" y="5443757"/>
            <a:ext cx="60716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*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Schließt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Inhaltsstoffe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mit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eigenem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Wassergehalt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aus</a:t>
            </a:r>
            <a:endParaRPr lang="en-US" sz="800" dirty="0">
              <a:solidFill>
                <a:srgbClr val="672C45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7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06D90-7DF3-5CD0-7FB4-E03AEF19CBB9}"/>
              </a:ext>
            </a:extLst>
          </p:cNvPr>
          <p:cNvSpPr txBox="1"/>
          <p:nvPr/>
        </p:nvSpPr>
        <p:spPr>
          <a:xfrm>
            <a:off x="1071276" y="299654"/>
            <a:ext cx="7372813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48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Densify </a:t>
            </a:r>
            <a:r>
              <a:rPr lang="en-US" sz="24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Konzentriertes</a:t>
            </a:r>
            <a:r>
              <a:rPr lang="en-US" sz="24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Shampoo &amp; Conditioner</a:t>
            </a:r>
          </a:p>
          <a:p>
            <a:pPr marL="9348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Echte</a:t>
            </a:r>
            <a:r>
              <a:rPr lang="en-US" sz="2400" dirty="0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, </a:t>
            </a:r>
            <a:r>
              <a:rPr lang="en-US" sz="2400" dirty="0" err="1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unbearbeitete</a:t>
            </a:r>
            <a:r>
              <a:rPr lang="en-US" sz="2400" dirty="0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Ergebnisse</a:t>
            </a:r>
            <a:endParaRPr lang="en-US" sz="2400" dirty="0">
              <a:solidFill>
                <a:srgbClr val="612651"/>
              </a:solidFill>
              <a:latin typeface="Feature Display Light" pitchFamily="50" charset="0"/>
              <a:ea typeface="Calibri" panose="020F0502020204030204" pitchFamily="34" charset="0"/>
              <a:cs typeface="Feature Display Light" pitchFamily="50" charset="0"/>
            </a:endParaRPr>
          </a:p>
        </p:txBody>
      </p:sp>
      <p:pic>
        <p:nvPicPr>
          <p:cNvPr id="7" name="Picture 6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00C1818F-1A98-442A-B2C7-557E0CDB9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7" y="1146750"/>
            <a:ext cx="4184202" cy="4184202"/>
          </a:xfrm>
          <a:prstGeom prst="rect">
            <a:avLst/>
          </a:prstGeom>
        </p:spPr>
      </p:pic>
      <p:pic>
        <p:nvPicPr>
          <p:cNvPr id="6" name="Picture 5" descr="A person with long hair before and after&#10;&#10;AI-generated content may be incorrect.">
            <a:extLst>
              <a:ext uri="{FF2B5EF4-FFF2-40B4-BE49-F238E27FC236}">
                <a16:creationId xmlns:a16="http://schemas.microsoft.com/office/drawing/2014/main" id="{8F5080E5-2322-005C-5642-8EAFDE82C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01" y="1146750"/>
            <a:ext cx="4184202" cy="4184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AC3B28-572D-CD85-DC5E-3320B17293A2}"/>
              </a:ext>
            </a:extLst>
          </p:cNvPr>
          <p:cNvSpPr txBox="1"/>
          <p:nvPr/>
        </p:nvSpPr>
        <p:spPr>
          <a:xfrm>
            <a:off x="711200" y="5366136"/>
            <a:ext cx="81927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Unbearbeitete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Fotos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nach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90 Tagen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Anwendung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von Densify Shampoo, Conditioner &amp; Serum.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Individuelle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Ergebnisse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können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variieren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.</a:t>
            </a:r>
            <a:endParaRPr lang="en-US" sz="1000" dirty="0">
              <a:latin typeface="Helvetica" panose="020B0604020202020204" pitchFamily="34" charset="0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AE9470C6-33A2-3F9F-4752-41F87F720F19}"/>
              </a:ext>
            </a:extLst>
          </p:cNvPr>
          <p:cNvSpPr/>
          <p:nvPr/>
        </p:nvSpPr>
        <p:spPr>
          <a:xfrm>
            <a:off x="508123" y="1609799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VORHER</a:t>
            </a:r>
          </a:p>
        </p:txBody>
      </p:sp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5C4B5ACF-E28B-7311-64FD-0E260B3C1945}"/>
              </a:ext>
            </a:extLst>
          </p:cNvPr>
          <p:cNvSpPr/>
          <p:nvPr/>
        </p:nvSpPr>
        <p:spPr>
          <a:xfrm>
            <a:off x="3289023" y="1609798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NACHHER</a:t>
            </a: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1939F0F9-F8FC-0C8C-B1EE-71E85C219AE0}"/>
              </a:ext>
            </a:extLst>
          </p:cNvPr>
          <p:cNvSpPr/>
          <p:nvPr/>
        </p:nvSpPr>
        <p:spPr>
          <a:xfrm>
            <a:off x="4814939" y="1609799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VORHER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E1A612C4-5B29-66E6-5BD0-F5ACE73EA219}"/>
              </a:ext>
            </a:extLst>
          </p:cNvPr>
          <p:cNvSpPr/>
          <p:nvPr/>
        </p:nvSpPr>
        <p:spPr>
          <a:xfrm>
            <a:off x="7696258" y="1609798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NACHHER</a:t>
            </a:r>
          </a:p>
        </p:txBody>
      </p:sp>
    </p:spTree>
    <p:extLst>
      <p:ext uri="{BB962C8B-B14F-4D97-AF65-F5344CB8AC3E}">
        <p14:creationId xmlns:p14="http://schemas.microsoft.com/office/powerpoint/2010/main" val="111547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4ACD-48F3-4611-10D1-0D71C6DF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and holding a small bottle of liquid&#10;&#10;AI-generated content may be incorrect.">
            <a:extLst>
              <a:ext uri="{FF2B5EF4-FFF2-40B4-BE49-F238E27FC236}">
                <a16:creationId xmlns:a16="http://schemas.microsoft.com/office/drawing/2014/main" id="{49E9A47F-E3F5-324B-272C-4C23F5ABF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8" y="0"/>
            <a:ext cx="3822192" cy="5733289"/>
          </a:xfrm>
          <a:prstGeom prst="rect">
            <a:avLst/>
          </a:prstGeom>
        </p:spPr>
      </p:pic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4E20A96-E240-9502-3E17-DA7397488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40" y="142875"/>
            <a:ext cx="1042291" cy="906793"/>
          </a:xfrm>
          <a:prstGeom prst="rect">
            <a:avLst/>
          </a:prstGeom>
        </p:spPr>
      </p:pic>
      <p:pic>
        <p:nvPicPr>
          <p:cNvPr id="3" name="Picture 2" descr="A person putting a dropper into a bottle of hair&#10;&#10;AI-generated content may be incorrect.">
            <a:extLst>
              <a:ext uri="{FF2B5EF4-FFF2-40B4-BE49-F238E27FC236}">
                <a16:creationId xmlns:a16="http://schemas.microsoft.com/office/drawing/2014/main" id="{F7536BEC-F0BA-968F-93EF-943B2A44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99" y="3898849"/>
            <a:ext cx="1126594" cy="1502265"/>
          </a:xfrm>
          <a:prstGeom prst="roundRect">
            <a:avLst/>
          </a:prstGeom>
          <a:ln w="28575">
            <a:solidFill>
              <a:srgbClr val="511332"/>
            </a:solidFill>
          </a:ln>
        </p:spPr>
      </p:pic>
      <p:sp>
        <p:nvSpPr>
          <p:cNvPr id="7" name="Google Shape;505;p13">
            <a:extLst>
              <a:ext uri="{FF2B5EF4-FFF2-40B4-BE49-F238E27FC236}">
                <a16:creationId xmlns:a16="http://schemas.microsoft.com/office/drawing/2014/main" id="{5E76C16F-354A-AB1E-C419-AC1B3DC9FD27}"/>
              </a:ext>
            </a:extLst>
          </p:cNvPr>
          <p:cNvSpPr txBox="1">
            <a:spLocks/>
          </p:cNvSpPr>
          <p:nvPr/>
        </p:nvSpPr>
        <p:spPr>
          <a:xfrm>
            <a:off x="0" y="226218"/>
            <a:ext cx="457452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Das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volle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Potenzial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des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Haares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entfalten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9CFEA-B74F-1083-6806-03CCD9972091}"/>
              </a:ext>
            </a:extLst>
          </p:cNvPr>
          <p:cNvSpPr txBox="1"/>
          <p:nvPr/>
        </p:nvSpPr>
        <p:spPr>
          <a:xfrm>
            <a:off x="488365" y="1475680"/>
            <a:ext cx="4083635" cy="2237443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Klinisch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nachgewiesen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: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dichteres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volleres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Haar in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nur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90 Tagen*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Reduziert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Haarbruch-bedingten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Haarausfall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um bis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zu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85%**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Ölfrei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nicht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fettend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+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beschwert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das Haar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nicht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AA846-8F3D-7C94-5981-4EEDAB13DF54}"/>
              </a:ext>
            </a:extLst>
          </p:cNvPr>
          <p:cNvSpPr txBox="1"/>
          <p:nvPr/>
        </p:nvSpPr>
        <p:spPr>
          <a:xfrm>
            <a:off x="1759427" y="3898849"/>
            <a:ext cx="35623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Ergebnisse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basieren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auf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Konsequenz</a:t>
            </a:r>
            <a:endParaRPr lang="en-US" sz="16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1x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täglich</a:t>
            </a:r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auf die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Kopfhaut</a:t>
            </a:r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auftragen</a:t>
            </a:r>
            <a:endParaRPr lang="en-US" sz="16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Haare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können</a:t>
            </a:r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feucht</a:t>
            </a:r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oder</a:t>
            </a:r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trocken</a:t>
            </a:r>
            <a:r>
              <a:rPr lang="en-US" sz="16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sein</a:t>
            </a:r>
            <a:endParaRPr lang="en-US" sz="1600" dirty="0"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81D85C-CC14-F4D4-3547-042915271F24}"/>
              </a:ext>
            </a:extLst>
          </p:cNvPr>
          <p:cNvSpPr/>
          <p:nvPr/>
        </p:nvSpPr>
        <p:spPr>
          <a:xfrm>
            <a:off x="6843434" y="4649981"/>
            <a:ext cx="2865119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rgbClr val="672C45"/>
                </a:solidFill>
                <a:latin typeface="Helvetica"/>
                <a:cs typeface="Feature Display Medium" pitchFamily="50" charset="0"/>
              </a:rPr>
              <a:t>VERDICHTENDES SERUM FÜR FEINES HAAR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C784F-635D-BB71-9A05-CCDCE57FB13A}"/>
              </a:ext>
            </a:extLst>
          </p:cNvPr>
          <p:cNvSpPr txBox="1"/>
          <p:nvPr/>
        </p:nvSpPr>
        <p:spPr>
          <a:xfrm>
            <a:off x="4213629" y="5367133"/>
            <a:ext cx="4838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*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Basierend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auf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einer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Expertenbewertung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bei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34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Probanden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nach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Anwendung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des Densify-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Programms</a:t>
            </a:r>
            <a:endParaRPr lang="en-US" sz="800" b="0" i="0" dirty="0">
              <a:solidFill>
                <a:srgbClr val="672C45"/>
              </a:solidFill>
              <a:effectLst/>
              <a:latin typeface="Helvetica Neue"/>
            </a:endParaRPr>
          </a:p>
          <a:p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**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Trocken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-Kamm-Test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nach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Anwendung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des Densify-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Programms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über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120 Tage</a:t>
            </a:r>
          </a:p>
        </p:txBody>
      </p:sp>
    </p:spTree>
    <p:extLst>
      <p:ext uri="{BB962C8B-B14F-4D97-AF65-F5344CB8AC3E}">
        <p14:creationId xmlns:p14="http://schemas.microsoft.com/office/powerpoint/2010/main" val="178267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9C756-119A-A7FD-92B9-F420229E1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05;p13">
            <a:extLst>
              <a:ext uri="{FF2B5EF4-FFF2-40B4-BE49-F238E27FC236}">
                <a16:creationId xmlns:a16="http://schemas.microsoft.com/office/drawing/2014/main" id="{F7ABFC46-2F58-91E3-508E-5122EABB60DB}"/>
              </a:ext>
            </a:extLst>
          </p:cNvPr>
          <p:cNvSpPr txBox="1">
            <a:spLocks/>
          </p:cNvSpPr>
          <p:nvPr/>
        </p:nvSpPr>
        <p:spPr>
          <a:xfrm>
            <a:off x="-149610" y="0"/>
            <a:ext cx="5044820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94 %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konzentrierte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klinisch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bewährte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Formel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DC415-2A19-1394-CE09-510E91DFAFEA}"/>
              </a:ext>
            </a:extLst>
          </p:cNvPr>
          <p:cNvSpPr txBox="1"/>
          <p:nvPr/>
        </p:nvSpPr>
        <p:spPr>
          <a:xfrm>
            <a:off x="0" y="1754595"/>
            <a:ext cx="5044819" cy="637005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AFCAFF-CADF-B6AA-6F52-712C31D81460}"/>
              </a:ext>
            </a:extLst>
          </p:cNvPr>
          <p:cNvSpPr/>
          <p:nvPr/>
        </p:nvSpPr>
        <p:spPr>
          <a:xfrm>
            <a:off x="6514834" y="357854"/>
            <a:ext cx="2865119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Feature Display Medium" pitchFamily="50" charset="0"/>
              </a:rPr>
              <a:t>VERDICHTENDES SERUM FÜR FEINES HAAR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D1FCFC-FA41-71C1-0535-873FEB98B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2853" r="34017"/>
          <a:stretch/>
        </p:blipFill>
        <p:spPr>
          <a:xfrm>
            <a:off x="3674868" y="-409453"/>
            <a:ext cx="2160988" cy="63731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51227-C726-B873-0B1B-ED212A04610B}"/>
              </a:ext>
            </a:extLst>
          </p:cNvPr>
          <p:cNvCxnSpPr>
            <a:cxnSpLocks/>
          </p:cNvCxnSpPr>
          <p:nvPr/>
        </p:nvCxnSpPr>
        <p:spPr>
          <a:xfrm>
            <a:off x="2409825" y="4000500"/>
            <a:ext cx="12531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344FC1-CC7B-2907-8715-97E58384AB26}"/>
              </a:ext>
            </a:extLst>
          </p:cNvPr>
          <p:cNvSpPr txBox="1"/>
          <p:nvPr/>
        </p:nvSpPr>
        <p:spPr>
          <a:xfrm>
            <a:off x="1043897" y="3552452"/>
            <a:ext cx="1575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rootbiomic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ferment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0E1695-A68A-C6B6-96B6-FC115A6C4659}"/>
              </a:ext>
            </a:extLst>
          </p:cNvPr>
          <p:cNvCxnSpPr>
            <a:cxnSpLocks/>
          </p:cNvCxnSpPr>
          <p:nvPr/>
        </p:nvCxnSpPr>
        <p:spPr>
          <a:xfrm>
            <a:off x="5831513" y="2878148"/>
            <a:ext cx="1105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3F316C-7D26-0EDD-08CE-46C71866C13F}"/>
              </a:ext>
            </a:extLst>
          </p:cNvPr>
          <p:cNvSpPr txBox="1"/>
          <p:nvPr/>
        </p:nvSpPr>
        <p:spPr>
          <a:xfrm>
            <a:off x="6891682" y="2160538"/>
            <a:ext cx="1827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Verdichtende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Peptide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9BBADA-6B4C-702D-34C3-5E9499459192}"/>
              </a:ext>
            </a:extLst>
          </p:cNvPr>
          <p:cNvSpPr txBox="1"/>
          <p:nvPr/>
        </p:nvSpPr>
        <p:spPr>
          <a:xfrm>
            <a:off x="6891682" y="2878148"/>
            <a:ext cx="211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Exosomen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aus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Kurkuma-Extrakt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95CC6-A65E-373A-F60C-E25F259FD461}"/>
              </a:ext>
            </a:extLst>
          </p:cNvPr>
          <p:cNvSpPr txBox="1"/>
          <p:nvPr/>
        </p:nvSpPr>
        <p:spPr>
          <a:xfrm>
            <a:off x="379303" y="1353230"/>
            <a:ext cx="3163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Versorgt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Wurzeln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+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Kopfhaut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mit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notwendiger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Nahrung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für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stärkeres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dickeres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volleres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Haar</a:t>
            </a:r>
          </a:p>
        </p:txBody>
      </p:sp>
    </p:spTree>
    <p:extLst>
      <p:ext uri="{BB962C8B-B14F-4D97-AF65-F5344CB8AC3E}">
        <p14:creationId xmlns:p14="http://schemas.microsoft.com/office/powerpoint/2010/main" val="190360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913C6-B902-E0C9-79EC-2FA111240B1A}"/>
              </a:ext>
            </a:extLst>
          </p:cNvPr>
          <p:cNvSpPr txBox="1"/>
          <p:nvPr/>
        </p:nvSpPr>
        <p:spPr>
          <a:xfrm>
            <a:off x="573912" y="274474"/>
            <a:ext cx="8199182" cy="7089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890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Verdichtendes</a:t>
            </a:r>
            <a:r>
              <a:rPr lang="en-US" sz="2400" dirty="0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 Serum für </a:t>
            </a:r>
            <a:r>
              <a:rPr lang="en-US" sz="2400" dirty="0" err="1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feines</a:t>
            </a:r>
            <a:r>
              <a:rPr lang="en-US" sz="2400" dirty="0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 Haar</a:t>
            </a:r>
          </a:p>
          <a:p>
            <a:pPr marL="8890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Echte</a:t>
            </a:r>
            <a:r>
              <a:rPr lang="en-US" sz="2400" dirty="0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, </a:t>
            </a:r>
            <a:r>
              <a:rPr lang="en-US" sz="2400" dirty="0" err="1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unbearbeitete</a:t>
            </a:r>
            <a:r>
              <a:rPr lang="en-US" sz="2400" dirty="0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Ergebnisse</a:t>
            </a:r>
            <a:endParaRPr lang="en-US" sz="2400" dirty="0">
              <a:solidFill>
                <a:srgbClr val="612651"/>
              </a:solidFill>
              <a:latin typeface="Feature Display Light"/>
              <a:ea typeface="Calibri"/>
              <a:cs typeface="Feature Display Light" pitchFamily="50" charset="0"/>
            </a:endParaRPr>
          </a:p>
        </p:txBody>
      </p:sp>
      <p:pic>
        <p:nvPicPr>
          <p:cNvPr id="11" name="Picture 10" descr="A person's hair before and after&#10;&#10;AI-generated content may be incorrect.">
            <a:extLst>
              <a:ext uri="{FF2B5EF4-FFF2-40B4-BE49-F238E27FC236}">
                <a16:creationId xmlns:a16="http://schemas.microsoft.com/office/drawing/2014/main" id="{B765E04B-B6B2-410D-B046-33A9A747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771" y="1010412"/>
            <a:ext cx="2177863" cy="4355726"/>
          </a:xfrm>
          <a:prstGeom prst="rect">
            <a:avLst/>
          </a:prstGeom>
        </p:spPr>
      </p:pic>
      <p:pic>
        <p:nvPicPr>
          <p:cNvPr id="13" name="Picture 12" descr="A person's hair loss before and after&#10;&#10;AI-generated content may be incorrect.">
            <a:extLst>
              <a:ext uri="{FF2B5EF4-FFF2-40B4-BE49-F238E27FC236}">
                <a16:creationId xmlns:a16="http://schemas.microsoft.com/office/drawing/2014/main" id="{0AF2FFF6-348C-885B-72C8-A98298463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39" y="1010412"/>
            <a:ext cx="2177862" cy="4355724"/>
          </a:xfrm>
          <a:prstGeom prst="rect">
            <a:avLst/>
          </a:prstGeom>
        </p:spPr>
      </p:pic>
      <p:pic>
        <p:nvPicPr>
          <p:cNvPr id="17" name="Picture 16" descr="A person's hair loss before and after&#10;&#10;AI-generated content may be incorrect.">
            <a:extLst>
              <a:ext uri="{FF2B5EF4-FFF2-40B4-BE49-F238E27FC236}">
                <a16:creationId xmlns:a16="http://schemas.microsoft.com/office/drawing/2014/main" id="{CAC93AC1-785F-28A2-018F-CAF815785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905" y="1010412"/>
            <a:ext cx="2177862" cy="435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F0B29-45C4-B4E0-5806-815D515497CE}"/>
              </a:ext>
            </a:extLst>
          </p:cNvPr>
          <p:cNvSpPr txBox="1"/>
          <p:nvPr/>
        </p:nvSpPr>
        <p:spPr>
          <a:xfrm>
            <a:off x="706275" y="5366136"/>
            <a:ext cx="79344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Unbearbeitete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Fotos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nach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90 Tagen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Anwendung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von Densify Shampoo, Conditioner &amp; Serum.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Individuelle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Ergebnisse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können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variieren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.</a:t>
            </a:r>
            <a:endParaRPr lang="en-US" sz="1000" dirty="0">
              <a:latin typeface="Helvetica" panose="020B0604020202020204" pitchFamily="34" charset="0"/>
            </a:endParaRPr>
          </a:p>
        </p:txBody>
      </p:sp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BD0E5F70-6579-05AB-9918-1671B4541EF2}"/>
              </a:ext>
            </a:extLst>
          </p:cNvPr>
          <p:cNvSpPr/>
          <p:nvPr/>
        </p:nvSpPr>
        <p:spPr>
          <a:xfrm>
            <a:off x="861217" y="2860676"/>
            <a:ext cx="719228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VORHER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EAD987E8-AF64-4158-83DA-E9BBB54011C1}"/>
              </a:ext>
            </a:extLst>
          </p:cNvPr>
          <p:cNvSpPr/>
          <p:nvPr/>
        </p:nvSpPr>
        <p:spPr>
          <a:xfrm>
            <a:off x="3525395" y="2860676"/>
            <a:ext cx="719228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VORHER</a:t>
            </a:r>
          </a:p>
        </p:txBody>
      </p:sp>
      <p:sp>
        <p:nvSpPr>
          <p:cNvPr id="7" name="Rectangle: Rounded Corners 16">
            <a:extLst>
              <a:ext uri="{FF2B5EF4-FFF2-40B4-BE49-F238E27FC236}">
                <a16:creationId xmlns:a16="http://schemas.microsoft.com/office/drawing/2014/main" id="{7B70979D-D01C-13C8-DBA0-5B4FFC164F68}"/>
              </a:ext>
            </a:extLst>
          </p:cNvPr>
          <p:cNvSpPr/>
          <p:nvPr/>
        </p:nvSpPr>
        <p:spPr>
          <a:xfrm>
            <a:off x="6234728" y="2860676"/>
            <a:ext cx="719228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VORHER</a:t>
            </a: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8616978B-1452-8B9A-A8FA-A8634C3D051C}"/>
              </a:ext>
            </a:extLst>
          </p:cNvPr>
          <p:cNvSpPr/>
          <p:nvPr/>
        </p:nvSpPr>
        <p:spPr>
          <a:xfrm>
            <a:off x="861217" y="4930072"/>
            <a:ext cx="1103050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NACH 90 TAGEN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25C910FF-09D5-9F0E-395B-281AF0E0FD67}"/>
              </a:ext>
            </a:extLst>
          </p:cNvPr>
          <p:cNvSpPr/>
          <p:nvPr/>
        </p:nvSpPr>
        <p:spPr>
          <a:xfrm>
            <a:off x="3547972" y="4930072"/>
            <a:ext cx="1103050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NACH 90 TAGEN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4890F39F-9CA6-8B99-90D1-892F6658D9DE}"/>
              </a:ext>
            </a:extLst>
          </p:cNvPr>
          <p:cNvSpPr/>
          <p:nvPr/>
        </p:nvSpPr>
        <p:spPr>
          <a:xfrm>
            <a:off x="6212150" y="4930072"/>
            <a:ext cx="1103050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NACH 90 TAGEN</a:t>
            </a:r>
          </a:p>
        </p:txBody>
      </p:sp>
    </p:spTree>
    <p:extLst>
      <p:ext uri="{BB962C8B-B14F-4D97-AF65-F5344CB8AC3E}">
        <p14:creationId xmlns:p14="http://schemas.microsoft.com/office/powerpoint/2010/main" val="55594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7A8B6-8C4B-825C-9834-FB84BEBAC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5;p13">
            <a:extLst>
              <a:ext uri="{FF2B5EF4-FFF2-40B4-BE49-F238E27FC236}">
                <a16:creationId xmlns:a16="http://schemas.microsoft.com/office/drawing/2014/main" id="{2E2D1010-D32E-E3C0-C6DC-91453B4B1A05}"/>
              </a:ext>
            </a:extLst>
          </p:cNvPr>
          <p:cNvSpPr txBox="1">
            <a:spLocks/>
          </p:cNvSpPr>
          <p:nvPr/>
        </p:nvSpPr>
        <p:spPr>
          <a:xfrm>
            <a:off x="-232905" y="565328"/>
            <a:ext cx="5609136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defRPr/>
            </a:pP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Umfassende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klinische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Tests des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gesamten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Regimes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über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120 Tage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3D826-597C-5B6B-0D13-1F27BF562479}"/>
              </a:ext>
            </a:extLst>
          </p:cNvPr>
          <p:cNvSpPr txBox="1"/>
          <p:nvPr/>
        </p:nvSpPr>
        <p:spPr>
          <a:xfrm>
            <a:off x="616145" y="1951432"/>
            <a:ext cx="4487875" cy="2514442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Instrumentierung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(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Trocken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-Kamm-Test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zur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Bewertung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der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Reduzierung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von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Haarbruch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Klinische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Expertenbewertung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Verbraucherwahrnehmung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Abstriche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des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Kopfhautmikrobioms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Biologische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Abbaubarkeit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4EE1CA5-86A8-13A1-BE51-1397E9ACD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70" y="4301385"/>
            <a:ext cx="1173890" cy="1021284"/>
          </a:xfrm>
          <a:prstGeom prst="rect">
            <a:avLst/>
          </a:prstGeom>
        </p:spPr>
      </p:pic>
      <p:pic>
        <p:nvPicPr>
          <p:cNvPr id="11" name="Picture 10" descr="A close-up of a comb&#10;&#10;AI-generated content may be incorrect.">
            <a:extLst>
              <a:ext uri="{FF2B5EF4-FFF2-40B4-BE49-F238E27FC236}">
                <a16:creationId xmlns:a16="http://schemas.microsoft.com/office/drawing/2014/main" id="{48B3D69F-DFB4-EF20-003B-816A60A1D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31" y="-1"/>
            <a:ext cx="3767769" cy="56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5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FE365-CEAE-F61A-ED29-67124210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9D774C92-9464-0799-DE59-DC55BE849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9" y="1773050"/>
            <a:ext cx="6953955" cy="19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2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9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F7602-DFBA-CE0E-A5C3-25B89A36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51EC88-63E8-506B-E93F-51A391BC35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 marR="0" lvl="0" indent="0" defTabSz="91440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200" b="0" i="0" u="none" strike="noStrike" kern="0" cap="none" spc="-25" normalizeH="0" baseline="0" noProof="0" smtClean="0">
                <a:ln>
                  <a:noFill/>
                </a:ln>
                <a:solidFill>
                  <a:srgbClr val="010202"/>
                </a:solidFill>
                <a:effectLst/>
                <a:uLnTx/>
                <a:uFillTx/>
                <a:latin typeface="Arial"/>
                <a:cs typeface="Arial"/>
              </a:rPr>
              <a:pPr marL="38100" marR="0" lvl="0" indent="0" defTabSz="914400" eaLnBrk="1" fontAlgn="auto" latinLnBrk="0" hangingPunct="1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-25" normalizeH="0" baseline="0" noProof="0">
              <a:ln>
                <a:noFill/>
              </a:ln>
              <a:solidFill>
                <a:srgbClr val="01020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 descr="A group of bottles with green and yellow labels&#10;&#10;Description automatically generated">
            <a:extLst>
              <a:ext uri="{FF2B5EF4-FFF2-40B4-BE49-F238E27FC236}">
                <a16:creationId xmlns:a16="http://schemas.microsoft.com/office/drawing/2014/main" id="{BC42BA06-6389-A9F3-D1F7-D2161D7D1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10506" r="6080" b="7157"/>
          <a:stretch/>
        </p:blipFill>
        <p:spPr>
          <a:xfrm>
            <a:off x="0" y="0"/>
            <a:ext cx="9172598" cy="5721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C8DDA-1B65-2293-8971-3CE605B9FDFF}"/>
              </a:ext>
            </a:extLst>
          </p:cNvPr>
          <p:cNvSpPr txBox="1"/>
          <p:nvPr/>
        </p:nvSpPr>
        <p:spPr>
          <a:xfrm>
            <a:off x="561726" y="2029678"/>
            <a:ext cx="80205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Umfassendes</a:t>
            </a:r>
            <a:r>
              <a:rPr lang="en-US" sz="51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51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Haarwohlbefinden</a:t>
            </a:r>
            <a:endParaRPr lang="en-US" sz="5100" dirty="0">
              <a:solidFill>
                <a:schemeClr val="bg1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3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1141D-4E44-5C88-213C-713C84D6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circle with white background&#10;&#10;Description automatically generated">
            <a:extLst>
              <a:ext uri="{FF2B5EF4-FFF2-40B4-BE49-F238E27FC236}">
                <a16:creationId xmlns:a16="http://schemas.microsoft.com/office/drawing/2014/main" id="{F597886F-0968-65FC-B537-B955873C8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1064" r="7393" b="2887"/>
          <a:stretch/>
        </p:blipFill>
        <p:spPr>
          <a:xfrm>
            <a:off x="0" y="0"/>
            <a:ext cx="9144000" cy="5721349"/>
          </a:xfrm>
          <a:prstGeom prst="roundRect">
            <a:avLst>
              <a:gd name="adj" fmla="val 0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5C01CE-6015-21AD-D8DF-C76C063982CF}"/>
              </a:ext>
            </a:extLst>
          </p:cNvPr>
          <p:cNvSpPr txBox="1"/>
          <p:nvPr/>
        </p:nvSpPr>
        <p:spPr>
          <a:xfrm>
            <a:off x="215401" y="281377"/>
            <a:ext cx="5725132" cy="3951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890" algn="l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72C45"/>
                </a:solidFill>
                <a:latin typeface="Feature Display Bold"/>
              </a:rPr>
              <a:t>Häufig</a:t>
            </a:r>
            <a:r>
              <a:rPr lang="en-US" sz="2400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2400" dirty="0" err="1">
                <a:solidFill>
                  <a:srgbClr val="672C45"/>
                </a:solidFill>
                <a:latin typeface="Feature Display Bold"/>
              </a:rPr>
              <a:t>gestellte</a:t>
            </a:r>
            <a:r>
              <a:rPr lang="en-US" sz="2400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2400" dirty="0" err="1">
                <a:solidFill>
                  <a:srgbClr val="672C45"/>
                </a:solidFill>
                <a:latin typeface="Feature Display Bold"/>
              </a:rPr>
              <a:t>Fragen</a:t>
            </a:r>
            <a:endParaRPr lang="en-US" sz="2400" dirty="0">
              <a:solidFill>
                <a:srgbClr val="672C45"/>
              </a:solidFill>
              <a:latin typeface="Feature Display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C5791-B8D7-42E7-9ACE-CDC1499DBD82}"/>
              </a:ext>
            </a:extLst>
          </p:cNvPr>
          <p:cNvSpPr txBox="1"/>
          <p:nvPr/>
        </p:nvSpPr>
        <p:spPr>
          <a:xfrm>
            <a:off x="335170" y="823074"/>
            <a:ext cx="835951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F: Wie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lange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reicht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eine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Flasche des Densifying Serums?</a:t>
            </a:r>
          </a:p>
          <a:p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A: Die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Verbrauchsrate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des Densifying Serums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hängt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davon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ab,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wie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oft Sie es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anwenden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und auf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wie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viele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Bereiche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es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aufgetragen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wird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In der Regel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hält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eine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Flasche des Serums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einen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Monat.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BE779-B99A-D7BB-B862-2FC2F2891E3E}"/>
              </a:ext>
            </a:extLst>
          </p:cNvPr>
          <p:cNvSpPr txBox="1"/>
          <p:nvPr/>
        </p:nvSpPr>
        <p:spPr>
          <a:xfrm>
            <a:off x="358756" y="2741333"/>
            <a:ext cx="82539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F: Sind die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Produkte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für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coloriertes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Haar und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Haarverlängerungen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geeignet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?</a:t>
            </a:r>
          </a:p>
          <a:p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A: Ja. Alle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Formeln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sind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so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entwickelt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dass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sie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für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coloriertes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Haar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geeignet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sind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Wir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vermeiden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aggressive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Tenside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und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entziehende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Inhaltsstoffe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um die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Haltbarkeit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der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Farbe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schützen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Unsere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Produkte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sind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außerdem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frei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von den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Inhaltsstoffen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die man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normalerweise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vermeiden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möchte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um die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Lebensdauer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von Extensions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erhalten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</a:t>
            </a:r>
            <a:endParaRPr lang="en-US" sz="1400" dirty="0">
              <a:solidFill>
                <a:srgbClr val="672C45"/>
              </a:solidFill>
              <a:latin typeface="Feature Display Regular" pitchFamily="50" charset="0"/>
              <a:cs typeface="Feature Display Regular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9DE40-E960-94A5-CECA-7150313848F3}"/>
              </a:ext>
            </a:extLst>
          </p:cNvPr>
          <p:cNvSpPr txBox="1"/>
          <p:nvPr/>
        </p:nvSpPr>
        <p:spPr>
          <a:xfrm>
            <a:off x="358756" y="1854199"/>
            <a:ext cx="8359513" cy="8104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1350"/>
              </a:lnSpc>
            </a:pP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F: Wie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lange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dauert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es, bis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Ergebnisse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sichtbar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sind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?</a:t>
            </a:r>
          </a:p>
          <a:p>
            <a:pPr rtl="0">
              <a:lnSpc>
                <a:spcPts val="1350"/>
              </a:lnSpc>
            </a:pP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A: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Ergebnisse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beruhen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auf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Konsequenz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Unsere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klinische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Studie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zeigte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nach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90 Tagen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sichtbare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Resultate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bei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konsequenter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Anwendung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von Densify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Konzentriertem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Shampoo, Densify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Konzentriertem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Conditioner und Densifying Serum für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feines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Haar.</a:t>
            </a:r>
            <a:endParaRPr lang="en-US" sz="1200" dirty="0"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FBE17-B162-ECFF-80B0-4DF54C71313A}"/>
              </a:ext>
            </a:extLst>
          </p:cNvPr>
          <p:cNvSpPr txBox="1"/>
          <p:nvPr/>
        </p:nvSpPr>
        <p:spPr>
          <a:xfrm>
            <a:off x="358780" y="4062064"/>
            <a:ext cx="8253948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F: Wie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verwende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ich das Densify Serum?</a:t>
            </a:r>
          </a:p>
          <a:p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A: 1x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täglich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auf die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trockene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oder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handtuchtrockene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Kopfhaut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auftragen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Gleichmäßig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über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den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Oberkopf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verteilen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dabei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auf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Problemzonen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konzentrieren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Gründlich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einmassieren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Nicht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ausspülen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Durchschnittliche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Anwendung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: 2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volle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Pipetten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279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C694CF-261B-CE09-22B2-714B4FDBF500}"/>
              </a:ext>
            </a:extLst>
          </p:cNvPr>
          <p:cNvSpPr txBox="1"/>
          <p:nvPr/>
        </p:nvSpPr>
        <p:spPr>
          <a:xfrm>
            <a:off x="358119" y="103612"/>
            <a:ext cx="4255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Unsere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 Eco-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Verpflichtungen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</p:txBody>
      </p:sp>
      <p:pic>
        <p:nvPicPr>
          <p:cNvPr id="14" name="Picture 13" descr="A collage of plants and roots&#10;&#10;Description automatically generated">
            <a:extLst>
              <a:ext uri="{FF2B5EF4-FFF2-40B4-BE49-F238E27FC236}">
                <a16:creationId xmlns:a16="http://schemas.microsoft.com/office/drawing/2014/main" id="{4441523B-D4E9-B693-118F-311876E9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10304"/>
          <a:stretch/>
        </p:blipFill>
        <p:spPr>
          <a:xfrm>
            <a:off x="4613677" y="-22305"/>
            <a:ext cx="4073123" cy="4950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1B212-091A-CA32-959B-C5E5C1A55A21}"/>
              </a:ext>
            </a:extLst>
          </p:cNvPr>
          <p:cNvSpPr txBox="1"/>
          <p:nvPr/>
        </p:nvSpPr>
        <p:spPr>
          <a:xfrm>
            <a:off x="358119" y="1480897"/>
            <a:ext cx="4255558" cy="33316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PRODUKTE: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Hergestellt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mit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nachhaltig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gewonnenen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Inhaltsstoffen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Kein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zugesetztes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Wasser*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Recycling- und/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oder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nachfüllbare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Verpackungen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, wo immer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möglich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einschließlich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Aluminium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-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Glasflaschen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sowie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recyceltem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PCR-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Kunststoff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Vegan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Biologisch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abbaubare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Formeln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**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Respektiert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das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Mikrobiom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A98D35-C0A8-6199-5898-2055B6C49E81}"/>
              </a:ext>
            </a:extLst>
          </p:cNvPr>
          <p:cNvSpPr txBox="1"/>
          <p:nvPr/>
        </p:nvSpPr>
        <p:spPr>
          <a:xfrm>
            <a:off x="4869775" y="4947588"/>
            <a:ext cx="4255558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*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Ausschließlich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Inhaltsstoffe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mit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eigenem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Wassergehalt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**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Biologische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Abbaubarkeit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der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Inhaltsstoffe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basierend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auf OECD-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Testmethoden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(301, 302 und/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oder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310) und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Grundsätzen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</a:t>
            </a:r>
            <a:endParaRPr lang="en-US" sz="1000" kern="1200" dirty="0">
              <a:solidFill>
                <a:srgbClr val="511332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DB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3C67C-3684-39A2-1053-B25E004D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plants and roots&#10;&#10;Description automatically generated">
            <a:extLst>
              <a:ext uri="{FF2B5EF4-FFF2-40B4-BE49-F238E27FC236}">
                <a16:creationId xmlns:a16="http://schemas.microsoft.com/office/drawing/2014/main" id="{C17094B5-C2DC-E067-8C7B-CF58138F7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10304"/>
          <a:stretch/>
        </p:blipFill>
        <p:spPr>
          <a:xfrm>
            <a:off x="4613677" y="-22305"/>
            <a:ext cx="4073123" cy="4950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67BCE8-327D-DABC-1F7D-15AA210D0ED1}"/>
              </a:ext>
            </a:extLst>
          </p:cNvPr>
          <p:cNvSpPr txBox="1"/>
          <p:nvPr/>
        </p:nvSpPr>
        <p:spPr>
          <a:xfrm>
            <a:off x="358119" y="1285912"/>
            <a:ext cx="3922936" cy="3494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rgbClr val="511332"/>
                </a:solidFill>
                <a:latin typeface="Montserrat" panose="00000500000000000000" pitchFamily="2" charset="0"/>
                <a:ea typeface="+mn-ea"/>
                <a:cs typeface="+mn-cs"/>
              </a:rPr>
              <a:t>HERGESTELLT OHNE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Parabene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Phthalate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Mineralöl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Sulfate SLS + SLES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Silikone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Talkum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Aggressive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Alkohole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*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tabLst/>
              <a:defRPr/>
            </a:pPr>
            <a:r>
              <a:rPr lang="en-US" sz="2800" kern="1200" dirty="0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Und </a:t>
            </a:r>
            <a:r>
              <a:rPr lang="en-US" sz="2800" kern="1200" dirty="0" err="1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vieles</a:t>
            </a:r>
            <a:r>
              <a:rPr lang="en-US" sz="2800" kern="1200" dirty="0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2800" kern="1200" dirty="0" err="1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mehr</a:t>
            </a:r>
            <a:r>
              <a:rPr lang="en-US" sz="2800" kern="1200" dirty="0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82275-4A14-6959-C03D-F4308A8FED17}"/>
              </a:ext>
            </a:extLst>
          </p:cNvPr>
          <p:cNvSpPr txBox="1"/>
          <p:nvPr/>
        </p:nvSpPr>
        <p:spPr>
          <a:xfrm>
            <a:off x="358119" y="451516"/>
            <a:ext cx="451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Kluge Standards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446F2-F8C9-A00C-9F19-D2CB44C82AA0}"/>
              </a:ext>
            </a:extLst>
          </p:cNvPr>
          <p:cNvSpPr txBox="1"/>
          <p:nvPr/>
        </p:nvSpPr>
        <p:spPr>
          <a:xfrm>
            <a:off x="460622" y="5173056"/>
            <a:ext cx="4938095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*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Konkret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kein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Denat., Ethanol, Ethanol Alcohol,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Denaturierter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Methanol,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Benzylalkohol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Isopropylalkohol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SD-Alkohol, SD-Alkohol 40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54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small bottles with yellow liquid&#10;&#10;AI-generated content may be incorrect.">
            <a:extLst>
              <a:ext uri="{FF2B5EF4-FFF2-40B4-BE49-F238E27FC236}">
                <a16:creationId xmlns:a16="http://schemas.microsoft.com/office/drawing/2014/main" id="{118B7973-BDF2-0591-2AA1-57BCCBD68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"/>
            <a:ext cx="7921487" cy="62895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E1FC4-A6E2-E1C2-B1CC-DABA8E756E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3" name="Google Shape;505;p13">
            <a:extLst>
              <a:ext uri="{FF2B5EF4-FFF2-40B4-BE49-F238E27FC236}">
                <a16:creationId xmlns:a16="http://schemas.microsoft.com/office/drawing/2014/main" id="{85CB80C5-F596-6731-A9F7-AC62B82D5C5C}"/>
              </a:ext>
            </a:extLst>
          </p:cNvPr>
          <p:cNvSpPr txBox="1">
            <a:spLocks/>
          </p:cNvSpPr>
          <p:nvPr/>
        </p:nvSpPr>
        <p:spPr>
          <a:xfrm>
            <a:off x="0" y="304462"/>
            <a:ext cx="547511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Zutat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im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Fokus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: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pflanzenbasierte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Exosomen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pic>
        <p:nvPicPr>
          <p:cNvPr id="5" name="Picture 4" descr="A close-up of a plant stem&#10;&#10;AI-generated content may be incorrect.">
            <a:extLst>
              <a:ext uri="{FF2B5EF4-FFF2-40B4-BE49-F238E27FC236}">
                <a16:creationId xmlns:a16="http://schemas.microsoft.com/office/drawing/2014/main" id="{6241ACF6-BECE-2352-06DD-433BC5617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4211" y="960083"/>
            <a:ext cx="5722060" cy="3800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36CCA-F5F5-DF1E-AD90-31DADB0839A9}"/>
              </a:ext>
            </a:extLst>
          </p:cNvPr>
          <p:cNvSpPr txBox="1"/>
          <p:nvPr/>
        </p:nvSpPr>
        <p:spPr>
          <a:xfrm>
            <a:off x="323133" y="1772279"/>
            <a:ext cx="2933546" cy="3837881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Durchbruch-Bioaktivstoff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aus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Kurkuma-Extrakt</a:t>
            </a:r>
            <a:endParaRPr lang="en-US" sz="20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Liefert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kraftvolle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Nährstoffe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an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Kopfhaut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&amp;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Haarwurzeln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zur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Verbesserung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von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Haardicke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&amp;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Fülle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8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8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5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AC682-8A74-CE98-7826-682409D9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some cream&#10;&#10;Description automatically generated">
            <a:extLst>
              <a:ext uri="{FF2B5EF4-FFF2-40B4-BE49-F238E27FC236}">
                <a16:creationId xmlns:a16="http://schemas.microsoft.com/office/drawing/2014/main" id="{19C65B60-5853-F927-10A3-505FAF2E8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4" t="24306" b="15190"/>
          <a:stretch/>
        </p:blipFill>
        <p:spPr>
          <a:xfrm>
            <a:off x="-1" y="0"/>
            <a:ext cx="9144001" cy="5721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F03088-EF27-562C-36C5-A9EE0FCBCE16}"/>
              </a:ext>
            </a:extLst>
          </p:cNvPr>
          <p:cNvSpPr txBox="1"/>
          <p:nvPr/>
        </p:nvSpPr>
        <p:spPr>
          <a:xfrm>
            <a:off x="0" y="1798846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ein</a:t>
            </a:r>
            <a:r>
              <a:rPr lang="en-US" sz="44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effektiverer</a:t>
            </a:r>
            <a:r>
              <a:rPr lang="en-US" sz="44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nachhaltigerer</a:t>
            </a:r>
            <a:r>
              <a:rPr lang="en-US" sz="44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 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innovativerer</a:t>
            </a:r>
            <a:r>
              <a:rPr lang="en-US" sz="44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 Weg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612651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A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BE110-E8E7-8195-9DB0-91312D0A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6AA6170-8B65-9829-4C15-D5C5EB87D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b="18046"/>
          <a:stretch/>
        </p:blipFill>
        <p:spPr bwMode="auto">
          <a:xfrm rot="10800000">
            <a:off x="-12859" y="-380296"/>
            <a:ext cx="9144000" cy="61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2B61A-B2C5-B540-B847-83530ECAD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47" y="1215609"/>
            <a:ext cx="5102611" cy="1645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B2A37-E1A9-B4FA-487D-2BBD9CAF5F46}"/>
              </a:ext>
            </a:extLst>
          </p:cNvPr>
          <p:cNvSpPr txBox="1"/>
          <p:nvPr/>
        </p:nvSpPr>
        <p:spPr>
          <a:xfrm>
            <a:off x="602912" y="3048154"/>
            <a:ext cx="4376771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Patentangemeldetes</a:t>
            </a:r>
            <a:r>
              <a:rPr lang="en-US" sz="36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nährstoffreiches</a:t>
            </a:r>
            <a:r>
              <a:rPr lang="en-US" sz="36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Superbrau</a:t>
            </a: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612651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8BDD-61F3-1AA3-7211-C0EC6756D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mepage_FermentBubble_color-no graphic_1080x1920_CDv1">
            <a:hlinkClick r:id="" action="ppaction://media"/>
            <a:extLst>
              <a:ext uri="{FF2B5EF4-FFF2-40B4-BE49-F238E27FC236}">
                <a16:creationId xmlns:a16="http://schemas.microsoft.com/office/drawing/2014/main" id="{1EA99A03-7309-20AD-A2AB-8352B0BFA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9117"/>
          <a:stretch/>
        </p:blipFill>
        <p:spPr>
          <a:xfrm>
            <a:off x="4002055" y="0"/>
            <a:ext cx="5175510" cy="57213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F27CD4-7DF0-C89B-EC52-727534195F8D}"/>
              </a:ext>
            </a:extLst>
          </p:cNvPr>
          <p:cNvSpPr/>
          <p:nvPr/>
        </p:nvSpPr>
        <p:spPr>
          <a:xfrm>
            <a:off x="3719632" y="0"/>
            <a:ext cx="1932467" cy="5721350"/>
          </a:xfrm>
          <a:prstGeom prst="rect">
            <a:avLst/>
          </a:prstGeom>
          <a:solidFill>
            <a:srgbClr val="511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8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966F3-0D94-6BED-F0D0-F97AF3416BDC}"/>
              </a:ext>
            </a:extLst>
          </p:cNvPr>
          <p:cNvSpPr txBox="1"/>
          <p:nvPr/>
        </p:nvSpPr>
        <p:spPr>
          <a:xfrm>
            <a:off x="3804842" y="0"/>
            <a:ext cx="1800353" cy="54807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822068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</a:p>
          <a:p>
            <a:pPr algn="ctr" defTabSz="822068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8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Inhaltsstoffe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ausgewählt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für die Gesundheit von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Haarwurzel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Kopfhaut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&amp; Haar</a:t>
            </a:r>
            <a:r>
              <a:rPr lang="en-US" sz="60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sz="215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↓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sz="40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Eigener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Fermentationsprozess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=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konzentrierte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bioverfügbare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Nährstoffe</a:t>
            </a:r>
            <a:endParaRPr lang="en-US" sz="449" dirty="0">
              <a:solidFill>
                <a:schemeClr val="bg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sz="215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↓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endParaRPr lang="en-US" sz="899" dirty="0">
              <a:solidFill>
                <a:schemeClr val="bg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algn="ctr" defTabSz="822068">
              <a:lnSpc>
                <a:spcPct val="80000"/>
              </a:lnSpc>
              <a:defRPr/>
            </a:pP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Stärkt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das Haar,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bringt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die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Kopfhaut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ins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Gleichgewicht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repariert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+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schützt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das Haar</a:t>
            </a:r>
            <a:endParaRPr lang="en-US" sz="2158" dirty="0">
              <a:solidFill>
                <a:schemeClr val="bg1"/>
              </a:solidFill>
              <a:latin typeface="Feature Display Medium"/>
              <a:cs typeface="Feature Display Medium" pitchFamily="50" charset="0"/>
            </a:endParaRPr>
          </a:p>
        </p:txBody>
      </p:sp>
      <p:pic>
        <p:nvPicPr>
          <p:cNvPr id="11" name="Picture 10" descr="A close up of a cell phone screen&#10;&#10;Description automatically generated">
            <a:extLst>
              <a:ext uri="{FF2B5EF4-FFF2-40B4-BE49-F238E27FC236}">
                <a16:creationId xmlns:a16="http://schemas.microsoft.com/office/drawing/2014/main" id="{827C4788-83BE-F968-4BCF-4A9C7CE3C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0"/>
          <a:stretch/>
        </p:blipFill>
        <p:spPr>
          <a:xfrm>
            <a:off x="0" y="-64229"/>
            <a:ext cx="3757939" cy="5785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55768-05D8-1B4C-2F99-A49F7A6C9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902" y="2176650"/>
            <a:ext cx="4243376" cy="136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omepage_FermentBubble_color-no graphic_1080x1920_CDv1">
            <a:hlinkClick r:id="" action="ppaction://media"/>
            <a:extLst>
              <a:ext uri="{FF2B5EF4-FFF2-40B4-BE49-F238E27FC236}">
                <a16:creationId xmlns:a16="http://schemas.microsoft.com/office/drawing/2014/main" id="{F8042982-59D0-F7EE-5801-F05B80F984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4559"/>
            <a:ext cx="10303838" cy="5795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4208C2-4DDE-1BC5-6AAC-8D5C22C0C0F1}"/>
              </a:ext>
            </a:extLst>
          </p:cNvPr>
          <p:cNvSpPr txBox="1"/>
          <p:nvPr/>
        </p:nvSpPr>
        <p:spPr>
          <a:xfrm>
            <a:off x="1260258" y="1647113"/>
            <a:ext cx="77259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denk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 an: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Kombucha – für die Haare.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9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C78EA-1E8F-7321-25B6-453A39CA9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BC1507-E61E-8A3D-A7D5-225B3A86C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22119" r="3983" b="43323"/>
          <a:stretch/>
        </p:blipFill>
        <p:spPr bwMode="auto">
          <a:xfrm>
            <a:off x="0" y="-1"/>
            <a:ext cx="9169824" cy="57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C0CD48-26F3-A94F-681A-9BE5AA28C3A8}"/>
              </a:ext>
            </a:extLst>
          </p:cNvPr>
          <p:cNvSpPr/>
          <p:nvPr/>
        </p:nvSpPr>
        <p:spPr>
          <a:xfrm rot="10800000">
            <a:off x="-3" y="-2"/>
            <a:ext cx="9143999" cy="5721350"/>
          </a:xfrm>
          <a:prstGeom prst="rect">
            <a:avLst/>
          </a:prstGeom>
          <a:gradFill>
            <a:gsLst>
              <a:gs pos="0">
                <a:srgbClr val="000000">
                  <a:alpha val="29804"/>
                </a:srgbClr>
              </a:gs>
              <a:gs pos="100000">
                <a:srgbClr val="51133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0EEC2BE-8017-819D-C07E-78BBDE653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770978"/>
              </p:ext>
            </p:extLst>
          </p:nvPr>
        </p:nvGraphicFramePr>
        <p:xfrm>
          <a:off x="296333" y="3054921"/>
          <a:ext cx="8551332" cy="240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7ED70F-866A-5A15-054C-3CD94A0827AE}"/>
              </a:ext>
            </a:extLst>
          </p:cNvPr>
          <p:cNvSpPr txBox="1"/>
          <p:nvPr/>
        </p:nvSpPr>
        <p:spPr>
          <a:xfrm>
            <a:off x="28604" y="2198785"/>
            <a:ext cx="87264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Das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Suchinteresse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Kopfhaut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&amp;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Kopfhaut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-Seren hat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kürzlich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ein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Allzeithoch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erreicht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038F6-94F1-1042-126C-9B443BB56414}"/>
              </a:ext>
            </a:extLst>
          </p:cNvPr>
          <p:cNvSpPr txBox="1"/>
          <p:nvPr/>
        </p:nvSpPr>
        <p:spPr>
          <a:xfrm>
            <a:off x="482137" y="5471969"/>
            <a:ext cx="62247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n-lt"/>
              </a:rPr>
              <a:t>Quelle: Google Trends.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Wochen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vom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29. März 2020 bis 23. März 2025. Zahlen von 0–100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stellen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das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Suchinteresse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relativ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zum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höchsten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Punkt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im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Diagramm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für die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jeweilige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Region und Zeit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dar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8D9DAC-C7D1-C59E-729E-9B305D1B6FB3}"/>
              </a:ext>
            </a:extLst>
          </p:cNvPr>
          <p:cNvCxnSpPr>
            <a:cxnSpLocks/>
          </p:cNvCxnSpPr>
          <p:nvPr/>
        </p:nvCxnSpPr>
        <p:spPr>
          <a:xfrm flipV="1">
            <a:off x="796954" y="3505200"/>
            <a:ext cx="7661246" cy="1192635"/>
          </a:xfrm>
          <a:prstGeom prst="straightConnector1">
            <a:avLst/>
          </a:prstGeom>
          <a:ln w="57150">
            <a:solidFill>
              <a:srgbClr val="EAFD54">
                <a:alpha val="7607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35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9C7FF-82C2-5793-0366-F851735A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ide view of a person's profile&#10;&#10;AI-generated content may be incorrect.">
            <a:extLst>
              <a:ext uri="{FF2B5EF4-FFF2-40B4-BE49-F238E27FC236}">
                <a16:creationId xmlns:a16="http://schemas.microsoft.com/office/drawing/2014/main" id="{A822DC87-89A2-5387-8456-4E2E9CE7F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5567" r="32535" b="28965"/>
          <a:stretch/>
        </p:blipFill>
        <p:spPr>
          <a:xfrm>
            <a:off x="5204011" y="0"/>
            <a:ext cx="3939989" cy="5721350"/>
          </a:xfrm>
          <a:prstGeom prst="rect">
            <a:avLst/>
          </a:prstGeom>
        </p:spPr>
      </p:pic>
      <p:pic>
        <p:nvPicPr>
          <p:cNvPr id="12" name="Picture 11" descr="A person in a white tank top&#10;&#10;AI-generated content may be incorrect.">
            <a:extLst>
              <a:ext uri="{FF2B5EF4-FFF2-40B4-BE49-F238E27FC236}">
                <a16:creationId xmlns:a16="http://schemas.microsoft.com/office/drawing/2014/main" id="{5C814508-BAF0-D0FD-24D2-A4FF7EF4B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0" t="8133" r="191" b="32406"/>
          <a:stretch/>
        </p:blipFill>
        <p:spPr>
          <a:xfrm>
            <a:off x="-117" y="0"/>
            <a:ext cx="3792189" cy="5721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625BBB-825E-E004-96FA-98827727E047}"/>
              </a:ext>
            </a:extLst>
          </p:cNvPr>
          <p:cNvSpPr/>
          <p:nvPr/>
        </p:nvSpPr>
        <p:spPr>
          <a:xfrm>
            <a:off x="3166854" y="-946883"/>
            <a:ext cx="2632543" cy="7615117"/>
          </a:xfrm>
          <a:prstGeom prst="rect">
            <a:avLst/>
          </a:prstGeom>
          <a:gradFill flip="none" rotWithShape="1">
            <a:gsLst>
              <a:gs pos="0">
                <a:srgbClr val="DED6CB"/>
              </a:gs>
              <a:gs pos="100000">
                <a:srgbClr val="DDD5CA"/>
              </a:gs>
            </a:gsLst>
            <a:lin ang="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D7252-15DA-B463-BD1A-01DFD7A88FEF}"/>
              </a:ext>
            </a:extLst>
          </p:cNvPr>
          <p:cNvSpPr txBox="1"/>
          <p:nvPr/>
        </p:nvSpPr>
        <p:spPr>
          <a:xfrm>
            <a:off x="2633183" y="123297"/>
            <a:ext cx="36227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Mangel an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Haardichte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ist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ein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Top-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Trendthema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im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Bereich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Haare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40E52-6727-C2BF-975B-C885BCF9FBD2}"/>
              </a:ext>
            </a:extLst>
          </p:cNvPr>
          <p:cNvSpPr txBox="1"/>
          <p:nvPr/>
        </p:nvSpPr>
        <p:spPr>
          <a:xfrm>
            <a:off x="351132" y="5471969"/>
            <a:ext cx="84417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n-lt"/>
              </a:rPr>
              <a:t>Quelle: Google US-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Suchtrends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von Feb 2024 – Jan 2025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im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Vergleich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Feb 2023 – Jan 2024.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Zahlen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stellen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tatsächliche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Daten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dar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nicht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an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plattformspezifisches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Wachstum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angepasst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5260F0-4702-CC16-21B4-D860DCD84302}"/>
              </a:ext>
            </a:extLst>
          </p:cNvPr>
          <p:cNvGrpSpPr/>
          <p:nvPr/>
        </p:nvGrpSpPr>
        <p:grpSpPr>
          <a:xfrm>
            <a:off x="3331650" y="2119995"/>
            <a:ext cx="2167546" cy="3031125"/>
            <a:chOff x="5387901" y="871407"/>
            <a:chExt cx="2481195" cy="3475473"/>
          </a:xfrm>
        </p:grpSpPr>
        <p:pic>
          <p:nvPicPr>
            <p:cNvPr id="3" name="Picture 2" descr="A close up of hair&#10;&#10;AI-generated content may be incorrect.">
              <a:extLst>
                <a:ext uri="{FF2B5EF4-FFF2-40B4-BE49-F238E27FC236}">
                  <a16:creationId xmlns:a16="http://schemas.microsoft.com/office/drawing/2014/main" id="{E9B9286F-A896-988A-1462-24D3956C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7162" r="5514" b="5757"/>
            <a:stretch/>
          </p:blipFill>
          <p:spPr>
            <a:xfrm flipH="1">
              <a:off x="5387901" y="946400"/>
              <a:ext cx="2481195" cy="3400480"/>
            </a:xfrm>
            <a:prstGeom prst="roundRect">
              <a:avLst>
                <a:gd name="adj" fmla="val 8497"/>
              </a:avLst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DDB47F-73E9-FDBE-8314-C004E80AAF4E}"/>
                </a:ext>
              </a:extLst>
            </p:cNvPr>
            <p:cNvSpPr txBox="1"/>
            <p:nvPr/>
          </p:nvSpPr>
          <p:spPr>
            <a:xfrm>
              <a:off x="5543012" y="871407"/>
              <a:ext cx="19575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511332"/>
                  </a:solidFill>
                  <a:latin typeface="Feature Display Bold" pitchFamily="50" charset="0"/>
                  <a:cs typeface="Feature Display Bold" pitchFamily="50" charset="0"/>
                </a:rPr>
                <a:t>+4K</a:t>
              </a:r>
              <a:r>
                <a:rPr lang="en-US" sz="5400" b="1" dirty="0">
                  <a:solidFill>
                    <a:srgbClr val="511332"/>
                  </a:solidFill>
                  <a:sym typeface="Symbol" panose="05050102010706020507" pitchFamily="18" charset="2"/>
                </a:rPr>
                <a:t></a:t>
              </a:r>
              <a:endParaRPr lang="en-US" sz="5400" b="1" dirty="0">
                <a:solidFill>
                  <a:srgbClr val="51133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25A7BC-4063-77D3-A173-341E98227577}"/>
                </a:ext>
              </a:extLst>
            </p:cNvPr>
            <p:cNvSpPr txBox="1"/>
            <p:nvPr/>
          </p:nvSpPr>
          <p:spPr>
            <a:xfrm>
              <a:off x="5537428" y="1887070"/>
              <a:ext cx="2182136" cy="2364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Anstieg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der</a:t>
              </a: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durchschnittlichen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monatlichen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uchanfragen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nach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„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Haarausfall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“ in den</a:t>
              </a: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letzten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12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Monaten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im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Vergleich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zum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Vorjahr</a:t>
              </a:r>
              <a:endParaRPr lang="en-US" sz="14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86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with a dropper&#10;&#10;AI-generated content may be incorrect.">
            <a:extLst>
              <a:ext uri="{FF2B5EF4-FFF2-40B4-BE49-F238E27FC236}">
                <a16:creationId xmlns:a16="http://schemas.microsoft.com/office/drawing/2014/main" id="{1E217ABF-B9DA-E818-8F0F-BF712E680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r="26394" b="10894"/>
          <a:stretch/>
        </p:blipFill>
        <p:spPr>
          <a:xfrm>
            <a:off x="1" y="0"/>
            <a:ext cx="9563099" cy="5721351"/>
          </a:xfrm>
          <a:prstGeom prst="rect">
            <a:avLst/>
          </a:prstGeom>
        </p:spPr>
      </p:pic>
      <p:pic>
        <p:nvPicPr>
          <p:cNvPr id="4" name="Picture 3" descr="A group of bottles with a dropper&#10;&#10;AI-generated content may be incorrect.">
            <a:extLst>
              <a:ext uri="{FF2B5EF4-FFF2-40B4-BE49-F238E27FC236}">
                <a16:creationId xmlns:a16="http://schemas.microsoft.com/office/drawing/2014/main" id="{346A4DDB-9665-9C32-F399-D158225B2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r="7008" b="10894"/>
          <a:stretch/>
        </p:blipFill>
        <p:spPr>
          <a:xfrm>
            <a:off x="1059969" y="0"/>
            <a:ext cx="8871040" cy="5721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2D479-303A-7ABB-7067-679286E1ED2B}"/>
              </a:ext>
            </a:extLst>
          </p:cNvPr>
          <p:cNvSpPr txBox="1"/>
          <p:nvPr/>
        </p:nvSpPr>
        <p:spPr>
          <a:xfrm>
            <a:off x="339635" y="2820706"/>
            <a:ext cx="3998685" cy="914003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Kopfhautmikrobiom-freundlich</a:t>
            </a:r>
            <a:endParaRPr lang="en-US" dirty="0">
              <a:solidFill>
                <a:srgbClr val="672C45"/>
              </a:solidFill>
              <a:latin typeface="Feature Display Bold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Ohne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Sulfate +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ohne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Silikone</a:t>
            </a:r>
            <a:endParaRPr lang="en-US" dirty="0">
              <a:solidFill>
                <a:srgbClr val="672C45"/>
              </a:solidFill>
              <a:latin typeface="Feature Display Bold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Für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feines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Haar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F9523E8-0ACA-B122-3D16-23130CD52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37" y="476249"/>
            <a:ext cx="1120128" cy="974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14BC2A-3819-6203-C06D-3E9CF67FCE0E}"/>
              </a:ext>
            </a:extLst>
          </p:cNvPr>
          <p:cNvSpPr txBox="1"/>
          <p:nvPr/>
        </p:nvSpPr>
        <p:spPr>
          <a:xfrm>
            <a:off x="339634" y="178674"/>
            <a:ext cx="43441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Dickeres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volleres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Haar –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klinisch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nachgewiesen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in 90 Tagen*</a:t>
            </a:r>
            <a:endParaRPr lang="en-US" sz="28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441569-FB4C-E85E-CF0E-364B78E1BD5E}"/>
              </a:ext>
            </a:extLst>
          </p:cNvPr>
          <p:cNvSpPr/>
          <p:nvPr/>
        </p:nvSpPr>
        <p:spPr>
          <a:xfrm>
            <a:off x="-733426" y="1953974"/>
            <a:ext cx="3231669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DENSIFY KOLLEKTION</a:t>
            </a:r>
          </a:p>
        </p:txBody>
      </p:sp>
    </p:spTree>
    <p:extLst>
      <p:ext uri="{BB962C8B-B14F-4D97-AF65-F5344CB8AC3E}">
        <p14:creationId xmlns:p14="http://schemas.microsoft.com/office/powerpoint/2010/main" val="106480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591404"/>
      </a:dk1>
      <a:lt1>
        <a:srgbClr val="FFFFFF"/>
      </a:lt1>
      <a:dk2>
        <a:srgbClr val="ECAA74"/>
      </a:dk2>
      <a:lt2>
        <a:srgbClr val="F7E7D1"/>
      </a:lt2>
      <a:accent1>
        <a:srgbClr val="C89F8D"/>
      </a:accent1>
      <a:accent2>
        <a:srgbClr val="ECAA74"/>
      </a:accent2>
      <a:accent3>
        <a:srgbClr val="591404"/>
      </a:accent3>
      <a:accent4>
        <a:srgbClr val="F7E7D1"/>
      </a:accent4>
      <a:accent5>
        <a:srgbClr val="E99C5D"/>
      </a:accent5>
      <a:accent6>
        <a:srgbClr val="EAFD54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591404"/>
      </a:dk1>
      <a:lt1>
        <a:srgbClr val="FFFFFF"/>
      </a:lt1>
      <a:dk2>
        <a:srgbClr val="ECAA74"/>
      </a:dk2>
      <a:lt2>
        <a:srgbClr val="F7E7D1"/>
      </a:lt2>
      <a:accent1>
        <a:srgbClr val="C89F8D"/>
      </a:accent1>
      <a:accent2>
        <a:srgbClr val="ECAA74"/>
      </a:accent2>
      <a:accent3>
        <a:srgbClr val="591404"/>
      </a:accent3>
      <a:accent4>
        <a:srgbClr val="F7E7D1"/>
      </a:accent4>
      <a:accent5>
        <a:srgbClr val="E99C5D"/>
      </a:accent5>
      <a:accent6>
        <a:srgbClr val="EAFD54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2">
      <a:dk1>
        <a:srgbClr val="591404"/>
      </a:dk1>
      <a:lt1>
        <a:srgbClr val="FFFFFF"/>
      </a:lt1>
      <a:dk2>
        <a:srgbClr val="ECAA74"/>
      </a:dk2>
      <a:lt2>
        <a:srgbClr val="F7E7D1"/>
      </a:lt2>
      <a:accent1>
        <a:srgbClr val="C89F8D"/>
      </a:accent1>
      <a:accent2>
        <a:srgbClr val="ECAA74"/>
      </a:accent2>
      <a:accent3>
        <a:srgbClr val="591404"/>
      </a:accent3>
      <a:accent4>
        <a:srgbClr val="F7E7D1"/>
      </a:accent4>
      <a:accent5>
        <a:srgbClr val="E99C5D"/>
      </a:accent5>
      <a:accent6>
        <a:srgbClr val="EAFD54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556a91-b8c1-4fa8-8f6b-9a98c3af8ff1">
      <Terms xmlns="http://schemas.microsoft.com/office/infopath/2007/PartnerControls"/>
    </lcf76f155ced4ddcb4097134ff3c332f>
    <TaxCatchAll xmlns="0c5a8725-1212-41a2-85d1-a6667f1539d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8A20ABF406944B37FE10BF33AEB33" ma:contentTypeVersion="16" ma:contentTypeDescription="Create a new document." ma:contentTypeScope="" ma:versionID="7159f14a9fd2118c794cbbc81f5d0ff7">
  <xsd:schema xmlns:xsd="http://www.w3.org/2001/XMLSchema" xmlns:xs="http://www.w3.org/2001/XMLSchema" xmlns:p="http://schemas.microsoft.com/office/2006/metadata/properties" xmlns:ns2="0e556a91-b8c1-4fa8-8f6b-9a98c3af8ff1" xmlns:ns3="0c5a8725-1212-41a2-85d1-a6667f1539d6" targetNamespace="http://schemas.microsoft.com/office/2006/metadata/properties" ma:root="true" ma:fieldsID="32f4e1735ccc362218a9f6ef2ca92a85" ns2:_="" ns3:_="">
    <xsd:import namespace="0e556a91-b8c1-4fa8-8f6b-9a98c3af8ff1"/>
    <xsd:import namespace="0c5a8725-1212-41a2-85d1-a6667f153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56a91-b8c1-4fa8-8f6b-9a98c3af8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a8725-1212-41a2-85d1-a6667f1539d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d2d97c7-b7da-443e-a768-0f49a92800e0}" ma:internalName="TaxCatchAll" ma:showField="CatchAllData" ma:web="0c5a8725-1212-41a2-85d1-a6667f153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370D61-B936-451E-B4A2-A22209BEBA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4AF2D-218E-45AD-9746-32163A4BDD1E}">
  <ds:schemaRefs>
    <ds:schemaRef ds:uri="http://schemas.microsoft.com/office/2006/metadata/properties"/>
    <ds:schemaRef ds:uri="http://purl.org/dc/dcmitype/"/>
    <ds:schemaRef ds:uri="9fbe9dd6-9ba6-4db3-8bf8-c7cd3549f50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8d19543e-34d5-4c18-8af5-b9041e89e844"/>
    <ds:schemaRef ds:uri="http://www.w3.org/XML/1998/namespace"/>
    <ds:schemaRef ds:uri="0e556a91-b8c1-4fa8-8f6b-9a98c3af8ff1"/>
    <ds:schemaRef ds:uri="0c5a8725-1212-41a2-85d1-a6667f1539d6"/>
  </ds:schemaRefs>
</ds:datastoreItem>
</file>

<file path=customXml/itemProps3.xml><?xml version="1.0" encoding="utf-8"?>
<ds:datastoreItem xmlns:ds="http://schemas.openxmlformats.org/officeDocument/2006/customXml" ds:itemID="{D7BD56AD-66A3-4937-BC23-C1C44F572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556a91-b8c1-4fa8-8f6b-9a98c3af8ff1"/>
    <ds:schemaRef ds:uri="0c5a8725-1212-41a2-85d1-a6667f153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966</Words>
  <Application>Microsoft Macintosh PowerPoint</Application>
  <PresentationFormat>Özel</PresentationFormat>
  <Paragraphs>182</Paragraphs>
  <Slides>23</Slides>
  <Notes>21</Notes>
  <HiddenSlides>3</HiddenSlides>
  <MMClips>2</MMClips>
  <ScaleCrop>false</ScaleCrop>
  <HeadingPairs>
    <vt:vector size="6" baseType="variant">
      <vt:variant>
        <vt:lpstr>Kullanılan Yazı Tipleri</vt:lpstr>
      </vt:variant>
      <vt:variant>
        <vt:i4>20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23</vt:i4>
      </vt:variant>
    </vt:vector>
  </HeadingPairs>
  <TitlesOfParts>
    <vt:vector size="46" baseType="lpstr">
      <vt:lpstr>Aller</vt:lpstr>
      <vt:lpstr>Aptos</vt:lpstr>
      <vt:lpstr>Arial</vt:lpstr>
      <vt:lpstr>Arial Nova Cond</vt:lpstr>
      <vt:lpstr>Bilo</vt:lpstr>
      <vt:lpstr>Bilo-Medium</vt:lpstr>
      <vt:lpstr>Calibri</vt:lpstr>
      <vt:lpstr>Feature Display Bold</vt:lpstr>
      <vt:lpstr>Feature Display Light</vt:lpstr>
      <vt:lpstr>Feature Display Medium</vt:lpstr>
      <vt:lpstr>Feature Display Regular</vt:lpstr>
      <vt:lpstr>Helvetica</vt:lpstr>
      <vt:lpstr>Helvetica Neue</vt:lpstr>
      <vt:lpstr>Montserrat</vt:lpstr>
      <vt:lpstr>Myriad Pro</vt:lpstr>
      <vt:lpstr>Proxima Nova</vt:lpstr>
      <vt:lpstr>ProximaNovaCond-Light</vt:lpstr>
      <vt:lpstr>Symbol</vt:lpstr>
      <vt:lpstr>Webdings</vt:lpstr>
      <vt:lpstr>Wingdings</vt:lpstr>
      <vt:lpstr>Office Theme</vt:lpstr>
      <vt:lpstr>1_Office Theme</vt:lpstr>
      <vt:lpstr>2_Office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04</dc:title>
  <dc:creator>Alison Yeh</dc:creator>
  <cp:lastModifiedBy>Gökhan Yalgın</cp:lastModifiedBy>
  <cp:revision>30</cp:revision>
  <cp:lastPrinted>2023-08-30T14:50:20Z</cp:lastPrinted>
  <dcterms:created xsi:type="dcterms:W3CDTF">2023-06-23T13:29:39Z</dcterms:created>
  <dcterms:modified xsi:type="dcterms:W3CDTF">2025-10-02T06:26:04Z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2023-06-22T00:00:00Z</vt:filetime>
  </property>
  <property fmtid="{D5CDD505-2E9C-101B-9397-08002B2CF9AE}" pid="3" name="Creator">
    <vt:lpwstr>Adobe Illustrator 27.5 (Macintosh)</vt:lpwstr>
  </property>
  <property fmtid="{D5CDD505-2E9C-101B-9397-08002B2CF9AE}" pid="4" name="LastSaved">
    <vt:filetime>2023-06-23T00:00:00Z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0x0101005788A20ABF406944B37FE10BF33AEB33</vt:lpwstr>
  </property>
  <property fmtid="{D5CDD505-2E9C-101B-9397-08002B2CF9AE}" pid="7" name="Order">
    <vt:lpwstr>400.000000000000</vt:lpwstr>
  </property>
  <property fmtid="{D5CDD505-2E9C-101B-9397-08002B2CF9AE}" pid="8" name="MediaServiceImageTags">
    <vt:lpwstr/>
  </property>
</Properties>
</file>