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sldIdLst>
    <p:sldId id="2147477942" r:id="rId5"/>
    <p:sldId id="2147477783" r:id="rId6"/>
    <p:sldId id="2147477962" r:id="rId7"/>
    <p:sldId id="2147477963" r:id="rId8"/>
    <p:sldId id="2147477969" r:id="rId9"/>
    <p:sldId id="2147477965" r:id="rId10"/>
    <p:sldId id="2147477970" r:id="rId11"/>
    <p:sldId id="2147477966" r:id="rId12"/>
    <p:sldId id="2147477971" r:id="rId13"/>
    <p:sldId id="2147477972" r:id="rId14"/>
    <p:sldId id="2147477973" r:id="rId15"/>
    <p:sldId id="2147477974" r:id="rId16"/>
    <p:sldId id="2147477968" r:id="rId17"/>
    <p:sldId id="2147477967" r:id="rId18"/>
    <p:sldId id="2147477976" r:id="rId19"/>
    <p:sldId id="2147477975" r:id="rId20"/>
    <p:sldId id="2147477977" r:id="rId21"/>
    <p:sldId id="2147477898" r:id="rId22"/>
  </p:sldIdLst>
  <p:sldSz cx="12192000" cy="6858000"/>
  <p:notesSz cx="6858000" cy="9144000"/>
  <p:embeddedFontLst>
    <p:embeddedFont>
      <p:font typeface="Amare Walter Neue" panose="020B0503040202060203" pitchFamily="34" charset="0"/>
      <p:regular r:id="rId24"/>
      <p:bold r:id="rId25"/>
      <p:italic r:id="rId26"/>
      <p:boldItalic r:id="rId27"/>
    </p:embeddedFont>
    <p:embeddedFont>
      <p:font typeface="Amare Walter Neue Halbfett" panose="020B0503040202060203" pitchFamily="34" charset="0"/>
      <p:regular r:id="rId28"/>
      <p:bold r:id="rId29"/>
    </p:embeddedFont>
    <p:embeddedFont>
      <p:font typeface="Amare Walter Neue Leicht" panose="020B0303040202060203" pitchFamily="34" charset="0"/>
      <p:regular r:id="rId30"/>
    </p:embeddedFont>
    <p:embeddedFont>
      <p:font typeface="Amare Walter Neue Mager" panose="020B0403040202060203" pitchFamily="34" charset="0"/>
      <p:regular r:id="rId31"/>
    </p:embeddedFont>
    <p:embeddedFont>
      <p:font typeface="Amare Walter Neue Mittel" panose="020B0503040202060203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1"/>
    <p:restoredTop sz="86395"/>
  </p:normalViewPr>
  <p:slideViewPr>
    <p:cSldViewPr snapToGrid="0">
      <p:cViewPr varScale="1">
        <p:scale>
          <a:sx n="110" d="100"/>
          <a:sy n="110" d="100"/>
        </p:scale>
        <p:origin x="10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12/30/25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19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99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71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4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FF2-A255-277D-33B4-7B233A77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2ED44-1610-CE35-6AE1-9382B6A6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CDFD-2955-AD24-880C-4B6D061E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80AA-A548-4715-09AD-AE2DAC7BC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46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2025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2025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endParaRPr lang="en-US" sz="7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9.pn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3.xml"/><Relationship Id="rId12" Type="http://schemas.microsoft.com/office/2007/relationships/hdphoto" Target="../media/hdphoto3.wdp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2.png"/><Relationship Id="rId5" Type="http://schemas.openxmlformats.org/officeDocument/2006/relationships/tags" Target="../tags/tag38.xml"/><Relationship Id="rId10" Type="http://schemas.openxmlformats.org/officeDocument/2006/relationships/image" Target="../media/image24.png"/><Relationship Id="rId4" Type="http://schemas.openxmlformats.org/officeDocument/2006/relationships/tags" Target="../tags/tag3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19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3.xml"/><Relationship Id="rId12" Type="http://schemas.microsoft.com/office/2007/relationships/hdphoto" Target="../media/hdphoto3.wdp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2.png"/><Relationship Id="rId5" Type="http://schemas.openxmlformats.org/officeDocument/2006/relationships/tags" Target="../tags/tag44.xml"/><Relationship Id="rId10" Type="http://schemas.openxmlformats.org/officeDocument/2006/relationships/image" Target="../media/image26.png"/><Relationship Id="rId4" Type="http://schemas.openxmlformats.org/officeDocument/2006/relationships/tags" Target="../tags/tag43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48.xml"/><Relationship Id="rId7" Type="http://schemas.openxmlformats.org/officeDocument/2006/relationships/image" Target="../media/image2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microsoft.com/office/2007/relationships/hdphoto" Target="../media/hdphoto3.wdp"/><Relationship Id="rId4" Type="http://schemas.openxmlformats.org/officeDocument/2006/relationships/tags" Target="../tags/tag49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jp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jp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hyperlink" Target="https://www.amare.com/" TargetMode="External"/><Relationship Id="rId5" Type="http://schemas.openxmlformats.org/officeDocument/2006/relationships/hyperlink" Target="https://amareglobal-my.sharepoint.com/:f:/g/personal/gyalgin_amare_com/EsDAeRFvTAdCgqzL2jz_g7gB5vy-r2Af3sL1wkXOwMrtvA?e=Gy8Bb2" TargetMode="External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.xml"/><Relationship Id="rId7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jp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4.xml"/><Relationship Id="rId7" Type="http://schemas.openxmlformats.org/officeDocument/2006/relationships/image" Target="../media/image1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5.png"/><Relationship Id="rId18" Type="http://schemas.microsoft.com/office/2007/relationships/hdphoto" Target="../media/hdphoto3.wdp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2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tags" Target="../tags/tag25.xml"/><Relationship Id="rId19" Type="http://schemas.openxmlformats.org/officeDocument/2006/relationships/image" Target="../media/image19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2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1.png"/><Relationship Id="rId2" Type="http://schemas.openxmlformats.org/officeDocument/2006/relationships/tags" Target="../tags/tag27.xml"/><Relationship Id="rId16" Type="http://schemas.openxmlformats.org/officeDocument/2006/relationships/image" Target="../media/image19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20.png"/><Relationship Id="rId5" Type="http://schemas.openxmlformats.org/officeDocument/2006/relationships/tags" Target="../tags/tag30.xml"/><Relationship Id="rId15" Type="http://schemas.microsoft.com/office/2007/relationships/hdphoto" Target="../media/hdphoto3.wdp"/><Relationship Id="rId10" Type="http://schemas.openxmlformats.org/officeDocument/2006/relationships/notesSlide" Target="../notesSlides/notesSlide9.xml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3" y="2929961"/>
            <a:ext cx="5313631" cy="12262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dirty="0">
                <a:solidFill>
                  <a:schemeClr val="bg1"/>
                </a:solidFill>
                <a:latin typeface="Amare Walter Neue Mittel" panose="020B0503040202060203" pitchFamily="34" charset="0"/>
                <a:cs typeface="Arial"/>
              </a:rPr>
              <a:t>Sunrise</a:t>
            </a:r>
            <a:r>
              <a:rPr lang="en-US" sz="8000" baseline="30000" dirty="0">
                <a:solidFill>
                  <a:schemeClr val="bg1"/>
                </a:solidFill>
                <a:latin typeface="Amare Walter Neue Halbfett" panose="020B0503040202060203" pitchFamily="34" charset="77"/>
              </a:rPr>
              <a:t>™</a:t>
            </a:r>
            <a:endParaRPr lang="en-US" sz="80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19" name="Resim 18" descr="yazı tipi, grafik, metin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  <p:pic>
        <p:nvPicPr>
          <p:cNvPr id="2" name="Resim 1" descr="metin, meyve, yemek, gıda, du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45A87B3-FD68-38CE-AB3F-8F368BD88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846" y="-16605"/>
            <a:ext cx="4982130" cy="62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daire, çizgi film, gülümsemek, gülü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F2C3BF5-8192-E6B3-0592-5649E9DF5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3487" y="346560"/>
            <a:ext cx="1369714" cy="1455322"/>
          </a:xfrm>
          <a:prstGeom prst="rect">
            <a:avLst/>
          </a:prstGeom>
        </p:spPr>
      </p:pic>
      <p:pic>
        <p:nvPicPr>
          <p:cNvPr id="11" name="Resim 10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E69060D-CC30-BBDB-0CF3-589FB3C35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5860" y="3623492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3520605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Energiestoffwechsel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710730"/>
            <a:ext cx="6116627" cy="2578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B3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B5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Protein-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Glykogenstoffwechsel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Regulierung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der Hormontätigkeit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Makronährstoffen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Homocystein-Stoffwechsel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E5277-DF7F-F77D-15B0-ED0815FCF53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780247" y="3555889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Nervensystem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46C750-4832-656A-A1C2-3606516B610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1" y="3987663"/>
            <a:ext cx="5943071" cy="11950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B3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Nervensystems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Nervensystems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Nervensystems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Nervensystems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47CB2736-962D-D204-0CFF-FB096AE8993B}"/>
              </a:ext>
            </a:extLst>
          </p:cNvPr>
          <p:cNvSpPr txBox="1"/>
          <p:nvPr/>
        </p:nvSpPr>
        <p:spPr>
          <a:xfrm>
            <a:off x="138700" y="3763126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*Alle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gemäß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Verordnung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Europäischen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Kommission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zugelassen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verwendet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das Vitamin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ausreichender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 15 % der Nährstoffbezugswerte, NRV,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Tagesdosis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053D1BB9-ED69-3A8F-0705-A4FCFE14C6EF}"/>
              </a:ext>
            </a:extLst>
          </p:cNvPr>
          <p:cNvSpPr txBox="1"/>
          <p:nvPr/>
        </p:nvSpPr>
        <p:spPr>
          <a:xfrm>
            <a:off x="138700" y="4439656"/>
            <a:ext cx="3911664" cy="169277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E05AF7-C7CE-4844-FDEE-5A9BB8EA09F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44700" y="780783"/>
            <a:ext cx="3911664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Wie es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funktioniert</a:t>
            </a:r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Hauptvorteile</a:t>
            </a:r>
            <a:endParaRPr lang="en-US" sz="32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66F93B7-212B-2329-288F-25E392020B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693" y="1736226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2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logo, simge, sembol, daire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CF8C1B-2CB5-EC0C-F8A1-D945B7B388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1101" y="354313"/>
            <a:ext cx="1369714" cy="145532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42C5EBD-65AF-C275-CB8F-2874D7C91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101" y="2277926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Haut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60354"/>
            <a:ext cx="5943071" cy="1333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Kollagenbildung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für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der Haut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Haut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Folsäure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Wachstum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mütterlichen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Gewebes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während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Schwangerschaft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Haut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9BF508-2E35-8935-3043-3688F9E6FD7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833743"/>
            <a:ext cx="5943070" cy="1605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B5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geistigen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Leistungsfähigkeit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psychischen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psychischen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Folsäure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psychischen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psychischen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psychischen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B9C9AE-1217-92FF-4356-E5CC3EBC487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2180232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Gehirnfunktion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153F615A-8035-C6A5-520A-28B1DF6174B9}"/>
              </a:ext>
            </a:extLst>
          </p:cNvPr>
          <p:cNvSpPr txBox="1"/>
          <p:nvPr/>
        </p:nvSpPr>
        <p:spPr>
          <a:xfrm>
            <a:off x="138700" y="3763126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*Alle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gemäß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Verordnung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Europäischen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Kommission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zugelassen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verwendet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das Vitamin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ausreichender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 15 % der Nährstoffbezugswerte, NRV,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Tagesdosis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60E2A454-AD7A-25B9-44C9-F8BE22DD4510}"/>
              </a:ext>
            </a:extLst>
          </p:cNvPr>
          <p:cNvSpPr txBox="1"/>
          <p:nvPr/>
        </p:nvSpPr>
        <p:spPr>
          <a:xfrm>
            <a:off x="138700" y="4439656"/>
            <a:ext cx="3911664" cy="169277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1A72A5-A7E8-B7D9-CBF8-F95C833762E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44700" y="780783"/>
            <a:ext cx="3911664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Wie es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funktioniert</a:t>
            </a:r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Hauptvorteile</a:t>
            </a:r>
            <a:endParaRPr lang="en-US" sz="32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DF28C51-A1BB-E29E-5044-6D3CFFB6C7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693" y="1736226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7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çizgi film, kırpıntı çizim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A424DA7-B77D-C761-18D9-55C07C3DE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861" y="314090"/>
            <a:ext cx="1369714" cy="145532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6B078D4-2972-EF93-6893-09D8B33BF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243" y="722800"/>
            <a:ext cx="740946" cy="74094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2565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381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Immunsystem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60354"/>
            <a:ext cx="6271006" cy="2768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Verringerung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Müdigkeit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Ermüdung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Verringerung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Müdigkeit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Ermüdung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Verringerung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Müdigkeit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Ermüdung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Folsäure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Folsäure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Verringerung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Müdigkeit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Ermüdung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Verringerung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Müdigkeit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Ermüdung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Niacin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Verringerung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Müdigkeit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Ermüdung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Pantothensäure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Verringerung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Müdigkeit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Ermüdung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B0145410-6921-E483-8EC8-85D5106B1120}"/>
              </a:ext>
            </a:extLst>
          </p:cNvPr>
          <p:cNvSpPr txBox="1"/>
          <p:nvPr/>
        </p:nvSpPr>
        <p:spPr>
          <a:xfrm>
            <a:off x="138700" y="3763126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*Alle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gemäß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Verordnung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Europäischen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Kommission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zugelassen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verwendet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das Vitamin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ausreichender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 15 % der Nährstoffbezugswerte, NRV,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Tagesdosis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995266B0-A5AB-E9DF-E05C-34DC4C995EBC}"/>
              </a:ext>
            </a:extLst>
          </p:cNvPr>
          <p:cNvSpPr txBox="1"/>
          <p:nvPr/>
        </p:nvSpPr>
        <p:spPr>
          <a:xfrm>
            <a:off x="138700" y="4439656"/>
            <a:ext cx="3911664" cy="169277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7D59EE-75B1-F0A0-0AEA-F41394E608F5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44700" y="780783"/>
            <a:ext cx="3911664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Wie es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funktioniert</a:t>
            </a:r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Hauptvorteile</a:t>
            </a:r>
            <a:endParaRPr lang="en-US" sz="32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0355FC2-437D-719E-A090-DE04294F6E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693" y="1736226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77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Nährwertangaben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D091AE-6D82-A447-70F0-F05996474F9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pic>
        <p:nvPicPr>
          <p:cNvPr id="8" name="Resim 7" descr="metin, etiket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E191192-BE07-3156-44B4-CD830688D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523" y="0"/>
            <a:ext cx="5538477" cy="6204932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C28D823F-7D63-7BC1-84A0-419BC63BA199}"/>
              </a:ext>
            </a:extLst>
          </p:cNvPr>
          <p:cNvSpPr/>
          <p:nvPr/>
        </p:nvSpPr>
        <p:spPr>
          <a:xfrm>
            <a:off x="6653523" y="-16115"/>
            <a:ext cx="5538477" cy="6444705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sim 12" descr="metin, menü, ekran görüntüsü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5694E75-5F14-D1E7-4D4A-6BE9646DE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00" y="1688589"/>
            <a:ext cx="6222891" cy="36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86224009-F078-8AF7-B6C5-11EC6FE55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91" y="1576821"/>
            <a:ext cx="10368983" cy="33958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Inhaltsstoffe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870D4-14B5-6789-72F7-2DA1AEF3ECC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eyve, küre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986D2F3-59D2-2B90-FEB1-E80D8872C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1" y="1638652"/>
            <a:ext cx="10366631" cy="33408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15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Inhaltsstoffe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870D4-14B5-6789-72F7-2DA1AEF3ECC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</p:spTree>
    <p:extLst>
      <p:ext uri="{BB962C8B-B14F-4D97-AF65-F5344CB8AC3E}">
        <p14:creationId xmlns:p14="http://schemas.microsoft.com/office/powerpoint/2010/main" val="3708367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244700" y="1572773"/>
            <a:ext cx="8666443" cy="334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Wasser,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Fruktose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-Mais-Sirup,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aus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weißem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Traubensaft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Birnensaftkonzentrat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(Pyrus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communis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Heidelbeersaftkonzentrat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myrtillus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Rottraubensaftkonzentrat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 L.),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Himbeersaftkonzentrat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(Rubus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idaeus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Aroniasaftkonzentrat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(Aronia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melanocarpa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Michx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.), Taurin,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Heidelbeersaft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(High Bush) (Vaccinium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corymbosum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Limettensaft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(Citrus aurantifolia Swingle),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färbendes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Lebensmittel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(schwarzes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Karottenkonzentrat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Verdickungsmittel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Dextrin,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Maisstärke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Säureregulator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Apfelsäure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Aroma,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Säureregulator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Zitronensäure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Granatapfelsaftkonzentrat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(Punica granatum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Traubenschalenextrakt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 L.),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Mangostanfruchtsaftkonzentrat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(Garcinia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mangostana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Vitamin C (L-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Ascorbinsäure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Verdickungsmittel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Xanthan,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Verdickungsmittel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Dextrin, Niacin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Nicotinamid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Inositol,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Pantothensäure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(D-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Pantothenat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Calcium),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Rieselhilfe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Tricalciumphosphat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Traubenkernextrakt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 L.), Süßungsmittel: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Steviolglycoside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aus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Stevia,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Spinat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(Spinacia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oleracea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Preiselbeersaft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vitis-idaea),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Kanadische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Heidelbeere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myrtilloides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Michx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.),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Granatapfelsaftkonzentrat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(Punica granatum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Brokkoli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(Brassica oleracea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Grünkohl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(Brassica oleracea L.),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 B6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Pyridoxinhydrochlorid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Vitamin B1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Thiaminhydrochlorid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Riboflavin, Cranberry-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Fruchtkonzentrat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(Vaccinium macrocarpon Aiton), Panax-Ginseng-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Extrakt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Verdickungsmittel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Akaziengummi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Amla-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Beerenextrakt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Emblica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officinalis syn Phyllanthus L.), Açai-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Beerensaft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(Euterpe oleracea),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Rieselhilfe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Dicalciumphosphat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Folsäure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Pteroylmonoglutaminsäure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Biotin (D-Biotin), Vitamin B12 (Cyanocobalamin).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16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Inhaltsstoffe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870D4-14B5-6789-72F7-2DA1AEF3ECC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pic>
        <p:nvPicPr>
          <p:cNvPr id="7" name="Resim 6" descr="dut, meyve, çok besleyici yemek, orman meyveler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741C192-E398-B8DD-16AE-FB7F5FDAB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8074" y="0"/>
            <a:ext cx="3303925" cy="62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16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3599-81ED-D92E-822A-E6F31C7DB05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58489" y="1439729"/>
            <a:ext cx="9108461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Sie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können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die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Produktbroschüre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Ihrer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Amtssprache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erhalten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: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Amare Sunrise™ EU-Produktbroschüre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E60067-A5E5-2E55-B6A6-1EFD927DDEE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272569" y="3293929"/>
            <a:ext cx="5680299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Weitere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Informationen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finden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Sie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unter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pic>
        <p:nvPicPr>
          <p:cNvPr id="8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7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meyve, metin, çok besleyici yemek, doğal gıdal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1C9130A-77EC-7E5A-C50A-4B0089637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285" y="11575"/>
            <a:ext cx="6138691" cy="6219768"/>
          </a:xfrm>
          <a:prstGeom prst="rect">
            <a:avLst/>
          </a:prstGeom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E53E894D-D08D-5062-8DEE-5EC9F8B5F7AE}"/>
              </a:ext>
            </a:extLst>
          </p:cNvPr>
          <p:cNvSpPr/>
          <p:nvPr/>
        </p:nvSpPr>
        <p:spPr>
          <a:xfrm>
            <a:off x="6080455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FAB578-A0EC-D712-2F0C-0D8024E9402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10056"/>
            <a:ext cx="5620414" cy="4134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Was es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ist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22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wohltuende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Lebensmittel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und 9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Vitamine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Sunrise™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perfekte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Start in den Tag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versorgt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Körper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Nährstoffen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die 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Gedeihen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braucht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Dieses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Produkt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bietet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ausgewogene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Kombination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verschiedener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pflanzlicher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Inhaltsstoffe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Ergänzung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Ernährung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darunter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Heidelbeere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Blaubeere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Kanadische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Blaubeere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Cranberry,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Preiselbeere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Açaí,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Granatapfel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Aronia,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Mangostane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Traubenschalenextrakt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grüne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Pflanzen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Spinat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Grünkohl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Brokkoli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Diese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sorgfältig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ausgewählten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Inhaltsstoffe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wurden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formuliert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um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ausgewogenen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Lebensstil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abwechslungsreichen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Ernährung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beizutragen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8700" y="5070726"/>
            <a:ext cx="5703960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kişi, şahıs, meyve, iç mekan, duv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13F39F6-CFC7-48E2-29DF-763AAA069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256" y="0"/>
            <a:ext cx="6143047" cy="6224182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EC77E662-9A0A-17EF-5F20-0945C4253810}"/>
              </a:ext>
            </a:extLst>
          </p:cNvPr>
          <p:cNvSpPr/>
          <p:nvPr/>
        </p:nvSpPr>
        <p:spPr>
          <a:xfrm>
            <a:off x="6067954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8"/>
            <a:ext cx="5415126" cy="3833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Warum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du es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lieben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wirst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versorgt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Pflanzen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Vielzahl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natürlicher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Verbindungen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helfen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Umweltstress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anzupassen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Sunrise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enthält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Pflanzenpigmente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C und Riboflavin (Vitamin B2),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Schutz der Zellen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beitragen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Sunrise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enthält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Mischung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verschiedener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Beeren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darunter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Heidelbeere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Blaubeere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Kanadische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Blaubeere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Himbeere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Aronia,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Preiselbeere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Cranberry und Açaí-Beere.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Diese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sorgfältig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ausgewählten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Inhaltsstoffe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sind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bestimmt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abwechslungsreiche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ausgewogene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Ernährung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Rahmen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gesunden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Lebensstils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ergänzen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9CE853-5C24-D896-9E97-754E8A07897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69733418-E36F-E168-8781-AFEED41BD86E}"/>
              </a:ext>
            </a:extLst>
          </p:cNvPr>
          <p:cNvSpPr txBox="1"/>
          <p:nvPr/>
        </p:nvSpPr>
        <p:spPr>
          <a:xfrm>
            <a:off x="138700" y="5070726"/>
            <a:ext cx="5703960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saat, kol saati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D834CDA-116E-67B3-747D-1CABD61DD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285" y="0"/>
            <a:ext cx="6138691" cy="6219768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B50AF56C-CC3D-D304-694B-9E750DEEE900}"/>
              </a:ext>
            </a:extLst>
          </p:cNvPr>
          <p:cNvSpPr/>
          <p:nvPr/>
        </p:nvSpPr>
        <p:spPr>
          <a:xfrm>
            <a:off x="6098627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359600" cy="41413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Wie man es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verwendet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Beginnen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Tag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1 Pouch Amare Sunrise™ (30 ml). Machen Sie 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Morgenroutine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Sie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lieben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Vorsicht</a:t>
            </a:r>
            <a:r>
              <a:rPr lang="en-US" sz="16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: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Nahrungsergänzungsmittel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dürfen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nicht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Ersatz für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abwechslungsreiche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ausgewogene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Ernährung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gesunde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Lebensweise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verwendet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Wenn Sie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schwanger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sind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stillen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Medikamente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einnehmen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ärztlicher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Aufsicht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stehen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konsultieren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bitte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Einnahme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Arzt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medizinische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Fachkraft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empfohlene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Tagesdosis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darf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nicht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überschritten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Außerhalb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Reichweite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Kindern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aufbewahren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Nur für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Erwachsene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BB3E2-9D89-7968-3A13-E6CFEE6AAA4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FAFFB786-F09E-FF7D-78B8-4D54AB0FD0B4}"/>
              </a:ext>
            </a:extLst>
          </p:cNvPr>
          <p:cNvSpPr txBox="1"/>
          <p:nvPr/>
        </p:nvSpPr>
        <p:spPr>
          <a:xfrm>
            <a:off x="138700" y="5070726"/>
            <a:ext cx="5703960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yve, dut, yemek, gıda, çok besleyici yeme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B94A1E3-7991-7BD1-3C22-F9B400878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050" y="-5303"/>
            <a:ext cx="6143925" cy="6225071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99B75CEB-E31F-8757-22F1-5A99C9A3E69F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415678" cy="36076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Die Wissenschaft Hinter Amare Sunrise™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Sunrise™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vereint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22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sorgfältig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ausgewählte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Superfoods,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darunter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Beeren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Heidelbeeren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Blaubeeren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kanadische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Heidelbeeren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Himbeeren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Aronia,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Preiselbeeren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Cranberries und Acai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enthält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auf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natürliche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Weise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unterschiedliche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Nährstoffe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Ergebnis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köstliche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Mischung, die 9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essentielle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Portion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liefert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bestimmt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abwechslungsreiche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ausgewogene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Ernährung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Rahmen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gesunden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Lebensstils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ergänzen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BB3E2-9D89-7968-3A13-E6CFEE6AAA4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8B9D82AA-791D-C525-7077-5B8D22208FFE}"/>
              </a:ext>
            </a:extLst>
          </p:cNvPr>
          <p:cNvSpPr txBox="1"/>
          <p:nvPr/>
        </p:nvSpPr>
        <p:spPr>
          <a:xfrm>
            <a:off x="138700" y="5070726"/>
            <a:ext cx="5703960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69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F259F-6596-FF52-CDD9-1BB11055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AC21E3-7BFA-0631-0C56-067069E4E280}"/>
              </a:ext>
            </a:extLst>
          </p:cNvPr>
          <p:cNvSpPr/>
          <p:nvPr/>
        </p:nvSpPr>
        <p:spPr>
          <a:xfrm>
            <a:off x="0" y="0"/>
            <a:ext cx="42706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BAE8996-3ECA-7503-B618-6179D4BFE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B27F141-4215-8EC0-6B08-1A7F63B140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Haupteigenschaften</a:t>
            </a:r>
            <a:endParaRPr lang="en-US" sz="30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B6810-C293-BA18-C549-81E82BBCB8E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pic>
        <p:nvPicPr>
          <p:cNvPr id="2" name="Resim 1" descr="kişi, şahıs, insan yüzü, giyim, gülümsemek, gülü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CE30307-2960-0A9A-D785-80986FF87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900" y="-13685"/>
            <a:ext cx="7911100" cy="6871685"/>
          </a:xfrm>
          <a:prstGeom prst="rect">
            <a:avLst/>
          </a:prstGeom>
        </p:spPr>
      </p:pic>
      <p:sp>
        <p:nvSpPr>
          <p:cNvPr id="3" name="Rectangle 48">
            <a:extLst>
              <a:ext uri="{FF2B5EF4-FFF2-40B4-BE49-F238E27FC236}">
                <a16:creationId xmlns:a16="http://schemas.microsoft.com/office/drawing/2014/main" id="{0D2FCB76-B317-EED5-96BD-4EDCC705AE57}"/>
              </a:ext>
            </a:extLst>
          </p:cNvPr>
          <p:cNvSpPr/>
          <p:nvPr/>
        </p:nvSpPr>
        <p:spPr>
          <a:xfrm>
            <a:off x="4243028" y="-12032"/>
            <a:ext cx="7964953" cy="6870032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pic>
        <p:nvPicPr>
          <p:cNvPr id="6" name="Resim 5" descr="metin, yazı tipi, daire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BC5A3EE-1148-7CA6-F374-E9AF99006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981" y="1176550"/>
            <a:ext cx="4270662" cy="49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daire, kırpıntı çizim, simge, sembol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0F4817-A0D7-E609-9553-7A05FB666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988" y="2182572"/>
            <a:ext cx="1313524" cy="131352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911664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Vitamine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845207" y="335695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Vitamine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845207" y="767009"/>
            <a:ext cx="5710853" cy="5028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(L-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Ascorbinsäure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Pyridoxinhydrochlorid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(Riboflavin)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Folsäure</a:t>
            </a: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Pteroylmonoglutaminsäure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– Vitamin B9)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(D-Biotin – Vitamin B7/H)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(Cyanocobalamin)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Niacinamid</a:t>
            </a: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Calcium-D-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Pantothenat</a:t>
            </a: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Thiamin-HCl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B58EA10B-0D47-EC63-47D1-1048DA7F0B3B}"/>
              </a:ext>
            </a:extLst>
          </p:cNvPr>
          <p:cNvSpPr txBox="1"/>
          <p:nvPr/>
        </p:nvSpPr>
        <p:spPr>
          <a:xfrm>
            <a:off x="138700" y="4439656"/>
            <a:ext cx="3911664" cy="169277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196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çizgi film, gülümsemek, gülüş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4E59D46-0C1B-FF0B-F647-A31A9ABA1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5861" y="398361"/>
            <a:ext cx="1369714" cy="1455322"/>
          </a:xfrm>
          <a:prstGeom prst="rect">
            <a:avLst/>
          </a:prstGeom>
        </p:spPr>
      </p:pic>
      <p:pic>
        <p:nvPicPr>
          <p:cNvPr id="10" name="Resim 9" descr="gülümsemek, gülüş, emotikon, gülenyüz, sar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6D041A9-1AEC-A682-BEAE-1DBB027491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5861" y="1789566"/>
            <a:ext cx="1369714" cy="1455322"/>
          </a:xfrm>
          <a:prstGeom prst="rect">
            <a:avLst/>
          </a:prstGeom>
        </p:spPr>
      </p:pic>
      <p:pic>
        <p:nvPicPr>
          <p:cNvPr id="18" name="Resim 17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90B4866-8918-0CD9-8F2A-DE05775293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5668" y="3193223"/>
            <a:ext cx="1369714" cy="1455322"/>
          </a:xfrm>
          <a:prstGeom prst="rect">
            <a:avLst/>
          </a:prstGeom>
        </p:spPr>
      </p:pic>
      <p:pic>
        <p:nvPicPr>
          <p:cNvPr id="20" name="Resim 19" descr="daire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440AB86-8B1D-9596-6280-2A88343D4A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5668" y="4664244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911664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Wie es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funktioniert</a:t>
            </a:r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Hauptvorteile</a:t>
            </a:r>
            <a:endParaRPr lang="en-US" sz="32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8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Herz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1" y="907617"/>
            <a:ext cx="5710853" cy="35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Herzfunktion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9BF508-2E35-8935-3043-3688F9E6FD7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2" y="2337652"/>
            <a:ext cx="5710854" cy="35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Sehkraft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B9C9AE-1217-92FF-4356-E5CC3EBC4877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Sehkraft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9D82BE-DFDF-A6F5-99BD-D5E0E78798C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521192" y="3794242"/>
            <a:ext cx="5809954" cy="310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Haare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E3AC95-5A86-FBA2-27C5-D95A80BC54EA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Haare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13B1AD0-B587-4A1F-B97E-18A953EF9F45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521192" y="5093940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Kollagenbildung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für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Knochen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5A247D-5D86-2771-E793-234DEE762952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780247" y="462644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Knochen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86FFD67A-1579-E8C3-2AA6-006079D79247}"/>
              </a:ext>
            </a:extLst>
          </p:cNvPr>
          <p:cNvSpPr txBox="1"/>
          <p:nvPr/>
        </p:nvSpPr>
        <p:spPr>
          <a:xfrm>
            <a:off x="138700" y="3763126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*Alle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gemäß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Verordnung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Europäischen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Kommission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zugelassen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verwendet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das Vitamin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ausreichender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 15 % der Nährstoffbezugswerte, NRV,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Tagesdosis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05D66277-D98C-CC09-EAAB-E41883C595DF}"/>
              </a:ext>
            </a:extLst>
          </p:cNvPr>
          <p:cNvSpPr txBox="1"/>
          <p:nvPr/>
        </p:nvSpPr>
        <p:spPr>
          <a:xfrm>
            <a:off x="138700" y="4439656"/>
            <a:ext cx="3911664" cy="169277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6FD1922-D5DC-6ABA-025D-D379901C76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9693" y="1736226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aire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5754E8A-E96F-6C86-703A-4A802805F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3418" y="353365"/>
            <a:ext cx="1369714" cy="1455322"/>
          </a:xfrm>
          <a:prstGeom prst="rect">
            <a:avLst/>
          </a:prstGeom>
        </p:spPr>
      </p:pic>
      <p:pic>
        <p:nvPicPr>
          <p:cNvPr id="10" name="Resim 9" descr="çizgi film, kırpıntı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661D8E9-3796-68CA-2C0A-443BB303AF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5359" y="2481542"/>
            <a:ext cx="1369714" cy="1455322"/>
          </a:xfrm>
          <a:prstGeom prst="rect">
            <a:avLst/>
          </a:prstGeom>
        </p:spPr>
      </p:pic>
      <p:pic>
        <p:nvPicPr>
          <p:cNvPr id="16" name="Resim 15" descr="daire, sar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5983B93-12A7-5CBA-14F3-9CD0016A3A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5982" y="3905245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9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Blut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60354"/>
            <a:ext cx="5943071" cy="1333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Kollagenbildung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für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Blutgefäße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roter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Blutkörperchen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Folsäure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Aminosäuresynthese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Folsäure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Blutbildung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Bildung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roter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Blutkörperchen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9BF508-2E35-8935-3043-3688F9E6FD7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3012823"/>
            <a:ext cx="5710854" cy="607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Kollagenbildung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für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der Zähne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B9C9AE-1217-92FF-4356-E5CC3EBC487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2359312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Zähne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9D82BE-DFDF-A6F5-99BD-D5E0E78798C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2" y="4277411"/>
            <a:ext cx="5809954" cy="9360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Schutz der Zellen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Schutz der Zellen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Biotin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Schleimhäute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E3AC95-5A86-FBA2-27C5-D95A80BC54E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868394"/>
            <a:ext cx="2938714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Zellen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3375BE9A-5568-B456-2F0C-2E9074DC1F44}"/>
              </a:ext>
            </a:extLst>
          </p:cNvPr>
          <p:cNvSpPr txBox="1"/>
          <p:nvPr/>
        </p:nvSpPr>
        <p:spPr>
          <a:xfrm>
            <a:off x="138700" y="3763126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*Alle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gemäß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Verordnung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Europäischen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Kommission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zugelassen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verwendet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das Vitamin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ausreichender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(≥ 15 % der Nährstoffbezugswerte, NRV,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Tagesdosis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138C5C54-F592-44CA-9896-A7BBC8D879B5}"/>
              </a:ext>
            </a:extLst>
          </p:cNvPr>
          <p:cNvSpPr txBox="1"/>
          <p:nvPr/>
        </p:nvSpPr>
        <p:spPr>
          <a:xfrm>
            <a:off x="138700" y="4439656"/>
            <a:ext cx="3911664" cy="169277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*HAFTUNGSAUSSCHLUSS: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4062E6F-6DD6-24FD-210E-ECAB3D48BFA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44700" y="780783"/>
            <a:ext cx="3911664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Wie es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funktioniert</a:t>
            </a:r>
            <a:r>
              <a:rPr lang="en-US" sz="32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Hauptvorteile</a:t>
            </a:r>
            <a:endParaRPr lang="en-US" sz="32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1BA3DAC-04CF-C103-6AEA-48C53E1BDC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693" y="1736226"/>
            <a:ext cx="1998873" cy="1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830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0855b-3af3-474b-a012-e8fd2f7c30f3">
      <Terms xmlns="http://schemas.microsoft.com/office/infopath/2007/PartnerControls"/>
    </lcf76f155ced4ddcb4097134ff3c332f>
    <TaxCatchAll xmlns="6be857c2-1e1f-42cd-a678-e2b3ec80201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D6878CD4CD742A7636982EBFDF5AE" ma:contentTypeVersion="16" ma:contentTypeDescription="Create a new document." ma:contentTypeScope="" ma:versionID="e4e6b30919a629ddca1854f8de8a3784">
  <xsd:schema xmlns:xsd="http://www.w3.org/2001/XMLSchema" xmlns:xs="http://www.w3.org/2001/XMLSchema" xmlns:p="http://schemas.microsoft.com/office/2006/metadata/properties" xmlns:ns2="fe50855b-3af3-474b-a012-e8fd2f7c30f3" xmlns:ns3="6be857c2-1e1f-42cd-a678-e2b3ec80201d" targetNamespace="http://schemas.microsoft.com/office/2006/metadata/properties" ma:root="true" ma:fieldsID="400c2b0fd58d116ac43278a55b388e5c" ns2:_="" ns3:_="">
    <xsd:import namespace="fe50855b-3af3-474b-a012-e8fd2f7c30f3"/>
    <xsd:import namespace="6be857c2-1e1f-42cd-a678-e2b3ec802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0855b-3af3-474b-a012-e8fd2f7c3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857c2-1e1f-42cd-a678-e2b3ec80201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22715a-479a-4da3-9e80-d9dacde84fb3}" ma:internalName="TaxCatchAll" ma:showField="CatchAllData" ma:web="6be857c2-1e1f-42cd-a678-e2b3ec802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80EAF3-AAEF-4D27-AB95-0AF6B48CA28A}">
  <ds:schemaRefs>
    <ds:schemaRef ds:uri="http://schemas.openxmlformats.org/package/2006/metadata/core-properties"/>
    <ds:schemaRef ds:uri="http://purl.org/dc/elements/1.1/"/>
    <ds:schemaRef ds:uri="6be857c2-1e1f-42cd-a678-e2b3ec80201d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fe50855b-3af3-474b-a012-e8fd2f7c30f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2C8CDC-2C46-4957-961C-E5626826078B}">
  <ds:schemaRefs>
    <ds:schemaRef ds:uri="6be857c2-1e1f-42cd-a678-e2b3ec80201d"/>
    <ds:schemaRef ds:uri="fe50855b-3af3-474b-a012-e8fd2f7c30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2846</Words>
  <Application>Microsoft Macintosh PowerPoint</Application>
  <PresentationFormat>Geniş ekran</PresentationFormat>
  <Paragraphs>216</Paragraphs>
  <Slides>18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6" baseType="lpstr">
      <vt:lpstr>Amare Walter Neue Mager</vt:lpstr>
      <vt:lpstr>Amare Walter Neue Mittel</vt:lpstr>
      <vt:lpstr>Amare Walter Neue Leicht</vt:lpstr>
      <vt:lpstr>Amare Walter Neue</vt:lpstr>
      <vt:lpstr>Aptos</vt:lpstr>
      <vt:lpstr>Amare Walter Neue Halbfett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20</cp:revision>
  <cp:lastPrinted>2025-04-09T23:50:38Z</cp:lastPrinted>
  <dcterms:created xsi:type="dcterms:W3CDTF">2024-09-07T19:54:54Z</dcterms:created>
  <dcterms:modified xsi:type="dcterms:W3CDTF">2025-12-30T11:58:05Z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0x0101004D7D6878CD4CD742A7636982EBFDF5AE</vt:lpwstr>
  </property>
  <property fmtid="{D5CDD505-2E9C-101B-9397-08002B2CF9AE}" pid="3" name="MediaServiceImageTags">
    <vt:lpwstr/>
  </property>
</Properties>
</file>