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4" r:id="rId6"/>
  </p:sldMasterIdLst>
  <p:notesMasterIdLst>
    <p:notesMasterId r:id="rId30"/>
  </p:notesMasterIdLst>
  <p:handoutMasterIdLst>
    <p:handoutMasterId r:id="rId31"/>
  </p:handoutMasterIdLst>
  <p:sldIdLst>
    <p:sldId id="2147477676" r:id="rId7"/>
    <p:sldId id="2147477675" r:id="rId8"/>
    <p:sldId id="2147477680" r:id="rId9"/>
    <p:sldId id="2147477679" r:id="rId10"/>
    <p:sldId id="2147477712" r:id="rId11"/>
    <p:sldId id="2147477601" r:id="rId12"/>
    <p:sldId id="2147477723" r:id="rId13"/>
    <p:sldId id="2147477726" r:id="rId14"/>
    <p:sldId id="1709" r:id="rId15"/>
    <p:sldId id="2147477719" r:id="rId16"/>
    <p:sldId id="2147477721" r:id="rId17"/>
    <p:sldId id="2147477714" r:id="rId18"/>
    <p:sldId id="2147477713" r:id="rId19"/>
    <p:sldId id="1700" r:id="rId20"/>
    <p:sldId id="2147477724" r:id="rId21"/>
    <p:sldId id="2147477725" r:id="rId22"/>
    <p:sldId id="1697" r:id="rId23"/>
    <p:sldId id="2147477717" r:id="rId24"/>
    <p:sldId id="2147477699" r:id="rId25"/>
    <p:sldId id="2147477657" r:id="rId26"/>
    <p:sldId id="2147477598" r:id="rId27"/>
    <p:sldId id="2147477690" r:id="rId28"/>
    <p:sldId id="2147477722" r:id="rId29"/>
  </p:sldIdLst>
  <p:sldSz cx="9144000" cy="5721350"/>
  <p:notesSz cx="9296400" cy="7010400"/>
  <p:defaultTextStyle>
    <a:defPPr>
      <a:defRPr kern="0"/>
    </a:defPPr>
  </p:defaultTextStyle>
  <p:extLst>
    <p:ext uri="{521415D9-36F7-43E2-AB2F-B90AF26B5E84}">
      <p14:sectionLst xmlns:p14="http://schemas.microsoft.com/office/powerpoint/2010/main">
        <p14:section name="Intro + brief ferment overview" id="{F2AE9189-881F-4596-A81C-47F91738FD4D}">
          <p14:sldIdLst>
            <p14:sldId id="2147477676"/>
            <p14:sldId id="2147477675"/>
            <p14:sldId id="2147477680"/>
            <p14:sldId id="2147477679"/>
            <p14:sldId id="2147477712"/>
            <p14:sldId id="2147477601"/>
            <p14:sldId id="2147477723"/>
            <p14:sldId id="2147477726"/>
          </p14:sldIdLst>
        </p14:section>
        <p14:section name="Product education" id="{82F2C005-26CD-4E11-B0CE-0A1D35F416EC}">
          <p14:sldIdLst>
            <p14:sldId id="1709"/>
            <p14:sldId id="2147477719"/>
            <p14:sldId id="2147477721"/>
            <p14:sldId id="2147477714"/>
            <p14:sldId id="2147477713"/>
            <p14:sldId id="1700"/>
            <p14:sldId id="2147477724"/>
            <p14:sldId id="2147477725"/>
            <p14:sldId id="1697"/>
            <p14:sldId id="2147477717"/>
            <p14:sldId id="2147477699"/>
          </p14:sldIdLst>
        </p14:section>
        <p14:section name="Appendix" id="{CD2CC749-D6C3-46C9-9AE7-90DAEA869465}">
          <p14:sldIdLst>
            <p14:sldId id="2147477657"/>
            <p14:sldId id="2147477598"/>
            <p14:sldId id="2147477690"/>
            <p14:sldId id="2147477722"/>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19DC34-FC61-0C9B-E48A-C712B5E696CF}" name="Rachel Pollak" initials="RP" userId="S::rachel.p.therootist@ilabsus.onmicrosoft.com::fda7d62b-31a0-4f43-8c17-0f87d7f072e9" providerId="AD"/>
  <p188:author id="{14C48043-EDBF-0F68-A09F-06E383BB785E}" name="Callie Brink-Lee" initials="CB" userId="S::cblee_amare.com#ext#@ilabsus.onmicrosoft.com::48298d22-5494-4a35-8b62-1f81d833337f" providerId="AD"/>
  <p188:author id="{44A85288-EAB5-BAA0-58EE-53F6A87E4A47}" name="Elizabeth Enderle" initials="EE" userId="S::elizabeth.e.therootist@ilabsus.onmicrosoft.com::7ffa87cc-80e6-464b-9b7c-400112fdf1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11332"/>
    <a:srgbClr val="DDD5CA"/>
    <a:srgbClr val="DED6CB"/>
    <a:srgbClr val="DFD6CD"/>
    <a:srgbClr val="DED5CC"/>
    <a:srgbClr val="DDD4CB"/>
    <a:srgbClr val="FCF6EE"/>
    <a:srgbClr val="EAFD54"/>
    <a:srgbClr val="672C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4A618-82CC-B8A5-F680-0AE69BA8631F}" v="41" dt="2025-09-20T00:44:15.12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9"/>
    <p:restoredTop sz="94694"/>
  </p:normalViewPr>
  <p:slideViewPr>
    <p:cSldViewPr snapToGrid="0">
      <p:cViewPr varScale="1">
        <p:scale>
          <a:sx n="93" d="100"/>
          <a:sy n="93" d="100"/>
        </p:scale>
        <p:origin x="984" y="53"/>
      </p:cViewPr>
      <p:guideLst>
        <p:guide orient="horz" pos="2880"/>
        <p:guide pos="2160"/>
      </p:guideLst>
    </p:cSldViewPr>
  </p:slideViewPr>
  <p:notesTextViewPr>
    <p:cViewPr>
      <p:scale>
        <a:sx n="1" d="1"/>
        <a:sy n="1" d="1"/>
      </p:scale>
      <p:origin x="0" y="0"/>
    </p:cViewPr>
  </p:notesTextViewPr>
  <p:sorterViewPr>
    <p:cViewPr>
      <p:scale>
        <a:sx n="100" d="100"/>
        <a:sy n="100" d="100"/>
      </p:scale>
      <p:origin x="0" y="-20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ison%20Yeh\Downloads\multiTimeline.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bg1"/>
                </a:solidFill>
                <a:latin typeface="Montserrat" panose="00000500000000000000" pitchFamily="2" charset="0"/>
                <a:ea typeface="+mn-ea"/>
                <a:cs typeface="Feature Display Medium" pitchFamily="50" charset="0"/>
              </a:defRPr>
            </a:pPr>
            <a:r>
              <a:rPr lang="en-US" sz="1400" b="1">
                <a:latin typeface="Feature Display Regular" pitchFamily="50" charset="0"/>
                <a:cs typeface="Feature Display Regular" pitchFamily="50" charset="0"/>
              </a:rPr>
              <a:t>Google U.S. Search Interest Over Time*: "Scalp Serum"</a:t>
            </a:r>
          </a:p>
        </c:rich>
      </c:tx>
      <c:layout>
        <c:manualLayout>
          <c:xMode val="edge"/>
          <c:yMode val="edge"/>
          <c:x val="0.25736750719069262"/>
          <c:y val="0.10017706389453385"/>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Montserrat" panose="00000500000000000000" pitchFamily="2" charset="0"/>
              <a:ea typeface="+mn-ea"/>
              <a:cs typeface="Feature Display Medium" pitchFamily="50" charset="0"/>
            </a:defRPr>
          </a:pPr>
          <a:endParaRPr lang="en-US"/>
        </a:p>
      </c:txPr>
    </c:title>
    <c:autoTitleDeleted val="0"/>
    <c:plotArea>
      <c:layout/>
      <c:areaChart>
        <c:grouping val="stacked"/>
        <c:varyColors val="0"/>
        <c:ser>
          <c:idx val="0"/>
          <c:order val="0"/>
          <c:spPr>
            <a:solidFill>
              <a:srgbClr val="F99077"/>
            </a:solidFill>
            <a:ln>
              <a:noFill/>
            </a:ln>
            <a:effectLst/>
          </c:spPr>
          <c:cat>
            <c:numRef>
              <c:f>multiTimeline!$A$4:$A$264</c:f>
              <c:numCache>
                <c:formatCode>m/d/yyyy</c:formatCode>
                <c:ptCount val="261"/>
                <c:pt idx="0">
                  <c:v>43919</c:v>
                </c:pt>
                <c:pt idx="1">
                  <c:v>43926</c:v>
                </c:pt>
                <c:pt idx="2">
                  <c:v>43933</c:v>
                </c:pt>
                <c:pt idx="3">
                  <c:v>43940</c:v>
                </c:pt>
                <c:pt idx="4">
                  <c:v>43947</c:v>
                </c:pt>
                <c:pt idx="5">
                  <c:v>43954</c:v>
                </c:pt>
                <c:pt idx="6">
                  <c:v>43961</c:v>
                </c:pt>
                <c:pt idx="7">
                  <c:v>43968</c:v>
                </c:pt>
                <c:pt idx="8">
                  <c:v>43975</c:v>
                </c:pt>
                <c:pt idx="9">
                  <c:v>43982</c:v>
                </c:pt>
                <c:pt idx="10">
                  <c:v>43989</c:v>
                </c:pt>
                <c:pt idx="11">
                  <c:v>43996</c:v>
                </c:pt>
                <c:pt idx="12">
                  <c:v>44003</c:v>
                </c:pt>
                <c:pt idx="13">
                  <c:v>44010</c:v>
                </c:pt>
                <c:pt idx="14">
                  <c:v>44017</c:v>
                </c:pt>
                <c:pt idx="15">
                  <c:v>44024</c:v>
                </c:pt>
                <c:pt idx="16">
                  <c:v>44031</c:v>
                </c:pt>
                <c:pt idx="17">
                  <c:v>44038</c:v>
                </c:pt>
                <c:pt idx="18">
                  <c:v>44045</c:v>
                </c:pt>
                <c:pt idx="19">
                  <c:v>44052</c:v>
                </c:pt>
                <c:pt idx="20">
                  <c:v>44059</c:v>
                </c:pt>
                <c:pt idx="21">
                  <c:v>44066</c:v>
                </c:pt>
                <c:pt idx="22">
                  <c:v>44073</c:v>
                </c:pt>
                <c:pt idx="23">
                  <c:v>44080</c:v>
                </c:pt>
                <c:pt idx="24">
                  <c:v>44087</c:v>
                </c:pt>
                <c:pt idx="25">
                  <c:v>44094</c:v>
                </c:pt>
                <c:pt idx="26">
                  <c:v>44101</c:v>
                </c:pt>
                <c:pt idx="27">
                  <c:v>44108</c:v>
                </c:pt>
                <c:pt idx="28">
                  <c:v>44115</c:v>
                </c:pt>
                <c:pt idx="29">
                  <c:v>44122</c:v>
                </c:pt>
                <c:pt idx="30">
                  <c:v>44129</c:v>
                </c:pt>
                <c:pt idx="31">
                  <c:v>44136</c:v>
                </c:pt>
                <c:pt idx="32">
                  <c:v>44143</c:v>
                </c:pt>
                <c:pt idx="33">
                  <c:v>44150</c:v>
                </c:pt>
                <c:pt idx="34">
                  <c:v>44157</c:v>
                </c:pt>
                <c:pt idx="35">
                  <c:v>44164</c:v>
                </c:pt>
                <c:pt idx="36">
                  <c:v>44171</c:v>
                </c:pt>
                <c:pt idx="37">
                  <c:v>44178</c:v>
                </c:pt>
                <c:pt idx="38">
                  <c:v>44185</c:v>
                </c:pt>
                <c:pt idx="39">
                  <c:v>44192</c:v>
                </c:pt>
                <c:pt idx="40">
                  <c:v>44199</c:v>
                </c:pt>
                <c:pt idx="41">
                  <c:v>44206</c:v>
                </c:pt>
                <c:pt idx="42">
                  <c:v>44213</c:v>
                </c:pt>
                <c:pt idx="43">
                  <c:v>44220</c:v>
                </c:pt>
                <c:pt idx="44">
                  <c:v>44227</c:v>
                </c:pt>
                <c:pt idx="45">
                  <c:v>44234</c:v>
                </c:pt>
                <c:pt idx="46">
                  <c:v>44241</c:v>
                </c:pt>
                <c:pt idx="47">
                  <c:v>44248</c:v>
                </c:pt>
                <c:pt idx="48">
                  <c:v>44255</c:v>
                </c:pt>
                <c:pt idx="49">
                  <c:v>44262</c:v>
                </c:pt>
                <c:pt idx="50">
                  <c:v>44269</c:v>
                </c:pt>
                <c:pt idx="51">
                  <c:v>44276</c:v>
                </c:pt>
                <c:pt idx="52">
                  <c:v>44283</c:v>
                </c:pt>
                <c:pt idx="53">
                  <c:v>44290</c:v>
                </c:pt>
                <c:pt idx="54">
                  <c:v>44297</c:v>
                </c:pt>
                <c:pt idx="55">
                  <c:v>44304</c:v>
                </c:pt>
                <c:pt idx="56">
                  <c:v>44311</c:v>
                </c:pt>
                <c:pt idx="57">
                  <c:v>44318</c:v>
                </c:pt>
                <c:pt idx="58">
                  <c:v>44325</c:v>
                </c:pt>
                <c:pt idx="59">
                  <c:v>44332</c:v>
                </c:pt>
                <c:pt idx="60">
                  <c:v>44339</c:v>
                </c:pt>
                <c:pt idx="61">
                  <c:v>44346</c:v>
                </c:pt>
                <c:pt idx="62">
                  <c:v>44353</c:v>
                </c:pt>
                <c:pt idx="63">
                  <c:v>44360</c:v>
                </c:pt>
                <c:pt idx="64">
                  <c:v>44367</c:v>
                </c:pt>
                <c:pt idx="65">
                  <c:v>44374</c:v>
                </c:pt>
                <c:pt idx="66">
                  <c:v>44381</c:v>
                </c:pt>
                <c:pt idx="67">
                  <c:v>44388</c:v>
                </c:pt>
                <c:pt idx="68">
                  <c:v>44395</c:v>
                </c:pt>
                <c:pt idx="69">
                  <c:v>44402</c:v>
                </c:pt>
                <c:pt idx="70">
                  <c:v>44409</c:v>
                </c:pt>
                <c:pt idx="71">
                  <c:v>44416</c:v>
                </c:pt>
                <c:pt idx="72">
                  <c:v>44423</c:v>
                </c:pt>
                <c:pt idx="73">
                  <c:v>44430</c:v>
                </c:pt>
                <c:pt idx="74">
                  <c:v>44437</c:v>
                </c:pt>
                <c:pt idx="75">
                  <c:v>44444</c:v>
                </c:pt>
                <c:pt idx="76">
                  <c:v>44451</c:v>
                </c:pt>
                <c:pt idx="77">
                  <c:v>44458</c:v>
                </c:pt>
                <c:pt idx="78">
                  <c:v>44465</c:v>
                </c:pt>
                <c:pt idx="79">
                  <c:v>44472</c:v>
                </c:pt>
                <c:pt idx="80">
                  <c:v>44479</c:v>
                </c:pt>
                <c:pt idx="81">
                  <c:v>44486</c:v>
                </c:pt>
                <c:pt idx="82">
                  <c:v>44493</c:v>
                </c:pt>
                <c:pt idx="83">
                  <c:v>44500</c:v>
                </c:pt>
                <c:pt idx="84">
                  <c:v>44507</c:v>
                </c:pt>
                <c:pt idx="85">
                  <c:v>44514</c:v>
                </c:pt>
                <c:pt idx="86">
                  <c:v>44521</c:v>
                </c:pt>
                <c:pt idx="87">
                  <c:v>44528</c:v>
                </c:pt>
                <c:pt idx="88">
                  <c:v>44535</c:v>
                </c:pt>
                <c:pt idx="89">
                  <c:v>44542</c:v>
                </c:pt>
                <c:pt idx="90">
                  <c:v>44549</c:v>
                </c:pt>
                <c:pt idx="91">
                  <c:v>44556</c:v>
                </c:pt>
                <c:pt idx="92">
                  <c:v>44563</c:v>
                </c:pt>
                <c:pt idx="93">
                  <c:v>44570</c:v>
                </c:pt>
                <c:pt idx="94">
                  <c:v>44577</c:v>
                </c:pt>
                <c:pt idx="95">
                  <c:v>44584</c:v>
                </c:pt>
                <c:pt idx="96">
                  <c:v>44591</c:v>
                </c:pt>
                <c:pt idx="97">
                  <c:v>44598</c:v>
                </c:pt>
                <c:pt idx="98">
                  <c:v>44605</c:v>
                </c:pt>
                <c:pt idx="99">
                  <c:v>44612</c:v>
                </c:pt>
                <c:pt idx="100">
                  <c:v>44619</c:v>
                </c:pt>
                <c:pt idx="101">
                  <c:v>44626</c:v>
                </c:pt>
                <c:pt idx="102">
                  <c:v>44633</c:v>
                </c:pt>
                <c:pt idx="103">
                  <c:v>44640</c:v>
                </c:pt>
                <c:pt idx="104">
                  <c:v>44647</c:v>
                </c:pt>
                <c:pt idx="105">
                  <c:v>44654</c:v>
                </c:pt>
                <c:pt idx="106">
                  <c:v>44661</c:v>
                </c:pt>
                <c:pt idx="107">
                  <c:v>44668</c:v>
                </c:pt>
                <c:pt idx="108">
                  <c:v>44675</c:v>
                </c:pt>
                <c:pt idx="109">
                  <c:v>44682</c:v>
                </c:pt>
                <c:pt idx="110">
                  <c:v>44689</c:v>
                </c:pt>
                <c:pt idx="111">
                  <c:v>44696</c:v>
                </c:pt>
                <c:pt idx="112">
                  <c:v>44703</c:v>
                </c:pt>
                <c:pt idx="113">
                  <c:v>44710</c:v>
                </c:pt>
                <c:pt idx="114">
                  <c:v>44717</c:v>
                </c:pt>
                <c:pt idx="115">
                  <c:v>44724</c:v>
                </c:pt>
                <c:pt idx="116">
                  <c:v>44731</c:v>
                </c:pt>
                <c:pt idx="117">
                  <c:v>44738</c:v>
                </c:pt>
                <c:pt idx="118">
                  <c:v>44745</c:v>
                </c:pt>
                <c:pt idx="119">
                  <c:v>44752</c:v>
                </c:pt>
                <c:pt idx="120">
                  <c:v>44759</c:v>
                </c:pt>
                <c:pt idx="121">
                  <c:v>44766</c:v>
                </c:pt>
                <c:pt idx="122">
                  <c:v>44773</c:v>
                </c:pt>
                <c:pt idx="123">
                  <c:v>44780</c:v>
                </c:pt>
                <c:pt idx="124">
                  <c:v>44787</c:v>
                </c:pt>
                <c:pt idx="125">
                  <c:v>44794</c:v>
                </c:pt>
                <c:pt idx="126">
                  <c:v>44801</c:v>
                </c:pt>
                <c:pt idx="127">
                  <c:v>44808</c:v>
                </c:pt>
                <c:pt idx="128">
                  <c:v>44815</c:v>
                </c:pt>
                <c:pt idx="129">
                  <c:v>44822</c:v>
                </c:pt>
                <c:pt idx="130">
                  <c:v>44829</c:v>
                </c:pt>
                <c:pt idx="131">
                  <c:v>44836</c:v>
                </c:pt>
                <c:pt idx="132">
                  <c:v>44843</c:v>
                </c:pt>
                <c:pt idx="133">
                  <c:v>44850</c:v>
                </c:pt>
                <c:pt idx="134">
                  <c:v>44857</c:v>
                </c:pt>
                <c:pt idx="135">
                  <c:v>44864</c:v>
                </c:pt>
                <c:pt idx="136">
                  <c:v>44871</c:v>
                </c:pt>
                <c:pt idx="137">
                  <c:v>44878</c:v>
                </c:pt>
                <c:pt idx="138">
                  <c:v>44885</c:v>
                </c:pt>
                <c:pt idx="139">
                  <c:v>44892</c:v>
                </c:pt>
                <c:pt idx="140">
                  <c:v>44899</c:v>
                </c:pt>
                <c:pt idx="141">
                  <c:v>44906</c:v>
                </c:pt>
                <c:pt idx="142">
                  <c:v>44913</c:v>
                </c:pt>
                <c:pt idx="143">
                  <c:v>44920</c:v>
                </c:pt>
                <c:pt idx="144">
                  <c:v>44927</c:v>
                </c:pt>
                <c:pt idx="145">
                  <c:v>44934</c:v>
                </c:pt>
                <c:pt idx="146">
                  <c:v>44941</c:v>
                </c:pt>
                <c:pt idx="147">
                  <c:v>44948</c:v>
                </c:pt>
                <c:pt idx="148">
                  <c:v>44955</c:v>
                </c:pt>
                <c:pt idx="149">
                  <c:v>44962</c:v>
                </c:pt>
                <c:pt idx="150">
                  <c:v>44969</c:v>
                </c:pt>
                <c:pt idx="151">
                  <c:v>44976</c:v>
                </c:pt>
                <c:pt idx="152">
                  <c:v>44983</c:v>
                </c:pt>
                <c:pt idx="153">
                  <c:v>44990</c:v>
                </c:pt>
                <c:pt idx="154">
                  <c:v>44997</c:v>
                </c:pt>
                <c:pt idx="155">
                  <c:v>45004</c:v>
                </c:pt>
                <c:pt idx="156">
                  <c:v>45011</c:v>
                </c:pt>
                <c:pt idx="157">
                  <c:v>45018</c:v>
                </c:pt>
                <c:pt idx="158">
                  <c:v>45025</c:v>
                </c:pt>
                <c:pt idx="159">
                  <c:v>45032</c:v>
                </c:pt>
                <c:pt idx="160">
                  <c:v>45039</c:v>
                </c:pt>
                <c:pt idx="161">
                  <c:v>45046</c:v>
                </c:pt>
                <c:pt idx="162">
                  <c:v>45053</c:v>
                </c:pt>
                <c:pt idx="163">
                  <c:v>45060</c:v>
                </c:pt>
                <c:pt idx="164">
                  <c:v>45067</c:v>
                </c:pt>
                <c:pt idx="165">
                  <c:v>45074</c:v>
                </c:pt>
                <c:pt idx="166">
                  <c:v>45081</c:v>
                </c:pt>
                <c:pt idx="167">
                  <c:v>45088</c:v>
                </c:pt>
                <c:pt idx="168">
                  <c:v>45095</c:v>
                </c:pt>
                <c:pt idx="169">
                  <c:v>45102</c:v>
                </c:pt>
                <c:pt idx="170">
                  <c:v>45109</c:v>
                </c:pt>
                <c:pt idx="171">
                  <c:v>45116</c:v>
                </c:pt>
                <c:pt idx="172">
                  <c:v>45123</c:v>
                </c:pt>
                <c:pt idx="173">
                  <c:v>45130</c:v>
                </c:pt>
                <c:pt idx="174">
                  <c:v>45137</c:v>
                </c:pt>
                <c:pt idx="175">
                  <c:v>45144</c:v>
                </c:pt>
                <c:pt idx="176">
                  <c:v>45151</c:v>
                </c:pt>
                <c:pt idx="177">
                  <c:v>45158</c:v>
                </c:pt>
                <c:pt idx="178">
                  <c:v>45165</c:v>
                </c:pt>
                <c:pt idx="179">
                  <c:v>45172</c:v>
                </c:pt>
                <c:pt idx="180">
                  <c:v>45179</c:v>
                </c:pt>
                <c:pt idx="181">
                  <c:v>45186</c:v>
                </c:pt>
                <c:pt idx="182">
                  <c:v>45193</c:v>
                </c:pt>
                <c:pt idx="183">
                  <c:v>45200</c:v>
                </c:pt>
                <c:pt idx="184">
                  <c:v>45207</c:v>
                </c:pt>
                <c:pt idx="185">
                  <c:v>45214</c:v>
                </c:pt>
                <c:pt idx="186">
                  <c:v>45221</c:v>
                </c:pt>
                <c:pt idx="187">
                  <c:v>45228</c:v>
                </c:pt>
                <c:pt idx="188">
                  <c:v>45235</c:v>
                </c:pt>
                <c:pt idx="189">
                  <c:v>45242</c:v>
                </c:pt>
                <c:pt idx="190">
                  <c:v>45249</c:v>
                </c:pt>
                <c:pt idx="191">
                  <c:v>45256</c:v>
                </c:pt>
                <c:pt idx="192">
                  <c:v>45263</c:v>
                </c:pt>
                <c:pt idx="193">
                  <c:v>45270</c:v>
                </c:pt>
                <c:pt idx="194">
                  <c:v>45277</c:v>
                </c:pt>
                <c:pt idx="195">
                  <c:v>45284</c:v>
                </c:pt>
                <c:pt idx="196">
                  <c:v>45291</c:v>
                </c:pt>
                <c:pt idx="197">
                  <c:v>45298</c:v>
                </c:pt>
                <c:pt idx="198">
                  <c:v>45305</c:v>
                </c:pt>
                <c:pt idx="199">
                  <c:v>45312</c:v>
                </c:pt>
                <c:pt idx="200">
                  <c:v>45319</c:v>
                </c:pt>
                <c:pt idx="201">
                  <c:v>45326</c:v>
                </c:pt>
                <c:pt idx="202">
                  <c:v>45333</c:v>
                </c:pt>
                <c:pt idx="203">
                  <c:v>45340</c:v>
                </c:pt>
                <c:pt idx="204">
                  <c:v>45347</c:v>
                </c:pt>
                <c:pt idx="205">
                  <c:v>45354</c:v>
                </c:pt>
                <c:pt idx="206">
                  <c:v>45361</c:v>
                </c:pt>
                <c:pt idx="207">
                  <c:v>45368</c:v>
                </c:pt>
                <c:pt idx="208">
                  <c:v>45375</c:v>
                </c:pt>
                <c:pt idx="209">
                  <c:v>45382</c:v>
                </c:pt>
                <c:pt idx="210">
                  <c:v>45389</c:v>
                </c:pt>
                <c:pt idx="211">
                  <c:v>45396</c:v>
                </c:pt>
                <c:pt idx="212">
                  <c:v>45403</c:v>
                </c:pt>
                <c:pt idx="213">
                  <c:v>45410</c:v>
                </c:pt>
                <c:pt idx="214">
                  <c:v>45417</c:v>
                </c:pt>
                <c:pt idx="215">
                  <c:v>45424</c:v>
                </c:pt>
                <c:pt idx="216">
                  <c:v>45431</c:v>
                </c:pt>
                <c:pt idx="217">
                  <c:v>45438</c:v>
                </c:pt>
                <c:pt idx="218">
                  <c:v>45445</c:v>
                </c:pt>
                <c:pt idx="219">
                  <c:v>45452</c:v>
                </c:pt>
                <c:pt idx="220">
                  <c:v>45459</c:v>
                </c:pt>
                <c:pt idx="221">
                  <c:v>45466</c:v>
                </c:pt>
                <c:pt idx="222">
                  <c:v>45473</c:v>
                </c:pt>
                <c:pt idx="223">
                  <c:v>45480</c:v>
                </c:pt>
                <c:pt idx="224">
                  <c:v>45487</c:v>
                </c:pt>
                <c:pt idx="225">
                  <c:v>45494</c:v>
                </c:pt>
                <c:pt idx="226">
                  <c:v>45501</c:v>
                </c:pt>
                <c:pt idx="227">
                  <c:v>45508</c:v>
                </c:pt>
                <c:pt idx="228">
                  <c:v>45515</c:v>
                </c:pt>
                <c:pt idx="229">
                  <c:v>45522</c:v>
                </c:pt>
                <c:pt idx="230">
                  <c:v>45529</c:v>
                </c:pt>
                <c:pt idx="231">
                  <c:v>45536</c:v>
                </c:pt>
                <c:pt idx="232">
                  <c:v>45543</c:v>
                </c:pt>
                <c:pt idx="233">
                  <c:v>45550</c:v>
                </c:pt>
                <c:pt idx="234">
                  <c:v>45557</c:v>
                </c:pt>
                <c:pt idx="235">
                  <c:v>45564</c:v>
                </c:pt>
                <c:pt idx="236">
                  <c:v>45571</c:v>
                </c:pt>
                <c:pt idx="237">
                  <c:v>45578</c:v>
                </c:pt>
                <c:pt idx="238">
                  <c:v>45585</c:v>
                </c:pt>
                <c:pt idx="239">
                  <c:v>45592</c:v>
                </c:pt>
                <c:pt idx="240">
                  <c:v>45599</c:v>
                </c:pt>
                <c:pt idx="241">
                  <c:v>45606</c:v>
                </c:pt>
                <c:pt idx="242">
                  <c:v>45613</c:v>
                </c:pt>
                <c:pt idx="243">
                  <c:v>45620</c:v>
                </c:pt>
                <c:pt idx="244">
                  <c:v>45627</c:v>
                </c:pt>
                <c:pt idx="245">
                  <c:v>45634</c:v>
                </c:pt>
                <c:pt idx="246">
                  <c:v>45641</c:v>
                </c:pt>
                <c:pt idx="247">
                  <c:v>45648</c:v>
                </c:pt>
                <c:pt idx="248">
                  <c:v>45655</c:v>
                </c:pt>
                <c:pt idx="249">
                  <c:v>45662</c:v>
                </c:pt>
                <c:pt idx="250">
                  <c:v>45669</c:v>
                </c:pt>
                <c:pt idx="251">
                  <c:v>45676</c:v>
                </c:pt>
                <c:pt idx="252">
                  <c:v>45683</c:v>
                </c:pt>
                <c:pt idx="253">
                  <c:v>45690</c:v>
                </c:pt>
                <c:pt idx="254">
                  <c:v>45697</c:v>
                </c:pt>
                <c:pt idx="255">
                  <c:v>45704</c:v>
                </c:pt>
                <c:pt idx="256">
                  <c:v>45711</c:v>
                </c:pt>
                <c:pt idx="257">
                  <c:v>45718</c:v>
                </c:pt>
                <c:pt idx="258">
                  <c:v>45725</c:v>
                </c:pt>
                <c:pt idx="259">
                  <c:v>45732</c:v>
                </c:pt>
                <c:pt idx="260">
                  <c:v>45739</c:v>
                </c:pt>
              </c:numCache>
            </c:numRef>
          </c:cat>
          <c:val>
            <c:numRef>
              <c:f>multiTimeline!$B$4:$B$264</c:f>
              <c:numCache>
                <c:formatCode>General</c:formatCode>
                <c:ptCount val="261"/>
                <c:pt idx="0">
                  <c:v>8</c:v>
                </c:pt>
                <c:pt idx="1">
                  <c:v>10</c:v>
                </c:pt>
                <c:pt idx="2">
                  <c:v>13</c:v>
                </c:pt>
                <c:pt idx="3">
                  <c:v>10</c:v>
                </c:pt>
                <c:pt idx="4">
                  <c:v>15</c:v>
                </c:pt>
                <c:pt idx="5">
                  <c:v>13</c:v>
                </c:pt>
                <c:pt idx="6">
                  <c:v>12</c:v>
                </c:pt>
                <c:pt idx="7">
                  <c:v>10</c:v>
                </c:pt>
                <c:pt idx="8">
                  <c:v>13</c:v>
                </c:pt>
                <c:pt idx="9">
                  <c:v>8</c:v>
                </c:pt>
                <c:pt idx="10">
                  <c:v>12</c:v>
                </c:pt>
                <c:pt idx="11">
                  <c:v>9</c:v>
                </c:pt>
                <c:pt idx="12">
                  <c:v>11</c:v>
                </c:pt>
                <c:pt idx="13">
                  <c:v>13</c:v>
                </c:pt>
                <c:pt idx="14">
                  <c:v>10</c:v>
                </c:pt>
                <c:pt idx="15">
                  <c:v>10</c:v>
                </c:pt>
                <c:pt idx="16">
                  <c:v>10</c:v>
                </c:pt>
                <c:pt idx="17">
                  <c:v>11</c:v>
                </c:pt>
                <c:pt idx="18">
                  <c:v>11</c:v>
                </c:pt>
                <c:pt idx="19">
                  <c:v>10</c:v>
                </c:pt>
                <c:pt idx="20">
                  <c:v>9</c:v>
                </c:pt>
                <c:pt idx="21">
                  <c:v>9</c:v>
                </c:pt>
                <c:pt idx="22">
                  <c:v>9</c:v>
                </c:pt>
                <c:pt idx="23">
                  <c:v>8</c:v>
                </c:pt>
                <c:pt idx="24">
                  <c:v>8</c:v>
                </c:pt>
                <c:pt idx="25">
                  <c:v>8</c:v>
                </c:pt>
                <c:pt idx="26">
                  <c:v>8</c:v>
                </c:pt>
                <c:pt idx="27">
                  <c:v>12</c:v>
                </c:pt>
                <c:pt idx="28">
                  <c:v>9</c:v>
                </c:pt>
                <c:pt idx="29">
                  <c:v>10</c:v>
                </c:pt>
                <c:pt idx="30">
                  <c:v>11</c:v>
                </c:pt>
                <c:pt idx="31">
                  <c:v>7</c:v>
                </c:pt>
                <c:pt idx="32">
                  <c:v>11</c:v>
                </c:pt>
                <c:pt idx="33">
                  <c:v>12</c:v>
                </c:pt>
                <c:pt idx="34">
                  <c:v>9</c:v>
                </c:pt>
                <c:pt idx="35">
                  <c:v>10</c:v>
                </c:pt>
                <c:pt idx="36">
                  <c:v>16</c:v>
                </c:pt>
                <c:pt idx="37">
                  <c:v>13</c:v>
                </c:pt>
                <c:pt idx="38">
                  <c:v>15</c:v>
                </c:pt>
                <c:pt idx="39">
                  <c:v>17</c:v>
                </c:pt>
                <c:pt idx="40">
                  <c:v>15</c:v>
                </c:pt>
                <c:pt idx="41">
                  <c:v>16</c:v>
                </c:pt>
                <c:pt idx="42">
                  <c:v>15</c:v>
                </c:pt>
                <c:pt idx="43">
                  <c:v>18</c:v>
                </c:pt>
                <c:pt idx="44">
                  <c:v>16</c:v>
                </c:pt>
                <c:pt idx="45">
                  <c:v>14</c:v>
                </c:pt>
                <c:pt idx="46">
                  <c:v>16</c:v>
                </c:pt>
                <c:pt idx="47">
                  <c:v>14</c:v>
                </c:pt>
                <c:pt idx="48">
                  <c:v>16</c:v>
                </c:pt>
                <c:pt idx="49">
                  <c:v>13</c:v>
                </c:pt>
                <c:pt idx="50">
                  <c:v>13</c:v>
                </c:pt>
                <c:pt idx="51">
                  <c:v>16</c:v>
                </c:pt>
                <c:pt idx="52">
                  <c:v>12</c:v>
                </c:pt>
                <c:pt idx="53">
                  <c:v>9</c:v>
                </c:pt>
                <c:pt idx="54">
                  <c:v>8</c:v>
                </c:pt>
                <c:pt idx="55">
                  <c:v>14</c:v>
                </c:pt>
                <c:pt idx="56">
                  <c:v>12</c:v>
                </c:pt>
                <c:pt idx="57">
                  <c:v>11</c:v>
                </c:pt>
                <c:pt idx="58">
                  <c:v>10</c:v>
                </c:pt>
                <c:pt idx="59">
                  <c:v>11</c:v>
                </c:pt>
                <c:pt idx="60">
                  <c:v>11</c:v>
                </c:pt>
                <c:pt idx="61">
                  <c:v>9</c:v>
                </c:pt>
                <c:pt idx="62">
                  <c:v>8</c:v>
                </c:pt>
                <c:pt idx="63">
                  <c:v>11</c:v>
                </c:pt>
                <c:pt idx="64">
                  <c:v>12</c:v>
                </c:pt>
                <c:pt idx="65">
                  <c:v>11</c:v>
                </c:pt>
                <c:pt idx="66">
                  <c:v>12</c:v>
                </c:pt>
                <c:pt idx="67">
                  <c:v>9</c:v>
                </c:pt>
                <c:pt idx="68">
                  <c:v>10</c:v>
                </c:pt>
                <c:pt idx="69">
                  <c:v>12</c:v>
                </c:pt>
                <c:pt idx="70">
                  <c:v>12</c:v>
                </c:pt>
                <c:pt idx="71">
                  <c:v>7</c:v>
                </c:pt>
                <c:pt idx="72">
                  <c:v>11</c:v>
                </c:pt>
                <c:pt idx="73">
                  <c:v>12</c:v>
                </c:pt>
                <c:pt idx="74">
                  <c:v>8</c:v>
                </c:pt>
                <c:pt idx="75">
                  <c:v>9</c:v>
                </c:pt>
                <c:pt idx="76">
                  <c:v>12</c:v>
                </c:pt>
                <c:pt idx="77">
                  <c:v>10</c:v>
                </c:pt>
                <c:pt idx="78">
                  <c:v>9</c:v>
                </c:pt>
                <c:pt idx="79">
                  <c:v>13</c:v>
                </c:pt>
                <c:pt idx="80">
                  <c:v>16</c:v>
                </c:pt>
                <c:pt idx="81">
                  <c:v>15</c:v>
                </c:pt>
                <c:pt idx="82">
                  <c:v>16</c:v>
                </c:pt>
                <c:pt idx="83">
                  <c:v>14</c:v>
                </c:pt>
                <c:pt idx="84">
                  <c:v>17</c:v>
                </c:pt>
                <c:pt idx="85">
                  <c:v>18</c:v>
                </c:pt>
                <c:pt idx="86">
                  <c:v>19</c:v>
                </c:pt>
                <c:pt idx="87">
                  <c:v>20</c:v>
                </c:pt>
                <c:pt idx="88">
                  <c:v>19</c:v>
                </c:pt>
                <c:pt idx="89">
                  <c:v>17</c:v>
                </c:pt>
                <c:pt idx="90">
                  <c:v>20</c:v>
                </c:pt>
                <c:pt idx="91">
                  <c:v>20</c:v>
                </c:pt>
                <c:pt idx="92">
                  <c:v>28</c:v>
                </c:pt>
                <c:pt idx="93">
                  <c:v>27</c:v>
                </c:pt>
                <c:pt idx="94">
                  <c:v>24</c:v>
                </c:pt>
                <c:pt idx="95">
                  <c:v>30</c:v>
                </c:pt>
                <c:pt idx="96">
                  <c:v>24</c:v>
                </c:pt>
                <c:pt idx="97">
                  <c:v>27</c:v>
                </c:pt>
                <c:pt idx="98">
                  <c:v>21</c:v>
                </c:pt>
                <c:pt idx="99">
                  <c:v>24</c:v>
                </c:pt>
                <c:pt idx="100">
                  <c:v>23</c:v>
                </c:pt>
                <c:pt idx="101">
                  <c:v>28</c:v>
                </c:pt>
                <c:pt idx="102">
                  <c:v>24</c:v>
                </c:pt>
                <c:pt idx="103">
                  <c:v>20</c:v>
                </c:pt>
                <c:pt idx="104">
                  <c:v>21</c:v>
                </c:pt>
                <c:pt idx="105">
                  <c:v>29</c:v>
                </c:pt>
                <c:pt idx="106">
                  <c:v>21</c:v>
                </c:pt>
                <c:pt idx="107">
                  <c:v>23</c:v>
                </c:pt>
                <c:pt idx="108">
                  <c:v>26</c:v>
                </c:pt>
                <c:pt idx="109">
                  <c:v>27</c:v>
                </c:pt>
                <c:pt idx="110">
                  <c:v>23</c:v>
                </c:pt>
                <c:pt idx="111">
                  <c:v>25</c:v>
                </c:pt>
                <c:pt idx="112">
                  <c:v>24</c:v>
                </c:pt>
                <c:pt idx="113">
                  <c:v>30</c:v>
                </c:pt>
                <c:pt idx="114">
                  <c:v>30</c:v>
                </c:pt>
                <c:pt idx="115">
                  <c:v>36</c:v>
                </c:pt>
                <c:pt idx="116">
                  <c:v>29</c:v>
                </c:pt>
                <c:pt idx="117">
                  <c:v>31</c:v>
                </c:pt>
                <c:pt idx="118">
                  <c:v>25</c:v>
                </c:pt>
                <c:pt idx="119">
                  <c:v>25</c:v>
                </c:pt>
                <c:pt idx="120">
                  <c:v>26</c:v>
                </c:pt>
                <c:pt idx="121">
                  <c:v>28</c:v>
                </c:pt>
                <c:pt idx="122">
                  <c:v>31</c:v>
                </c:pt>
                <c:pt idx="123">
                  <c:v>31</c:v>
                </c:pt>
                <c:pt idx="124">
                  <c:v>29</c:v>
                </c:pt>
                <c:pt idx="125">
                  <c:v>28</c:v>
                </c:pt>
                <c:pt idx="126">
                  <c:v>28</c:v>
                </c:pt>
                <c:pt idx="127">
                  <c:v>30</c:v>
                </c:pt>
                <c:pt idx="128">
                  <c:v>27</c:v>
                </c:pt>
                <c:pt idx="129">
                  <c:v>24</c:v>
                </c:pt>
                <c:pt idx="130">
                  <c:v>33</c:v>
                </c:pt>
                <c:pt idx="131">
                  <c:v>29</c:v>
                </c:pt>
                <c:pt idx="132">
                  <c:v>29</c:v>
                </c:pt>
                <c:pt idx="133">
                  <c:v>29</c:v>
                </c:pt>
                <c:pt idx="134">
                  <c:v>31</c:v>
                </c:pt>
                <c:pt idx="135">
                  <c:v>35</c:v>
                </c:pt>
                <c:pt idx="136">
                  <c:v>27</c:v>
                </c:pt>
                <c:pt idx="137">
                  <c:v>28</c:v>
                </c:pt>
                <c:pt idx="138">
                  <c:v>33</c:v>
                </c:pt>
                <c:pt idx="139">
                  <c:v>37</c:v>
                </c:pt>
                <c:pt idx="140">
                  <c:v>30</c:v>
                </c:pt>
                <c:pt idx="141">
                  <c:v>30</c:v>
                </c:pt>
                <c:pt idx="142">
                  <c:v>33</c:v>
                </c:pt>
                <c:pt idx="143">
                  <c:v>46</c:v>
                </c:pt>
                <c:pt idx="144">
                  <c:v>42</c:v>
                </c:pt>
                <c:pt idx="145">
                  <c:v>38</c:v>
                </c:pt>
                <c:pt idx="146">
                  <c:v>38</c:v>
                </c:pt>
                <c:pt idx="147">
                  <c:v>40</c:v>
                </c:pt>
                <c:pt idx="148">
                  <c:v>42</c:v>
                </c:pt>
                <c:pt idx="149">
                  <c:v>39</c:v>
                </c:pt>
                <c:pt idx="150">
                  <c:v>34</c:v>
                </c:pt>
                <c:pt idx="151">
                  <c:v>40</c:v>
                </c:pt>
                <c:pt idx="152">
                  <c:v>29</c:v>
                </c:pt>
                <c:pt idx="153">
                  <c:v>35</c:v>
                </c:pt>
                <c:pt idx="154">
                  <c:v>32</c:v>
                </c:pt>
                <c:pt idx="155">
                  <c:v>40</c:v>
                </c:pt>
                <c:pt idx="156">
                  <c:v>33</c:v>
                </c:pt>
                <c:pt idx="157">
                  <c:v>28</c:v>
                </c:pt>
                <c:pt idx="158">
                  <c:v>33</c:v>
                </c:pt>
                <c:pt idx="159">
                  <c:v>31</c:v>
                </c:pt>
                <c:pt idx="160">
                  <c:v>33</c:v>
                </c:pt>
                <c:pt idx="161">
                  <c:v>27</c:v>
                </c:pt>
                <c:pt idx="162">
                  <c:v>26</c:v>
                </c:pt>
                <c:pt idx="163">
                  <c:v>27</c:v>
                </c:pt>
                <c:pt idx="164">
                  <c:v>27</c:v>
                </c:pt>
                <c:pt idx="165">
                  <c:v>30</c:v>
                </c:pt>
                <c:pt idx="166">
                  <c:v>25</c:v>
                </c:pt>
                <c:pt idx="167">
                  <c:v>24</c:v>
                </c:pt>
                <c:pt idx="168">
                  <c:v>27</c:v>
                </c:pt>
                <c:pt idx="169">
                  <c:v>27</c:v>
                </c:pt>
                <c:pt idx="170">
                  <c:v>31</c:v>
                </c:pt>
                <c:pt idx="171">
                  <c:v>26</c:v>
                </c:pt>
                <c:pt idx="172">
                  <c:v>28</c:v>
                </c:pt>
                <c:pt idx="173">
                  <c:v>29</c:v>
                </c:pt>
                <c:pt idx="174">
                  <c:v>23</c:v>
                </c:pt>
                <c:pt idx="175">
                  <c:v>25</c:v>
                </c:pt>
                <c:pt idx="176">
                  <c:v>28</c:v>
                </c:pt>
                <c:pt idx="177">
                  <c:v>26</c:v>
                </c:pt>
                <c:pt idx="178">
                  <c:v>30</c:v>
                </c:pt>
                <c:pt idx="179">
                  <c:v>30</c:v>
                </c:pt>
                <c:pt idx="180">
                  <c:v>31</c:v>
                </c:pt>
                <c:pt idx="181">
                  <c:v>33</c:v>
                </c:pt>
                <c:pt idx="182">
                  <c:v>33</c:v>
                </c:pt>
                <c:pt idx="183">
                  <c:v>30</c:v>
                </c:pt>
                <c:pt idx="184">
                  <c:v>36</c:v>
                </c:pt>
                <c:pt idx="185">
                  <c:v>40</c:v>
                </c:pt>
                <c:pt idx="186">
                  <c:v>35</c:v>
                </c:pt>
                <c:pt idx="187">
                  <c:v>41</c:v>
                </c:pt>
                <c:pt idx="188">
                  <c:v>50</c:v>
                </c:pt>
                <c:pt idx="189">
                  <c:v>43</c:v>
                </c:pt>
                <c:pt idx="190">
                  <c:v>45</c:v>
                </c:pt>
                <c:pt idx="191">
                  <c:v>44</c:v>
                </c:pt>
                <c:pt idx="192">
                  <c:v>34</c:v>
                </c:pt>
                <c:pt idx="193">
                  <c:v>39</c:v>
                </c:pt>
                <c:pt idx="194">
                  <c:v>41</c:v>
                </c:pt>
                <c:pt idx="195">
                  <c:v>50</c:v>
                </c:pt>
                <c:pt idx="196">
                  <c:v>44</c:v>
                </c:pt>
                <c:pt idx="197">
                  <c:v>40</c:v>
                </c:pt>
                <c:pt idx="198">
                  <c:v>48</c:v>
                </c:pt>
                <c:pt idx="199">
                  <c:v>47</c:v>
                </c:pt>
                <c:pt idx="200">
                  <c:v>41</c:v>
                </c:pt>
                <c:pt idx="201">
                  <c:v>99</c:v>
                </c:pt>
                <c:pt idx="202">
                  <c:v>59</c:v>
                </c:pt>
                <c:pt idx="203">
                  <c:v>64</c:v>
                </c:pt>
                <c:pt idx="204">
                  <c:v>61</c:v>
                </c:pt>
                <c:pt idx="205">
                  <c:v>48</c:v>
                </c:pt>
                <c:pt idx="206">
                  <c:v>68</c:v>
                </c:pt>
                <c:pt idx="207">
                  <c:v>63</c:v>
                </c:pt>
                <c:pt idx="208">
                  <c:v>75</c:v>
                </c:pt>
                <c:pt idx="209">
                  <c:v>64</c:v>
                </c:pt>
                <c:pt idx="210">
                  <c:v>55</c:v>
                </c:pt>
                <c:pt idx="211">
                  <c:v>58</c:v>
                </c:pt>
                <c:pt idx="212">
                  <c:v>46</c:v>
                </c:pt>
                <c:pt idx="213">
                  <c:v>47</c:v>
                </c:pt>
                <c:pt idx="214">
                  <c:v>45</c:v>
                </c:pt>
                <c:pt idx="215">
                  <c:v>45</c:v>
                </c:pt>
                <c:pt idx="216">
                  <c:v>42</c:v>
                </c:pt>
                <c:pt idx="217">
                  <c:v>42</c:v>
                </c:pt>
                <c:pt idx="218">
                  <c:v>45</c:v>
                </c:pt>
                <c:pt idx="219">
                  <c:v>42</c:v>
                </c:pt>
                <c:pt idx="220">
                  <c:v>40</c:v>
                </c:pt>
                <c:pt idx="221">
                  <c:v>38</c:v>
                </c:pt>
                <c:pt idx="222">
                  <c:v>41</c:v>
                </c:pt>
                <c:pt idx="223">
                  <c:v>45</c:v>
                </c:pt>
                <c:pt idx="224">
                  <c:v>41</c:v>
                </c:pt>
                <c:pt idx="225">
                  <c:v>40</c:v>
                </c:pt>
                <c:pt idx="226">
                  <c:v>38</c:v>
                </c:pt>
                <c:pt idx="227">
                  <c:v>38</c:v>
                </c:pt>
                <c:pt idx="228">
                  <c:v>38</c:v>
                </c:pt>
                <c:pt idx="229">
                  <c:v>45</c:v>
                </c:pt>
                <c:pt idx="230">
                  <c:v>43</c:v>
                </c:pt>
                <c:pt idx="231">
                  <c:v>35</c:v>
                </c:pt>
                <c:pt idx="232">
                  <c:v>42</c:v>
                </c:pt>
                <c:pt idx="233">
                  <c:v>44</c:v>
                </c:pt>
                <c:pt idx="234">
                  <c:v>37</c:v>
                </c:pt>
                <c:pt idx="235">
                  <c:v>42</c:v>
                </c:pt>
                <c:pt idx="236">
                  <c:v>42</c:v>
                </c:pt>
                <c:pt idx="237">
                  <c:v>49</c:v>
                </c:pt>
                <c:pt idx="238">
                  <c:v>45</c:v>
                </c:pt>
                <c:pt idx="239">
                  <c:v>43</c:v>
                </c:pt>
                <c:pt idx="240">
                  <c:v>47</c:v>
                </c:pt>
                <c:pt idx="241">
                  <c:v>58</c:v>
                </c:pt>
                <c:pt idx="242">
                  <c:v>66</c:v>
                </c:pt>
                <c:pt idx="243">
                  <c:v>66</c:v>
                </c:pt>
                <c:pt idx="244">
                  <c:v>65</c:v>
                </c:pt>
                <c:pt idx="245">
                  <c:v>49</c:v>
                </c:pt>
                <c:pt idx="246">
                  <c:v>57</c:v>
                </c:pt>
                <c:pt idx="247">
                  <c:v>74</c:v>
                </c:pt>
                <c:pt idx="248">
                  <c:v>97</c:v>
                </c:pt>
                <c:pt idx="249">
                  <c:v>85</c:v>
                </c:pt>
                <c:pt idx="250">
                  <c:v>88</c:v>
                </c:pt>
                <c:pt idx="251">
                  <c:v>77</c:v>
                </c:pt>
                <c:pt idx="252">
                  <c:v>75</c:v>
                </c:pt>
                <c:pt idx="253">
                  <c:v>68</c:v>
                </c:pt>
                <c:pt idx="254">
                  <c:v>68</c:v>
                </c:pt>
                <c:pt idx="255">
                  <c:v>75</c:v>
                </c:pt>
                <c:pt idx="256">
                  <c:v>72</c:v>
                </c:pt>
                <c:pt idx="257">
                  <c:v>65</c:v>
                </c:pt>
                <c:pt idx="258">
                  <c:v>97</c:v>
                </c:pt>
                <c:pt idx="259">
                  <c:v>100</c:v>
                </c:pt>
                <c:pt idx="260">
                  <c:v>100</c:v>
                </c:pt>
              </c:numCache>
            </c:numRef>
          </c:val>
          <c:extLst>
            <c:ext xmlns:c16="http://schemas.microsoft.com/office/drawing/2014/chart" uri="{C3380CC4-5D6E-409C-BE32-E72D297353CC}">
              <c16:uniqueId val="{00000000-8FEB-4820-B69F-1B50AC0E17D9}"/>
            </c:ext>
          </c:extLst>
        </c:ser>
        <c:dLbls>
          <c:showLegendKey val="0"/>
          <c:showVal val="0"/>
          <c:showCatName val="0"/>
          <c:showSerName val="0"/>
          <c:showPercent val="0"/>
          <c:showBubbleSize val="0"/>
        </c:dLbls>
        <c:axId val="1403865280"/>
        <c:axId val="1223779008"/>
      </c:areaChart>
      <c:dateAx>
        <c:axId val="140386528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223779008"/>
        <c:crosses val="autoZero"/>
        <c:auto val="1"/>
        <c:lblOffset val="100"/>
        <c:baseTimeUnit val="days"/>
      </c:dateAx>
      <c:valAx>
        <c:axId val="1223779008"/>
        <c:scaling>
          <c:orientation val="minMax"/>
          <c:max val="100"/>
        </c:scaling>
        <c:delete val="0"/>
        <c:axPos val="r"/>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03865280"/>
        <c:crosses val="max"/>
        <c:crossBetween val="midCat"/>
      </c:valAx>
      <c:spPr>
        <a:noFill/>
        <a:ln>
          <a:noFill/>
        </a:ln>
        <a:effectLst/>
      </c:spPr>
    </c:plotArea>
    <c:plotVisOnly val="1"/>
    <c:dispBlanksAs val="zero"/>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A81342-A87B-C024-C6EF-549BF5EB4C8A}"/>
              </a:ext>
            </a:extLst>
          </p:cNvPr>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066E2D-8FD8-867F-41D1-0AFED18A6F4F}"/>
              </a:ext>
            </a:extLst>
          </p:cNvPr>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2F3D4088-2397-47A6-B3BE-4DDDAF0F2F8F}" type="datetimeFigureOut">
              <a:rPr lang="en-US" smtClean="0"/>
              <a:t>9/26/2025</a:t>
            </a:fld>
            <a:endParaRPr lang="en-US"/>
          </a:p>
        </p:txBody>
      </p:sp>
      <p:sp>
        <p:nvSpPr>
          <p:cNvPr id="4" name="Footer Placeholder 3">
            <a:extLst>
              <a:ext uri="{FF2B5EF4-FFF2-40B4-BE49-F238E27FC236}">
                <a16:creationId xmlns:a16="http://schemas.microsoft.com/office/drawing/2014/main" id="{2F9214A5-B433-0A02-14C3-2C4220E07407}"/>
              </a:ext>
            </a:extLst>
          </p:cNvPr>
          <p:cNvSpPr>
            <a:spLocks noGrp="1"/>
          </p:cNvSpPr>
          <p:nvPr>
            <p:ph type="ftr" sz="quarter" idx="2"/>
          </p:nvPr>
        </p:nvSpPr>
        <p:spPr>
          <a:xfrm>
            <a:off x="0" y="6659563"/>
            <a:ext cx="4029075" cy="350837"/>
          </a:xfrm>
          <a:prstGeom prst="rect">
            <a:avLst/>
          </a:prstGeom>
        </p:spPr>
        <p:txBody>
          <a:bodyPr vert="horz" lIns="91440" tIns="45720" rIns="91440" bIns="45720" rtlCol="0" anchor="b"/>
          <a:lstStyle>
            <a:lvl1pPr algn="l">
              <a:defRPr sz="1200"/>
            </a:lvl1pPr>
          </a:lstStyle>
          <a:p>
            <a:r>
              <a:rPr lang="en-US"/>
              <a:t>SEPTEMBER 2023</a:t>
            </a:r>
          </a:p>
        </p:txBody>
      </p:sp>
      <p:sp>
        <p:nvSpPr>
          <p:cNvPr id="5" name="Slide Number Placeholder 4">
            <a:extLst>
              <a:ext uri="{FF2B5EF4-FFF2-40B4-BE49-F238E27FC236}">
                <a16:creationId xmlns:a16="http://schemas.microsoft.com/office/drawing/2014/main" id="{5D14951B-E647-1DFA-F21D-06A9025112A7}"/>
              </a:ext>
            </a:extLst>
          </p:cNvPr>
          <p:cNvSpPr>
            <a:spLocks noGrp="1"/>
          </p:cNvSpPr>
          <p:nvPr>
            <p:ph type="sldNum" sz="quarter" idx="3"/>
          </p:nvPr>
        </p:nvSpPr>
        <p:spPr>
          <a:xfrm>
            <a:off x="5265738" y="6659563"/>
            <a:ext cx="4029075" cy="350837"/>
          </a:xfrm>
          <a:prstGeom prst="rect">
            <a:avLst/>
          </a:prstGeom>
        </p:spPr>
        <p:txBody>
          <a:bodyPr vert="horz" lIns="91440" tIns="45720" rIns="91440" bIns="45720" rtlCol="0" anchor="b"/>
          <a:lstStyle>
            <a:lvl1pPr algn="r">
              <a:defRPr sz="1200"/>
            </a:lvl1pPr>
          </a:lstStyle>
          <a:p>
            <a:fld id="{2E76BB6B-3FF8-4E34-ADBA-5BF1297C5D38}" type="slidenum">
              <a:rPr lang="en-US" smtClean="0"/>
              <a:t>‹#›</a:t>
            </a:fld>
            <a:endParaRPr lang="en-US"/>
          </a:p>
        </p:txBody>
      </p:sp>
    </p:spTree>
    <p:extLst>
      <p:ext uri="{BB962C8B-B14F-4D97-AF65-F5344CB8AC3E}">
        <p14:creationId xmlns:p14="http://schemas.microsoft.com/office/powerpoint/2010/main" val="28495507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077"/>
          </a:xfrm>
          <a:prstGeom prst="rect">
            <a:avLst/>
          </a:prstGeom>
        </p:spPr>
        <p:txBody>
          <a:bodyPr vert="horz" lIns="100301" tIns="50150" rIns="100301" bIns="50150" rtlCol="0"/>
          <a:lstStyle>
            <a:lvl1pPr algn="l">
              <a:defRPr sz="1300"/>
            </a:lvl1pPr>
          </a:lstStyle>
          <a:p>
            <a:endParaRPr lang="en-US"/>
          </a:p>
        </p:txBody>
      </p:sp>
      <p:sp>
        <p:nvSpPr>
          <p:cNvPr id="3" name="Date Placeholder 2"/>
          <p:cNvSpPr>
            <a:spLocks noGrp="1"/>
          </p:cNvSpPr>
          <p:nvPr>
            <p:ph type="dt" idx="1"/>
          </p:nvPr>
        </p:nvSpPr>
        <p:spPr>
          <a:xfrm>
            <a:off x="5266347" y="0"/>
            <a:ext cx="4028440" cy="352077"/>
          </a:xfrm>
          <a:prstGeom prst="rect">
            <a:avLst/>
          </a:prstGeom>
        </p:spPr>
        <p:txBody>
          <a:bodyPr vert="horz" lIns="100301" tIns="50150" rIns="100301" bIns="50150" rtlCol="0"/>
          <a:lstStyle>
            <a:lvl1pPr algn="r">
              <a:defRPr sz="1300"/>
            </a:lvl1pPr>
          </a:lstStyle>
          <a:p>
            <a:fld id="{F616561B-269C-4681-8024-1CC083611985}" type="datetimeFigureOut">
              <a:rPr lang="en-US" smtClean="0"/>
              <a:t>9/26/2025</a:t>
            </a:fld>
            <a:endParaRPr lang="en-US"/>
          </a:p>
        </p:txBody>
      </p:sp>
      <p:sp>
        <p:nvSpPr>
          <p:cNvPr id="4" name="Slide Image Placeholder 3"/>
          <p:cNvSpPr>
            <a:spLocks noGrp="1" noRot="1" noChangeAspect="1"/>
          </p:cNvSpPr>
          <p:nvPr>
            <p:ph type="sldImg" idx="2"/>
          </p:nvPr>
        </p:nvSpPr>
        <p:spPr>
          <a:xfrm>
            <a:off x="2759075" y="877888"/>
            <a:ext cx="3778250" cy="2365375"/>
          </a:xfrm>
          <a:prstGeom prst="rect">
            <a:avLst/>
          </a:prstGeom>
          <a:noFill/>
          <a:ln w="12700">
            <a:solidFill>
              <a:prstClr val="black"/>
            </a:solidFill>
          </a:ln>
        </p:spPr>
        <p:txBody>
          <a:bodyPr vert="horz" lIns="100301" tIns="50150" rIns="100301" bIns="50150" rtlCol="0" anchor="ctr"/>
          <a:lstStyle/>
          <a:p>
            <a:endParaRPr lang="en-US"/>
          </a:p>
        </p:txBody>
      </p:sp>
      <p:sp>
        <p:nvSpPr>
          <p:cNvPr id="5" name="Notes Placeholder 4"/>
          <p:cNvSpPr>
            <a:spLocks noGrp="1"/>
          </p:cNvSpPr>
          <p:nvPr>
            <p:ph type="body" sz="quarter" idx="3"/>
          </p:nvPr>
        </p:nvSpPr>
        <p:spPr>
          <a:xfrm>
            <a:off x="929640" y="3372928"/>
            <a:ext cx="7437120" cy="2762144"/>
          </a:xfrm>
          <a:prstGeom prst="rect">
            <a:avLst/>
          </a:prstGeom>
        </p:spPr>
        <p:txBody>
          <a:bodyPr vert="horz" lIns="100301" tIns="50150" rIns="100301" bIns="501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325"/>
            <a:ext cx="4028440" cy="352076"/>
          </a:xfrm>
          <a:prstGeom prst="rect">
            <a:avLst/>
          </a:prstGeom>
        </p:spPr>
        <p:txBody>
          <a:bodyPr vert="horz" lIns="100301" tIns="50150" rIns="100301" bIns="50150" rtlCol="0" anchor="b"/>
          <a:lstStyle>
            <a:lvl1pPr algn="l">
              <a:defRPr sz="1300"/>
            </a:lvl1pPr>
          </a:lstStyle>
          <a:p>
            <a:r>
              <a:rPr lang="en-US"/>
              <a:t>SEPTEMBER 2023</a:t>
            </a:r>
          </a:p>
        </p:txBody>
      </p:sp>
      <p:sp>
        <p:nvSpPr>
          <p:cNvPr id="7" name="Slide Number Placeholder 6"/>
          <p:cNvSpPr>
            <a:spLocks noGrp="1"/>
          </p:cNvSpPr>
          <p:nvPr>
            <p:ph type="sldNum" sz="quarter" idx="5"/>
          </p:nvPr>
        </p:nvSpPr>
        <p:spPr>
          <a:xfrm>
            <a:off x="5266347" y="6658325"/>
            <a:ext cx="4028440" cy="352076"/>
          </a:xfrm>
          <a:prstGeom prst="rect">
            <a:avLst/>
          </a:prstGeom>
        </p:spPr>
        <p:txBody>
          <a:bodyPr vert="horz" lIns="100301" tIns="50150" rIns="100301" bIns="50150" rtlCol="0" anchor="b"/>
          <a:lstStyle>
            <a:lvl1pPr algn="r">
              <a:defRPr sz="1300"/>
            </a:lvl1pPr>
          </a:lstStyle>
          <a:p>
            <a:fld id="{8A07DB61-1C86-404F-8927-0202358BED43}" type="slidenum">
              <a:rPr lang="en-US" smtClean="0"/>
              <a:t>‹#›</a:t>
            </a:fld>
            <a:endParaRPr lang="en-US"/>
          </a:p>
        </p:txBody>
      </p:sp>
    </p:spTree>
    <p:extLst>
      <p:ext uri="{BB962C8B-B14F-4D97-AF65-F5344CB8AC3E}">
        <p14:creationId xmlns:p14="http://schemas.microsoft.com/office/powerpoint/2010/main" val="146368817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A85A2-9109-3E11-340B-927B8D29C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89B0B-91BF-1224-AFA0-463E224E26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7341B-48EF-D90C-8ED1-3D3CEFECE4DF}"/>
              </a:ext>
            </a:extLst>
          </p:cNvPr>
          <p:cNvSpPr>
            <a:spLocks noGrp="1"/>
          </p:cNvSpPr>
          <p:nvPr>
            <p:ph type="body" idx="1"/>
          </p:nvPr>
        </p:nvSpPr>
        <p:spPr/>
        <p:txBody>
          <a:bodyPr/>
          <a:lstStyle/>
          <a:p>
            <a:r>
              <a:rPr lang="en-US"/>
              <a:t>The Rootist is...a groundbreaking </a:t>
            </a:r>
            <a:r>
              <a:rPr lang="en-US" sz="1200">
                <a:solidFill>
                  <a:srgbClr val="511332"/>
                </a:solidFill>
                <a:latin typeface="Montserrat" panose="00000500000000000000" pitchFamily="2" charset="0"/>
              </a:rPr>
              <a:t>root, scalp and haircare brand, powered by fermentation </a:t>
            </a:r>
            <a:endParaRPr lang="en-US"/>
          </a:p>
        </p:txBody>
      </p:sp>
      <p:sp>
        <p:nvSpPr>
          <p:cNvPr id="4" name="Footer Placeholder 3">
            <a:extLst>
              <a:ext uri="{FF2B5EF4-FFF2-40B4-BE49-F238E27FC236}">
                <a16:creationId xmlns:a16="http://schemas.microsoft.com/office/drawing/2014/main" id="{5D23CEAA-5E72-02AB-5664-B1859265D043}"/>
              </a:ext>
            </a:extLst>
          </p:cNvPr>
          <p:cNvSpPr>
            <a:spLocks noGrp="1"/>
          </p:cNvSpPr>
          <p:nvPr>
            <p:ph type="ftr" sz="quarter" idx="4"/>
          </p:nvPr>
        </p:nvSpPr>
        <p:spPr/>
        <p:txBody>
          <a:bodyPr/>
          <a:lstStyle/>
          <a:p>
            <a:r>
              <a:rPr lang="en-US"/>
              <a:t>SEPTEMBER 2023</a:t>
            </a:r>
          </a:p>
        </p:txBody>
      </p:sp>
      <p:sp>
        <p:nvSpPr>
          <p:cNvPr id="5" name="Slide Number Placeholder 4">
            <a:extLst>
              <a:ext uri="{FF2B5EF4-FFF2-40B4-BE49-F238E27FC236}">
                <a16:creationId xmlns:a16="http://schemas.microsoft.com/office/drawing/2014/main" id="{B53BC65E-1FB9-BDCE-865F-5A6A82981D56}"/>
              </a:ext>
            </a:extLst>
          </p:cNvPr>
          <p:cNvSpPr>
            <a:spLocks noGrp="1"/>
          </p:cNvSpPr>
          <p:nvPr>
            <p:ph type="sldNum" sz="quarter" idx="5"/>
          </p:nvPr>
        </p:nvSpPr>
        <p:spPr/>
        <p:txBody>
          <a:bodyPr/>
          <a:lstStyle/>
          <a:p>
            <a:fld id="{8A07DB61-1C86-404F-8927-0202358BED43}" type="slidenum">
              <a:rPr lang="en-US" smtClean="0"/>
              <a:t>1</a:t>
            </a:fld>
            <a:endParaRPr lang="en-US"/>
          </a:p>
        </p:txBody>
      </p:sp>
    </p:spTree>
    <p:extLst>
      <p:ext uri="{BB962C8B-B14F-4D97-AF65-F5344CB8AC3E}">
        <p14:creationId xmlns:p14="http://schemas.microsoft.com/office/powerpoint/2010/main" val="269494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6F6D-F3DE-2A34-BE45-A7F60673C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72F41-C6C5-6622-84FF-866D79886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05BC4-86DC-469D-7C5D-442381E233E6}"/>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20309BE0-432E-A67A-6127-2A9A4D6A42D5}"/>
              </a:ext>
            </a:extLst>
          </p:cNvPr>
          <p:cNvSpPr>
            <a:spLocks noGrp="1"/>
          </p:cNvSpPr>
          <p:nvPr>
            <p:ph type="ftr" sz="quarter" idx="4"/>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ysClr val="windowText" lastClr="000000"/>
                </a:solidFill>
                <a:effectLst/>
                <a:uLnTx/>
                <a:uFillTx/>
              </a:rPr>
              <a:t>SEPTEMBER 2023</a:t>
            </a:r>
          </a:p>
        </p:txBody>
      </p:sp>
      <p:sp>
        <p:nvSpPr>
          <p:cNvPr id="5" name="Slide Number Placeholder 4">
            <a:extLst>
              <a:ext uri="{FF2B5EF4-FFF2-40B4-BE49-F238E27FC236}">
                <a16:creationId xmlns:a16="http://schemas.microsoft.com/office/drawing/2014/main" id="{3859ACF0-18A2-0F11-FEA5-63D3A350153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A07DB61-1C86-404F-8927-0202358BED43}" type="slidenum">
              <a:rPr kumimoji="0" lang="en-US" sz="13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3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1064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CBA6A-8EB1-030F-DEEC-CB8DE0F3A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15041-BBD0-A971-7D8B-62878719E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CB211-A1E4-3998-C49D-63225160704F}"/>
              </a:ext>
            </a:extLst>
          </p:cNvPr>
          <p:cNvSpPr>
            <a:spLocks noGrp="1"/>
          </p:cNvSpPr>
          <p:nvPr>
            <p:ph type="body" idx="1"/>
          </p:nvPr>
        </p:nvSpPr>
        <p:spPr/>
        <p:txBody>
          <a:bodyPr/>
          <a:lstStyle/>
          <a:p>
            <a:r>
              <a:rPr lang="en-US">
                <a:ea typeface="Calibri"/>
                <a:cs typeface="Calibri"/>
              </a:rPr>
              <a:t>FACT – It is completely normal to shed anywhere between 50-200 hairs day </a:t>
            </a:r>
          </a:p>
          <a:p>
            <a:r>
              <a:rPr lang="en-US">
                <a:ea typeface="Calibri"/>
                <a:cs typeface="Calibri"/>
              </a:rPr>
              <a:t>Our hair has a natural cycle process. At any given moment about 10-15% of your hair is in telogen</a:t>
            </a:r>
          </a:p>
          <a:p>
            <a:r>
              <a:rPr lang="en-US">
                <a:ea typeface="Calibri"/>
                <a:cs typeface="Calibri"/>
              </a:rPr>
              <a:t>Telogen is the resting stage where our hair </a:t>
            </a:r>
            <a:r>
              <a:rPr lang="en-US" err="1">
                <a:ea typeface="Calibri"/>
                <a:cs typeface="Calibri"/>
              </a:rPr>
              <a:t>sheed</a:t>
            </a:r>
          </a:p>
          <a:p>
            <a:r>
              <a:rPr lang="en-US">
                <a:ea typeface="Calibri"/>
                <a:cs typeface="Calibri"/>
              </a:rPr>
              <a:t>Stressors to our body can result in excess shedding – if you are seeing over 200 hairs/day *look at photos* you can consults derm</a:t>
            </a:r>
          </a:p>
          <a:p>
            <a:r>
              <a:rPr lang="en-US">
                <a:ea typeface="Calibri"/>
                <a:cs typeface="Calibri"/>
              </a:rPr>
              <a:t>Also consider how often you wash and brush can sometimes...</a:t>
            </a:r>
          </a:p>
        </p:txBody>
      </p:sp>
      <p:sp>
        <p:nvSpPr>
          <p:cNvPr id="4" name="Footer Placeholder 3">
            <a:extLst>
              <a:ext uri="{FF2B5EF4-FFF2-40B4-BE49-F238E27FC236}">
                <a16:creationId xmlns:a16="http://schemas.microsoft.com/office/drawing/2014/main" id="{25BC8DA7-7120-C310-40A4-7CD8F9E2A0DF}"/>
              </a:ext>
            </a:extLst>
          </p:cNvPr>
          <p:cNvSpPr>
            <a:spLocks noGrp="1"/>
          </p:cNvSpPr>
          <p:nvPr>
            <p:ph type="ftr" sz="quarter" idx="4"/>
          </p:nvPr>
        </p:nvSpPr>
        <p:spPr/>
        <p:txBody>
          <a:bodyPr/>
          <a:lstStyle/>
          <a:p>
            <a:r>
              <a:rPr lang="en-US"/>
              <a:t>SEPTEMBER 2023</a:t>
            </a:r>
          </a:p>
        </p:txBody>
      </p:sp>
      <p:sp>
        <p:nvSpPr>
          <p:cNvPr id="5" name="Slide Number Placeholder 4">
            <a:extLst>
              <a:ext uri="{FF2B5EF4-FFF2-40B4-BE49-F238E27FC236}">
                <a16:creationId xmlns:a16="http://schemas.microsoft.com/office/drawing/2014/main" id="{E63EA9A3-D941-4CF4-8221-CB5E9843047D}"/>
              </a:ext>
            </a:extLst>
          </p:cNvPr>
          <p:cNvSpPr>
            <a:spLocks noGrp="1"/>
          </p:cNvSpPr>
          <p:nvPr>
            <p:ph type="sldNum" sz="quarter" idx="5"/>
          </p:nvPr>
        </p:nvSpPr>
        <p:spPr/>
        <p:txBody>
          <a:bodyPr/>
          <a:lstStyle/>
          <a:p>
            <a:fld id="{8A07DB61-1C86-404F-8927-0202358BED43}" type="slidenum">
              <a:rPr lang="en-US" smtClean="0"/>
              <a:t>11</a:t>
            </a:fld>
            <a:endParaRPr lang="en-US"/>
          </a:p>
        </p:txBody>
      </p:sp>
    </p:spTree>
    <p:extLst>
      <p:ext uri="{BB962C8B-B14F-4D97-AF65-F5344CB8AC3E}">
        <p14:creationId xmlns:p14="http://schemas.microsoft.com/office/powerpoint/2010/main" val="55621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SEPTEMBER 2023</a:t>
            </a:r>
          </a:p>
        </p:txBody>
      </p:sp>
      <p:sp>
        <p:nvSpPr>
          <p:cNvPr id="5" name="Slide Number Placeholder 4"/>
          <p:cNvSpPr>
            <a:spLocks noGrp="1"/>
          </p:cNvSpPr>
          <p:nvPr>
            <p:ph type="sldNum" sz="quarter" idx="5"/>
          </p:nvPr>
        </p:nvSpPr>
        <p:spPr/>
        <p:txBody>
          <a:bodyPr/>
          <a:lstStyle/>
          <a:p>
            <a:fld id="{8A07DB61-1C86-404F-8927-0202358BED43}" type="slidenum">
              <a:rPr lang="en-US" smtClean="0"/>
              <a:t>12</a:t>
            </a:fld>
            <a:endParaRPr lang="en-US"/>
          </a:p>
        </p:txBody>
      </p:sp>
    </p:spTree>
    <p:extLst>
      <p:ext uri="{BB962C8B-B14F-4D97-AF65-F5344CB8AC3E}">
        <p14:creationId xmlns:p14="http://schemas.microsoft.com/office/powerpoint/2010/main" val="972397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SEPTEMBER 2023</a:t>
            </a:r>
          </a:p>
        </p:txBody>
      </p:sp>
      <p:sp>
        <p:nvSpPr>
          <p:cNvPr id="5" name="Slide Number Placeholder 4"/>
          <p:cNvSpPr>
            <a:spLocks noGrp="1"/>
          </p:cNvSpPr>
          <p:nvPr>
            <p:ph type="sldNum" sz="quarter" idx="5"/>
          </p:nvPr>
        </p:nvSpPr>
        <p:spPr/>
        <p:txBody>
          <a:bodyPr/>
          <a:lstStyle/>
          <a:p>
            <a:fld id="{8A07DB61-1C86-404F-8927-0202358BED43}" type="slidenum">
              <a:rPr lang="en-US" smtClean="0"/>
              <a:t>14</a:t>
            </a:fld>
            <a:endParaRPr lang="en-US"/>
          </a:p>
        </p:txBody>
      </p:sp>
    </p:spTree>
    <p:extLst>
      <p:ext uri="{BB962C8B-B14F-4D97-AF65-F5344CB8AC3E}">
        <p14:creationId xmlns:p14="http://schemas.microsoft.com/office/powerpoint/2010/main" val="419551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745EE-0597-0729-81C8-3676439E5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29A66-1B14-78E7-A430-5D0E7BFAE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03891-79EC-BCAD-E077-2A8148554DC9}"/>
              </a:ext>
            </a:extLst>
          </p:cNvPr>
          <p:cNvSpPr>
            <a:spLocks noGrp="1"/>
          </p:cNvSpPr>
          <p:nvPr>
            <p:ph type="body" idx="1"/>
          </p:nvPr>
        </p:nvSpPr>
        <p:spPr/>
        <p:txBody>
          <a:bodyPr/>
          <a:lstStyle/>
          <a:p>
            <a:r>
              <a:rPr lang="en-US">
                <a:ea typeface="Calibri"/>
                <a:cs typeface="Calibri"/>
              </a:rPr>
              <a:t>Tested over time (4m)</a:t>
            </a:r>
            <a:endParaRPr lang="en-US"/>
          </a:p>
        </p:txBody>
      </p:sp>
      <p:sp>
        <p:nvSpPr>
          <p:cNvPr id="4" name="Footer Placeholder 3">
            <a:extLst>
              <a:ext uri="{FF2B5EF4-FFF2-40B4-BE49-F238E27FC236}">
                <a16:creationId xmlns:a16="http://schemas.microsoft.com/office/drawing/2014/main" id="{0D552A55-7DBF-C64F-AFD5-9C0972FA2923}"/>
              </a:ext>
            </a:extLst>
          </p:cNvPr>
          <p:cNvSpPr>
            <a:spLocks noGrp="1"/>
          </p:cNvSpPr>
          <p:nvPr>
            <p:ph type="ftr" sz="quarter" idx="4"/>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ysClr val="windowText" lastClr="000000"/>
                </a:solidFill>
                <a:effectLst/>
                <a:uLnTx/>
                <a:uFillTx/>
              </a:rPr>
              <a:t>SEPTEMBER 2023</a:t>
            </a:r>
          </a:p>
        </p:txBody>
      </p:sp>
      <p:sp>
        <p:nvSpPr>
          <p:cNvPr id="5" name="Slide Number Placeholder 4">
            <a:extLst>
              <a:ext uri="{FF2B5EF4-FFF2-40B4-BE49-F238E27FC236}">
                <a16:creationId xmlns:a16="http://schemas.microsoft.com/office/drawing/2014/main" id="{7404FEFC-F346-05B8-36DD-49E38EC3DA91}"/>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A07DB61-1C86-404F-8927-0202358BED43}" type="slidenum">
              <a:rPr kumimoji="0" lang="en-US" sz="13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3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57683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9239D-E163-3190-9E4B-9DA712F89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80B1C-C6E3-7602-3079-7D3A366AA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1AED3-FD2F-8B94-B672-2D40E942BEAC}"/>
              </a:ext>
            </a:extLst>
          </p:cNvPr>
          <p:cNvSpPr>
            <a:spLocks noGrp="1"/>
          </p:cNvSpPr>
          <p:nvPr>
            <p:ph type="body" idx="1"/>
          </p:nvPr>
        </p:nvSpPr>
        <p:spPr/>
        <p:txBody>
          <a:bodyPr/>
          <a:lstStyle/>
          <a:p>
            <a:r>
              <a:rPr lang="en-US">
                <a:ea typeface="Calibri"/>
                <a:cs typeface="Calibri"/>
              </a:rPr>
              <a:t>*Will add ingredient claims from product sheets once approved*</a:t>
            </a:r>
          </a:p>
        </p:txBody>
      </p:sp>
      <p:sp>
        <p:nvSpPr>
          <p:cNvPr id="4" name="Footer Placeholder 3">
            <a:extLst>
              <a:ext uri="{FF2B5EF4-FFF2-40B4-BE49-F238E27FC236}">
                <a16:creationId xmlns:a16="http://schemas.microsoft.com/office/drawing/2014/main" id="{79186864-77F8-0F3D-436C-B488ACE1D744}"/>
              </a:ext>
            </a:extLst>
          </p:cNvPr>
          <p:cNvSpPr>
            <a:spLocks noGrp="1"/>
          </p:cNvSpPr>
          <p:nvPr>
            <p:ph type="ftr" sz="quarter" idx="4"/>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ysClr val="windowText" lastClr="000000"/>
                </a:solidFill>
                <a:effectLst/>
                <a:uLnTx/>
                <a:uFillTx/>
              </a:rPr>
              <a:t>SEPTEMBER 2023</a:t>
            </a:r>
          </a:p>
        </p:txBody>
      </p:sp>
      <p:sp>
        <p:nvSpPr>
          <p:cNvPr id="5" name="Slide Number Placeholder 4">
            <a:extLst>
              <a:ext uri="{FF2B5EF4-FFF2-40B4-BE49-F238E27FC236}">
                <a16:creationId xmlns:a16="http://schemas.microsoft.com/office/drawing/2014/main" id="{11E5326C-AB38-DD33-B6A2-DF68D63B83AE}"/>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A07DB61-1C86-404F-8927-0202358BED43}" type="slidenum">
              <a:rPr kumimoji="0" lang="en-US" sz="13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US" sz="13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2060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SEPTEMBER 2023</a:t>
            </a:r>
          </a:p>
        </p:txBody>
      </p:sp>
      <p:sp>
        <p:nvSpPr>
          <p:cNvPr id="5" name="Slide Number Placeholder 4"/>
          <p:cNvSpPr>
            <a:spLocks noGrp="1"/>
          </p:cNvSpPr>
          <p:nvPr>
            <p:ph type="sldNum" sz="quarter" idx="5"/>
          </p:nvPr>
        </p:nvSpPr>
        <p:spPr/>
        <p:txBody>
          <a:bodyPr/>
          <a:lstStyle/>
          <a:p>
            <a:fld id="{8A07DB61-1C86-404F-8927-0202358BED43}" type="slidenum">
              <a:rPr lang="en-US" smtClean="0"/>
              <a:t>17</a:t>
            </a:fld>
            <a:endParaRPr lang="en-US"/>
          </a:p>
        </p:txBody>
      </p:sp>
    </p:spTree>
    <p:extLst>
      <p:ext uri="{BB962C8B-B14F-4D97-AF65-F5344CB8AC3E}">
        <p14:creationId xmlns:p14="http://schemas.microsoft.com/office/powerpoint/2010/main" val="150683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454F-7FC5-AF8D-C33B-E4915CD05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170EC-551C-0579-EBF3-263814A76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CEFB3-6ADF-D6D8-FE24-88482F36BC5A}"/>
              </a:ext>
            </a:extLst>
          </p:cNvPr>
          <p:cNvSpPr>
            <a:spLocks noGrp="1"/>
          </p:cNvSpPr>
          <p:nvPr>
            <p:ph type="body" idx="1"/>
          </p:nvPr>
        </p:nvSpPr>
        <p:spPr/>
        <p:txBody>
          <a:bodyPr/>
          <a:lstStyle/>
          <a:p>
            <a:r>
              <a:rPr lang="en-US">
                <a:ea typeface="Calibri"/>
                <a:cs typeface="Calibri"/>
              </a:rPr>
              <a:t>Tested over time (4m)</a:t>
            </a:r>
            <a:endParaRPr lang="en-US"/>
          </a:p>
        </p:txBody>
      </p:sp>
      <p:sp>
        <p:nvSpPr>
          <p:cNvPr id="4" name="Footer Placeholder 3">
            <a:extLst>
              <a:ext uri="{FF2B5EF4-FFF2-40B4-BE49-F238E27FC236}">
                <a16:creationId xmlns:a16="http://schemas.microsoft.com/office/drawing/2014/main" id="{9D5363A2-A01D-3F75-A807-AE55C8B3A731}"/>
              </a:ext>
            </a:extLst>
          </p:cNvPr>
          <p:cNvSpPr>
            <a:spLocks noGrp="1"/>
          </p:cNvSpPr>
          <p:nvPr>
            <p:ph type="ftr" sz="quarter" idx="4"/>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ysClr val="windowText" lastClr="000000"/>
                </a:solidFill>
                <a:effectLst/>
                <a:uLnTx/>
                <a:uFillTx/>
              </a:rPr>
              <a:t>SEPTEMBER 2023</a:t>
            </a:r>
          </a:p>
        </p:txBody>
      </p:sp>
      <p:sp>
        <p:nvSpPr>
          <p:cNvPr id="5" name="Slide Number Placeholder 4">
            <a:extLst>
              <a:ext uri="{FF2B5EF4-FFF2-40B4-BE49-F238E27FC236}">
                <a16:creationId xmlns:a16="http://schemas.microsoft.com/office/drawing/2014/main" id="{07EEB496-1EFD-DB89-5072-FB1D41ADE4C4}"/>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A07DB61-1C86-404F-8927-0202358BED43}" type="slidenum">
              <a:rPr kumimoji="0" lang="en-US" sz="13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US" sz="13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48989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39D1E-FAF0-D887-13CB-47BB41968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4B26-EC6E-B63B-E008-092AF40AB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EAA95-48B1-94D1-CC02-5D59E240230B}"/>
              </a:ext>
            </a:extLst>
          </p:cNvPr>
          <p:cNvSpPr>
            <a:spLocks noGrp="1"/>
          </p:cNvSpPr>
          <p:nvPr>
            <p:ph type="body" idx="1"/>
          </p:nvPr>
        </p:nvSpPr>
        <p:spPr/>
        <p:txBody>
          <a:bodyPr/>
          <a:lstStyle/>
          <a:p>
            <a:r>
              <a:rPr lang="en-US"/>
              <a:t>Groundbreaking, first of its kind collaboration</a:t>
            </a:r>
          </a:p>
        </p:txBody>
      </p:sp>
      <p:sp>
        <p:nvSpPr>
          <p:cNvPr id="4" name="Slide Number Placeholder 3">
            <a:extLst>
              <a:ext uri="{FF2B5EF4-FFF2-40B4-BE49-F238E27FC236}">
                <a16:creationId xmlns:a16="http://schemas.microsoft.com/office/drawing/2014/main" id="{02D0AB88-BD69-DC66-E6FF-42FC32BA03AA}"/>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A07DB61-1C86-404F-8927-0202358BED43}" type="slidenum">
              <a:rPr kumimoji="0" lang="en-US" sz="13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US" sz="1300" b="0" i="0" u="none" strike="noStrike" kern="0" cap="none" spc="0" normalizeH="0" baseline="0" noProof="0">
              <a:ln>
                <a:noFill/>
              </a:ln>
              <a:solidFill>
                <a:sysClr val="windowText" lastClr="000000"/>
              </a:solidFill>
              <a:effectLst/>
              <a:uLnTx/>
              <a:uFillTx/>
            </a:endParaRPr>
          </a:p>
        </p:txBody>
      </p:sp>
      <p:sp>
        <p:nvSpPr>
          <p:cNvPr id="5" name="Footer Placeholder 4">
            <a:extLst>
              <a:ext uri="{FF2B5EF4-FFF2-40B4-BE49-F238E27FC236}">
                <a16:creationId xmlns:a16="http://schemas.microsoft.com/office/drawing/2014/main" id="{5AC3B3C6-FBAC-83CE-D666-282EE71289F0}"/>
              </a:ext>
            </a:extLst>
          </p:cNvPr>
          <p:cNvSpPr>
            <a:spLocks noGrp="1"/>
          </p:cNvSpPr>
          <p:nvPr>
            <p:ph type="ftr" sz="quarter" idx="4"/>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ysClr val="windowText" lastClr="000000"/>
                </a:solidFill>
                <a:effectLst/>
                <a:uLnTx/>
                <a:uFillTx/>
              </a:rPr>
              <a:t>SEPTEMBER 2023</a:t>
            </a:r>
          </a:p>
        </p:txBody>
      </p:sp>
    </p:spTree>
    <p:extLst>
      <p:ext uri="{BB962C8B-B14F-4D97-AF65-F5344CB8AC3E}">
        <p14:creationId xmlns:p14="http://schemas.microsoft.com/office/powerpoint/2010/main" val="1160979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will receive a comprehensive list of FAQs</a:t>
            </a:r>
          </a:p>
        </p:txBody>
      </p:sp>
      <p:sp>
        <p:nvSpPr>
          <p:cNvPr id="4" name="Footer Placeholder 3"/>
          <p:cNvSpPr>
            <a:spLocks noGrp="1"/>
          </p:cNvSpPr>
          <p:nvPr>
            <p:ph type="ftr" sz="quarter" idx="4"/>
          </p:nvPr>
        </p:nvSpPr>
        <p:spPr/>
        <p:txBody>
          <a:bodyPr/>
          <a:lstStyle/>
          <a:p>
            <a:r>
              <a:rPr lang="en-US"/>
              <a:t>SEPTEMBER 2023</a:t>
            </a:r>
          </a:p>
        </p:txBody>
      </p:sp>
      <p:sp>
        <p:nvSpPr>
          <p:cNvPr id="5" name="Slide Number Placeholder 4"/>
          <p:cNvSpPr>
            <a:spLocks noGrp="1"/>
          </p:cNvSpPr>
          <p:nvPr>
            <p:ph type="sldNum" sz="quarter" idx="5"/>
          </p:nvPr>
        </p:nvSpPr>
        <p:spPr/>
        <p:txBody>
          <a:bodyPr/>
          <a:lstStyle/>
          <a:p>
            <a:fld id="{8A07DB61-1C86-404F-8927-0202358BED43}" type="slidenum">
              <a:rPr lang="en-US" smtClean="0"/>
              <a:t>20</a:t>
            </a:fld>
            <a:endParaRPr lang="en-US"/>
          </a:p>
        </p:txBody>
      </p:sp>
    </p:spTree>
    <p:extLst>
      <p:ext uri="{BB962C8B-B14F-4D97-AF65-F5344CB8AC3E}">
        <p14:creationId xmlns:p14="http://schemas.microsoft.com/office/powerpoint/2010/main" val="236333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0F8C3-DA52-04C1-3777-81342CB7B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12C79-44F3-E1E7-640D-403BB3061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A6E7F-97CF-BE6F-1116-4A9C0B28EE41}"/>
              </a:ext>
            </a:extLst>
          </p:cNvPr>
          <p:cNvSpPr>
            <a:spLocks noGrp="1"/>
          </p:cNvSpPr>
          <p:nvPr>
            <p:ph type="body" idx="1"/>
          </p:nvPr>
        </p:nvSpPr>
        <p:spPr/>
        <p:txBody>
          <a:bodyPr/>
          <a:lstStyle/>
          <a:p>
            <a:pPr marL="12700" marR="0" lvl="0" indent="0" algn="just" defTabSz="914400" eaLnBrk="1" fontAlgn="auto" latinLnBrk="0" hangingPunct="1">
              <a:lnSpc>
                <a:spcPct val="100000"/>
              </a:lnSpc>
              <a:spcBef>
                <a:spcPts val="165"/>
              </a:spcBef>
              <a:spcAft>
                <a:spcPts val="0"/>
              </a:spcAft>
              <a:buClrTx/>
              <a:buSzTx/>
              <a:buFontTx/>
              <a:buNone/>
              <a:tabLst/>
              <a:defRPr/>
            </a:pPr>
            <a:r>
              <a:rPr lang="en-US" sz="1200">
                <a:solidFill>
                  <a:srgbClr val="511332"/>
                </a:solidFill>
                <a:latin typeface="Montserrat" panose="00000500000000000000" pitchFamily="2" charset="0"/>
              </a:rPr>
              <a:t>...and designed for </a:t>
            </a:r>
            <a:r>
              <a:rPr lang="en-US" sz="1200" b="1">
                <a:solidFill>
                  <a:srgbClr val="511332"/>
                </a:solidFill>
                <a:latin typeface="Montserrat" panose="00000500000000000000" pitchFamily="2" charset="0"/>
              </a:rPr>
              <a:t>complete hair wellness</a:t>
            </a:r>
            <a:r>
              <a:rPr lang="en-US" sz="1200">
                <a:solidFill>
                  <a:srgbClr val="511332"/>
                </a:solidFill>
                <a:latin typeface="Montserrat" panose="00000500000000000000" pitchFamily="2" charset="0"/>
              </a:rPr>
              <a:t>.  (Like Asma said… stress also impacts your hair)</a:t>
            </a:r>
          </a:p>
        </p:txBody>
      </p:sp>
      <p:sp>
        <p:nvSpPr>
          <p:cNvPr id="4" name="Footer Placeholder 3">
            <a:extLst>
              <a:ext uri="{FF2B5EF4-FFF2-40B4-BE49-F238E27FC236}">
                <a16:creationId xmlns:a16="http://schemas.microsoft.com/office/drawing/2014/main" id="{3C65F8FE-5514-D4C3-4F54-80E1B094CE33}"/>
              </a:ext>
            </a:extLst>
          </p:cNvPr>
          <p:cNvSpPr>
            <a:spLocks noGrp="1"/>
          </p:cNvSpPr>
          <p:nvPr>
            <p:ph type="ftr" sz="quarter" idx="4"/>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ysClr val="windowText" lastClr="000000"/>
                </a:solidFill>
                <a:effectLst/>
                <a:uLnTx/>
                <a:uFillTx/>
              </a:rPr>
              <a:t>SEPTEMBER 2023</a:t>
            </a:r>
          </a:p>
        </p:txBody>
      </p:sp>
      <p:sp>
        <p:nvSpPr>
          <p:cNvPr id="5" name="Slide Number Placeholder 4">
            <a:extLst>
              <a:ext uri="{FF2B5EF4-FFF2-40B4-BE49-F238E27FC236}">
                <a16:creationId xmlns:a16="http://schemas.microsoft.com/office/drawing/2014/main" id="{09E1C384-7EC2-4CB9-146E-8406D0F36C7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A07DB61-1C86-404F-8927-0202358BED43}" type="slidenum">
              <a:rPr kumimoji="0" lang="en-US" sz="13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US" sz="13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58239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5175"/>
              </a:lnSpc>
            </a:pPr>
            <a:r>
              <a:rPr lang="en-US" b="0" i="0">
                <a:solidFill>
                  <a:srgbClr val="672C45"/>
                </a:solidFill>
                <a:effectLst/>
                <a:latin typeface="Feature Display Web"/>
              </a:rPr>
              <a:t>ROOTS+SCALP+HAIR are connected. </a:t>
            </a:r>
            <a:r>
              <a:rPr lang="en-US" b="0" i="0">
                <a:solidFill>
                  <a:srgbClr val="672C45"/>
                </a:solidFill>
                <a:effectLst/>
                <a:latin typeface="Helvetica Neue"/>
              </a:rPr>
              <a:t>And so are we.</a:t>
            </a:r>
          </a:p>
          <a:p>
            <a:pPr marL="0" marR="0" lvl="0" indent="0" algn="l" defTabSz="914400" rtl="0" eaLnBrk="1" fontAlgn="auto" latinLnBrk="0" hangingPunct="1">
              <a:lnSpc>
                <a:spcPts val="5175"/>
              </a:lnSpc>
              <a:spcBef>
                <a:spcPts val="0"/>
              </a:spcBef>
              <a:spcAft>
                <a:spcPts val="0"/>
              </a:spcAft>
              <a:buClrTx/>
              <a:buSzTx/>
              <a:buFontTx/>
              <a:buNone/>
              <a:tabLst/>
              <a:defRPr/>
            </a:pPr>
            <a:r>
              <a:rPr lang="en-US" b="0" i="0">
                <a:solidFill>
                  <a:srgbClr val="FFFBF5"/>
                </a:solidFill>
                <a:effectLst/>
                <a:latin typeface="Feature Display Web"/>
              </a:rPr>
              <a:t>Our collective actions and choices matter, so we are working to reduce our impact at every step...</a:t>
            </a:r>
          </a:p>
          <a:p>
            <a:pPr marL="0" marR="0" lvl="0" indent="0" algn="l" defTabSz="914400" rtl="0" eaLnBrk="1" fontAlgn="auto" latinLnBrk="0" hangingPunct="1">
              <a:lnSpc>
                <a:spcPts val="5175"/>
              </a:lnSpc>
              <a:spcBef>
                <a:spcPts val="0"/>
              </a:spcBef>
              <a:spcAft>
                <a:spcPts val="0"/>
              </a:spcAft>
              <a:buClrTx/>
              <a:buSzTx/>
              <a:buFontTx/>
              <a:buNone/>
              <a:tabLst/>
              <a:defRPr/>
            </a:pPr>
            <a:r>
              <a:rPr lang="en-US" b="0" i="0">
                <a:solidFill>
                  <a:srgbClr val="FFFBF5"/>
                </a:solidFill>
                <a:effectLst/>
                <a:latin typeface="Feature Display Web"/>
              </a:rPr>
              <a:t>That’s why…</a:t>
            </a:r>
          </a:p>
          <a:p>
            <a:pPr algn="l">
              <a:lnSpc>
                <a:spcPts val="5175"/>
              </a:lnSpc>
            </a:pPr>
            <a:endParaRPr lang="en-US" b="0" i="0">
              <a:solidFill>
                <a:srgbClr val="672C45"/>
              </a:solidFill>
              <a:effectLst/>
              <a:latin typeface="Helvetica Neue"/>
            </a:endParaRPr>
          </a:p>
          <a:p>
            <a:endParaRPr lang="en-US"/>
          </a:p>
        </p:txBody>
      </p:sp>
      <p:sp>
        <p:nvSpPr>
          <p:cNvPr id="4" name="Footer Placeholder 3"/>
          <p:cNvSpPr>
            <a:spLocks noGrp="1"/>
          </p:cNvSpPr>
          <p:nvPr>
            <p:ph type="ftr" sz="quarter" idx="4"/>
          </p:nvPr>
        </p:nvSpPr>
        <p:spPr/>
        <p:txBody>
          <a:bodyPr/>
          <a:lstStyle/>
          <a:p>
            <a:r>
              <a:rPr lang="en-US"/>
              <a:t>SEPTEMBER 2023</a:t>
            </a:r>
          </a:p>
        </p:txBody>
      </p:sp>
      <p:sp>
        <p:nvSpPr>
          <p:cNvPr id="5" name="Slide Number Placeholder 4"/>
          <p:cNvSpPr>
            <a:spLocks noGrp="1"/>
          </p:cNvSpPr>
          <p:nvPr>
            <p:ph type="sldNum" sz="quarter" idx="5"/>
          </p:nvPr>
        </p:nvSpPr>
        <p:spPr/>
        <p:txBody>
          <a:bodyPr/>
          <a:lstStyle/>
          <a:p>
            <a:fld id="{8A07DB61-1C86-404F-8927-0202358BED43}" type="slidenum">
              <a:rPr lang="en-US" smtClean="0"/>
              <a:t>21</a:t>
            </a:fld>
            <a:endParaRPr lang="en-US"/>
          </a:p>
        </p:txBody>
      </p:sp>
    </p:spTree>
    <p:extLst>
      <p:ext uri="{BB962C8B-B14F-4D97-AF65-F5344CB8AC3E}">
        <p14:creationId xmlns:p14="http://schemas.microsoft.com/office/powerpoint/2010/main" val="4265060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4F2D-F020-7988-E80A-1172EBCE1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F48A9-1FEA-4373-15B5-0CFE7F90D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0468E-76CD-F6CE-1A9A-99F131C0F016}"/>
              </a:ext>
            </a:extLst>
          </p:cNvPr>
          <p:cNvSpPr>
            <a:spLocks noGrp="1"/>
          </p:cNvSpPr>
          <p:nvPr>
            <p:ph type="body" idx="1"/>
          </p:nvPr>
        </p:nvSpPr>
        <p:spPr/>
        <p:txBody>
          <a:bodyPr/>
          <a:lstStyle/>
          <a:p>
            <a:pPr algn="l">
              <a:lnSpc>
                <a:spcPts val="5175"/>
              </a:lnSpc>
            </a:pPr>
            <a:r>
              <a:rPr lang="en-US" b="0" i="0">
                <a:solidFill>
                  <a:srgbClr val="672C45"/>
                </a:solidFill>
                <a:effectLst/>
                <a:latin typeface="Feature Display Web"/>
              </a:rPr>
              <a:t>In keeping with our purpose, from the very beginning, we set strict, smart standards for our formulas.  </a:t>
            </a:r>
          </a:p>
          <a:p>
            <a:pPr algn="l">
              <a:lnSpc>
                <a:spcPts val="5175"/>
              </a:lnSpc>
            </a:pPr>
            <a:r>
              <a:rPr lang="en-US" b="0" i="0">
                <a:solidFill>
                  <a:srgbClr val="672C45"/>
                </a:solidFill>
                <a:effectLst/>
                <a:latin typeface="Feature Display Web"/>
              </a:rPr>
              <a:t>Our formulas meet the rigorous EU cosmetic ingredient standards + formulated without…</a:t>
            </a:r>
            <a:endParaRPr lang="en-US" b="0" i="0">
              <a:solidFill>
                <a:srgbClr val="FFFBF5"/>
              </a:solidFill>
              <a:effectLst/>
              <a:latin typeface="Feature Display Web"/>
            </a:endParaRPr>
          </a:p>
          <a:p>
            <a:pPr algn="l">
              <a:lnSpc>
                <a:spcPts val="5175"/>
              </a:lnSpc>
            </a:pPr>
            <a:endParaRPr lang="en-US" b="0" i="0">
              <a:solidFill>
                <a:srgbClr val="672C45"/>
              </a:solidFill>
              <a:effectLst/>
              <a:latin typeface="Helvetica Neue"/>
            </a:endParaRPr>
          </a:p>
          <a:p>
            <a:endParaRPr lang="en-US"/>
          </a:p>
        </p:txBody>
      </p:sp>
      <p:sp>
        <p:nvSpPr>
          <p:cNvPr id="4" name="Footer Placeholder 3">
            <a:extLst>
              <a:ext uri="{FF2B5EF4-FFF2-40B4-BE49-F238E27FC236}">
                <a16:creationId xmlns:a16="http://schemas.microsoft.com/office/drawing/2014/main" id="{7B1AB982-E118-EDC9-7362-D4C726E8BB7A}"/>
              </a:ext>
            </a:extLst>
          </p:cNvPr>
          <p:cNvSpPr>
            <a:spLocks noGrp="1"/>
          </p:cNvSpPr>
          <p:nvPr>
            <p:ph type="ftr" sz="quarter" idx="4"/>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ysClr val="windowText" lastClr="000000"/>
                </a:solidFill>
                <a:effectLst/>
                <a:uLnTx/>
                <a:uFillTx/>
              </a:rPr>
              <a:t>SEPTEMBER 2023</a:t>
            </a:r>
          </a:p>
        </p:txBody>
      </p:sp>
      <p:sp>
        <p:nvSpPr>
          <p:cNvPr id="5" name="Slide Number Placeholder 4">
            <a:extLst>
              <a:ext uri="{FF2B5EF4-FFF2-40B4-BE49-F238E27FC236}">
                <a16:creationId xmlns:a16="http://schemas.microsoft.com/office/drawing/2014/main" id="{D1ADD477-A5E3-EB5C-5854-6B7745263C83}"/>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A07DB61-1C86-404F-8927-0202358BED43}" type="slidenum">
              <a:rPr kumimoji="0" lang="en-US" sz="13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US" sz="13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0113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1726B-9AD5-381A-E42F-849CE8C4B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C66D8-7D0D-1483-562A-1C447166B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74115-9474-C9A6-7279-8DE8316AD806}"/>
              </a:ext>
            </a:extLst>
          </p:cNvPr>
          <p:cNvSpPr>
            <a:spLocks noGrp="1"/>
          </p:cNvSpPr>
          <p:nvPr>
            <p:ph type="body" idx="1"/>
          </p:nvPr>
        </p:nvSpPr>
        <p:spPr/>
        <p:txBody>
          <a:bodyPr/>
          <a:lstStyle/>
          <a:p>
            <a:pPr marL="12700" marR="0" lvl="0" indent="0" algn="just" defTabSz="914400" eaLnBrk="1" fontAlgn="auto" latinLnBrk="0" hangingPunct="1">
              <a:lnSpc>
                <a:spcPct val="100000"/>
              </a:lnSpc>
              <a:spcBef>
                <a:spcPts val="165"/>
              </a:spcBef>
              <a:spcAft>
                <a:spcPts val="0"/>
              </a:spcAft>
              <a:buClrTx/>
              <a:buSzTx/>
              <a:buFontTx/>
              <a:buNone/>
              <a:tabLst/>
              <a:defRPr/>
            </a:pPr>
            <a:r>
              <a:rPr lang="en-US" sz="1200">
                <a:solidFill>
                  <a:srgbClr val="511332"/>
                </a:solidFill>
                <a:latin typeface="Montserrat" panose="00000500000000000000" pitchFamily="2" charset="0"/>
              </a:rPr>
              <a:t>Formulated to get to the root of haircare concerns in a more effective, sustainable and innovative way</a:t>
            </a:r>
          </a:p>
        </p:txBody>
      </p:sp>
      <p:sp>
        <p:nvSpPr>
          <p:cNvPr id="4" name="Footer Placeholder 3">
            <a:extLst>
              <a:ext uri="{FF2B5EF4-FFF2-40B4-BE49-F238E27FC236}">
                <a16:creationId xmlns:a16="http://schemas.microsoft.com/office/drawing/2014/main" id="{9319CCD7-6CA6-338D-12D2-4347AE1B76D2}"/>
              </a:ext>
            </a:extLst>
          </p:cNvPr>
          <p:cNvSpPr>
            <a:spLocks noGrp="1"/>
          </p:cNvSpPr>
          <p:nvPr>
            <p:ph type="ftr" sz="quarter" idx="4"/>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ysClr val="windowText" lastClr="000000"/>
                </a:solidFill>
                <a:effectLst/>
                <a:uLnTx/>
                <a:uFillTx/>
              </a:rPr>
              <a:t>SEPTEMBER 2023</a:t>
            </a:r>
          </a:p>
        </p:txBody>
      </p:sp>
      <p:sp>
        <p:nvSpPr>
          <p:cNvPr id="5" name="Slide Number Placeholder 4">
            <a:extLst>
              <a:ext uri="{FF2B5EF4-FFF2-40B4-BE49-F238E27FC236}">
                <a16:creationId xmlns:a16="http://schemas.microsoft.com/office/drawing/2014/main" id="{A402D539-BF64-E047-920F-1B84DDA1BE0B}"/>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A07DB61-1C86-404F-8927-0202358BED43}" type="slidenum">
              <a:rPr kumimoji="0" lang="en-US" sz="13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13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12128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446CB-0EC5-E8EF-5093-14F4B3647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7D5A5-F66F-7287-B074-6A2C4FD64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ACD2D-A10D-D22D-FB57-4DBCC51F965F}"/>
              </a:ext>
            </a:extLst>
          </p:cNvPr>
          <p:cNvSpPr>
            <a:spLocks noGrp="1"/>
          </p:cNvSpPr>
          <p:nvPr>
            <p:ph type="body" idx="1"/>
          </p:nvPr>
        </p:nvSpPr>
        <p:spPr/>
        <p:txBody>
          <a:bodyPr/>
          <a:lstStyle/>
          <a:p>
            <a:r>
              <a:rPr lang="en-US" sz="1200" b="1">
                <a:solidFill>
                  <a:srgbClr val="511332"/>
                </a:solidFill>
                <a:latin typeface="Montserrat" panose="00000500000000000000" pitchFamily="2" charset="0"/>
              </a:rPr>
              <a:t>Rootbiomic Ferment™</a:t>
            </a:r>
            <a:r>
              <a:rPr lang="en-US" sz="1200">
                <a:solidFill>
                  <a:srgbClr val="511332"/>
                </a:solidFill>
                <a:latin typeface="Montserrat" panose="00000500000000000000" pitchFamily="2" charset="0"/>
              </a:rPr>
              <a:t>, our </a:t>
            </a:r>
            <a:r>
              <a:rPr lang="en-US" sz="1200" b="1">
                <a:solidFill>
                  <a:srgbClr val="511332"/>
                </a:solidFill>
                <a:latin typeface="Montserrat" panose="00000500000000000000" pitchFamily="2" charset="0"/>
              </a:rPr>
              <a:t>patent-pending nutrient-rich superbrew</a:t>
            </a:r>
            <a:r>
              <a:rPr lang="en-US" sz="1200">
                <a:solidFill>
                  <a:srgbClr val="511332"/>
                </a:solidFill>
                <a:latin typeface="Montserrat" panose="00000500000000000000" pitchFamily="2" charset="0"/>
              </a:rPr>
              <a:t> </a:t>
            </a:r>
          </a:p>
          <a:p>
            <a:r>
              <a:rPr lang="en-US" sz="1200">
                <a:solidFill>
                  <a:srgbClr val="511332"/>
                </a:solidFill>
                <a:latin typeface="Montserrat" panose="00000500000000000000" pitchFamily="2" charset="0"/>
              </a:rPr>
              <a:t>that promotes anchored roots, balanced scalp and strong, healthy hair from root to tip. </a:t>
            </a:r>
            <a:endParaRPr lang="en-US"/>
          </a:p>
        </p:txBody>
      </p:sp>
      <p:sp>
        <p:nvSpPr>
          <p:cNvPr id="4" name="Footer Placeholder 3">
            <a:extLst>
              <a:ext uri="{FF2B5EF4-FFF2-40B4-BE49-F238E27FC236}">
                <a16:creationId xmlns:a16="http://schemas.microsoft.com/office/drawing/2014/main" id="{3C27C75B-516F-1BDB-2292-40A541A540B0}"/>
              </a:ext>
            </a:extLst>
          </p:cNvPr>
          <p:cNvSpPr>
            <a:spLocks noGrp="1"/>
          </p:cNvSpPr>
          <p:nvPr>
            <p:ph type="ftr" sz="quarter" idx="4"/>
          </p:nvPr>
        </p:nvSpPr>
        <p:spPr/>
        <p:txBody>
          <a:bodyPr/>
          <a:lstStyle/>
          <a:p>
            <a:r>
              <a:rPr lang="en-US"/>
              <a:t>SEPTEMBER 2023</a:t>
            </a:r>
          </a:p>
        </p:txBody>
      </p:sp>
      <p:sp>
        <p:nvSpPr>
          <p:cNvPr id="5" name="Slide Number Placeholder 4">
            <a:extLst>
              <a:ext uri="{FF2B5EF4-FFF2-40B4-BE49-F238E27FC236}">
                <a16:creationId xmlns:a16="http://schemas.microsoft.com/office/drawing/2014/main" id="{10BFA5CC-2CEE-065F-7EEE-010615600475}"/>
              </a:ext>
            </a:extLst>
          </p:cNvPr>
          <p:cNvSpPr>
            <a:spLocks noGrp="1"/>
          </p:cNvSpPr>
          <p:nvPr>
            <p:ph type="sldNum" sz="quarter" idx="5"/>
          </p:nvPr>
        </p:nvSpPr>
        <p:spPr/>
        <p:txBody>
          <a:bodyPr/>
          <a:lstStyle/>
          <a:p>
            <a:fld id="{8A07DB61-1C86-404F-8927-0202358BED43}" type="slidenum">
              <a:rPr lang="en-US" smtClean="0"/>
              <a:t>4</a:t>
            </a:fld>
            <a:endParaRPr lang="en-US"/>
          </a:p>
        </p:txBody>
      </p:sp>
    </p:spTree>
    <p:extLst>
      <p:ext uri="{BB962C8B-B14F-4D97-AF65-F5344CB8AC3E}">
        <p14:creationId xmlns:p14="http://schemas.microsoft.com/office/powerpoint/2010/main" val="199654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822D-B907-CDEF-1FD0-A3B6DB81C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87F6C-0BBB-36BA-23B5-FD032A4F4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786DD-C851-2DA0-DEB0-9AE60AFA5194}"/>
              </a:ext>
            </a:extLst>
          </p:cNvPr>
          <p:cNvSpPr>
            <a:spLocks noGrp="1"/>
          </p:cNvSpPr>
          <p:nvPr>
            <p:ph type="body" idx="1"/>
          </p:nvPr>
        </p:nvSpPr>
        <p:spPr/>
        <p:txBody>
          <a:bodyPr/>
          <a:lstStyle/>
          <a:p>
            <a:pPr marL="0" marR="0" lvl="0" indent="0" algn="l" defTabSz="914400" eaLnBrk="1" fontAlgn="auto" latinLnBrk="0" hangingPunct="1">
              <a:lnSpc>
                <a:spcPct val="8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11332"/>
                </a:solidFill>
                <a:effectLst/>
                <a:uLnTx/>
                <a:uFillTx/>
                <a:latin typeface="Feature Display Medium" pitchFamily="50" charset="0"/>
                <a:cs typeface="Feature Display Medium" pitchFamily="50" charset="0"/>
              </a:rPr>
              <a:t>8 </a:t>
            </a:r>
            <a:r>
              <a:rPr kumimoji="0" lang="en-US" sz="1200" b="0" i="0" u="none" strike="noStrike" kern="0" cap="none" spc="0" normalizeH="0" baseline="0" noProof="0" dirty="0">
                <a:ln>
                  <a:noFill/>
                </a:ln>
                <a:solidFill>
                  <a:srgbClr val="511332"/>
                </a:solidFill>
                <a:effectLst/>
                <a:uLnTx/>
                <a:uFillTx/>
                <a:latin typeface="Feature Display Medium" pitchFamily="50" charset="0"/>
                <a:cs typeface="Feature Display Medium" pitchFamily="50" charset="0"/>
              </a:rPr>
              <a:t>clinically effective botanicals </a:t>
            </a:r>
            <a:r>
              <a:rPr kumimoji="0" lang="en-US" sz="1050" b="0" i="0" u="none" strike="noStrike" kern="0" cap="none" spc="0" normalizeH="0" baseline="0" noProof="0" dirty="0">
                <a:ln>
                  <a:noFill/>
                </a:ln>
                <a:solidFill>
                  <a:srgbClr val="511332"/>
                </a:solidFill>
                <a:effectLst/>
                <a:uLnTx/>
                <a:uFillTx/>
                <a:latin typeface="Feature Display Light" pitchFamily="50" charset="0"/>
                <a:cs typeface="Feature Display Light" pitchFamily="50" charset="0"/>
              </a:rPr>
              <a:t>with targeted benefits amplified via </a:t>
            </a:r>
            <a:r>
              <a:rPr kumimoji="0" lang="en-US" sz="1200" b="0" i="0" u="none" strike="noStrike" kern="0" cap="none" spc="0" normalizeH="0" baseline="0" noProof="0" dirty="0" err="1">
                <a:ln>
                  <a:noFill/>
                </a:ln>
                <a:solidFill>
                  <a:srgbClr val="511332"/>
                </a:solidFill>
                <a:effectLst/>
                <a:uLnTx/>
                <a:uFillTx/>
                <a:latin typeface="Feature Display Medium" pitchFamily="50" charset="0"/>
                <a:cs typeface="Feature Display Medium" pitchFamily="50" charset="0"/>
              </a:rPr>
              <a:t>megasonic</a:t>
            </a:r>
            <a:r>
              <a:rPr kumimoji="0" lang="en-US" sz="1200" b="0" i="0" u="none" strike="noStrike" kern="0" cap="none" spc="0" normalizeH="0" baseline="0" noProof="0" dirty="0">
                <a:ln>
                  <a:noFill/>
                </a:ln>
                <a:solidFill>
                  <a:srgbClr val="511332"/>
                </a:solidFill>
                <a:effectLst/>
                <a:uLnTx/>
                <a:uFillTx/>
                <a:latin typeface="Feature Display Medium" pitchFamily="50" charset="0"/>
                <a:cs typeface="Feature Display Medium" pitchFamily="50" charset="0"/>
              </a:rPr>
              <a:t> extraction</a:t>
            </a:r>
          </a:p>
          <a:p>
            <a:pPr marL="0" marR="0" lvl="0" indent="0" algn="l" defTabSz="9144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11332"/>
                </a:solidFill>
                <a:effectLst/>
                <a:uLnTx/>
                <a:uFillTx/>
                <a:latin typeface="Feature Display Medium" pitchFamily="50" charset="0"/>
                <a:cs typeface="Feature Display Medium" pitchFamily="50" charset="0"/>
              </a:rPr>
              <a:t>Fermented with 2 </a:t>
            </a:r>
            <a:r>
              <a:rPr kumimoji="0" lang="en-US" sz="1050" b="0" i="0" u="none" strike="noStrike" kern="0" cap="none" spc="0" normalizeH="0" baseline="0" noProof="0" dirty="0">
                <a:ln>
                  <a:noFill/>
                </a:ln>
                <a:solidFill>
                  <a:srgbClr val="511332"/>
                </a:solidFill>
                <a:effectLst/>
                <a:uLnTx/>
                <a:uFillTx/>
                <a:latin typeface="Feature Display Light" pitchFamily="50" charset="0"/>
                <a:cs typeface="Feature Display Light" pitchFamily="50" charset="0"/>
              </a:rPr>
              <a:t>organisms isolated from apple &amp; vegan kimchi</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511332"/>
                </a:solidFill>
                <a:effectLst/>
                <a:uLnTx/>
                <a:uFillTx/>
                <a:latin typeface="Feature Display Light" pitchFamily="50" charset="0"/>
                <a:cs typeface="Feature Display Light" pitchFamily="50" charset="0"/>
              </a:rPr>
              <a:t>The result? </a:t>
            </a:r>
            <a:r>
              <a:rPr kumimoji="0" lang="en-US" sz="1050" b="0" i="0" u="none" strike="noStrike" kern="0" cap="none" spc="0" normalizeH="0" baseline="0" noProof="0" dirty="0">
                <a:ln>
                  <a:noFill/>
                </a:ln>
                <a:solidFill>
                  <a:srgbClr val="FCF6EE"/>
                </a:solidFill>
                <a:effectLst/>
                <a:uLnTx/>
                <a:uFillTx/>
                <a:latin typeface="Feature Display Bold" pitchFamily="50" charset="0"/>
                <a:ea typeface="+mj-ea"/>
                <a:cs typeface="Feature Display Bold" pitchFamily="50" charset="0"/>
              </a:rPr>
              <a:t>Breakthrough, Bioactive Nutrition for </a:t>
            </a:r>
            <a:r>
              <a:rPr kumimoji="0" lang="en-US" sz="1050" b="0" i="0" u="none" strike="noStrike" kern="0" cap="none" spc="0" normalizeH="0" baseline="0" noProof="0" dirty="0" err="1">
                <a:ln>
                  <a:noFill/>
                </a:ln>
                <a:solidFill>
                  <a:srgbClr val="FCF6EE"/>
                </a:solidFill>
                <a:effectLst/>
                <a:uLnTx/>
                <a:uFillTx/>
                <a:latin typeface="Feature Display Bold" pitchFamily="50" charset="0"/>
                <a:ea typeface="+mj-ea"/>
                <a:cs typeface="Feature Display Bold" pitchFamily="50" charset="0"/>
              </a:rPr>
              <a:t>Roots+Scalp+Hair</a:t>
            </a:r>
            <a:endParaRPr kumimoji="0" lang="en-US" sz="1050" b="0" i="0" u="none" strike="noStrike" kern="0" cap="none" spc="0" normalizeH="0" baseline="0" noProof="0" dirty="0">
              <a:ln>
                <a:noFill/>
              </a:ln>
              <a:solidFill>
                <a:srgbClr val="FCF6EE"/>
              </a:solidFill>
              <a:effectLst/>
              <a:uLnTx/>
              <a:uFillTx/>
              <a:latin typeface="Feature Display Bold" pitchFamily="50" charset="0"/>
              <a:ea typeface="+mj-ea"/>
              <a:cs typeface="Feature Display Bold" pitchFamily="50"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CF6EE"/>
                </a:solidFill>
                <a:effectLst/>
                <a:uLnTx/>
                <a:uFillTx/>
                <a:latin typeface="Feature Display Bold" pitchFamily="50" charset="0"/>
                <a:ea typeface="+mj-ea"/>
                <a:cs typeface="Feature Display Bold" pitchFamily="50" charset="0"/>
              </a:rPr>
              <a:t>Patent pending in multiple countries</a:t>
            </a:r>
          </a:p>
          <a:p>
            <a:pPr marL="0" marR="0" lvl="0" indent="0" algn="l" defTabSz="914400" eaLnBrk="1" fontAlgn="auto" latinLnBrk="0" hangingPunct="1">
              <a:lnSpc>
                <a:spcPct val="8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511332"/>
              </a:solidFill>
              <a:effectLst/>
              <a:uLnTx/>
              <a:uFillTx/>
              <a:latin typeface="Feature Display Light" pitchFamily="50" charset="0"/>
              <a:cs typeface="Feature Display Light" pitchFamily="50" charset="0"/>
            </a:endParaRPr>
          </a:p>
          <a:p>
            <a:pPr marL="0" marR="0" lvl="0" indent="0" algn="l" defTabSz="914400" eaLnBrk="1" fontAlgn="auto" latinLnBrk="0" hangingPunct="1">
              <a:lnSpc>
                <a:spcPct val="8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511332"/>
              </a:solidFill>
              <a:effectLst/>
              <a:uLnTx/>
              <a:uFillTx/>
              <a:latin typeface="Feature Display Regular" pitchFamily="50" charset="0"/>
              <a:cs typeface="Feature Display Regular" pitchFamily="50" charset="0"/>
            </a:endParaRPr>
          </a:p>
          <a:p>
            <a:endParaRPr lang="en-US" dirty="0"/>
          </a:p>
        </p:txBody>
      </p:sp>
      <p:sp>
        <p:nvSpPr>
          <p:cNvPr id="4" name="Slide Number Placeholder 3">
            <a:extLst>
              <a:ext uri="{FF2B5EF4-FFF2-40B4-BE49-F238E27FC236}">
                <a16:creationId xmlns:a16="http://schemas.microsoft.com/office/drawing/2014/main" id="{29D4CEFF-073F-31CE-97BD-DCE2FD8CD88E}"/>
              </a:ext>
            </a:extLst>
          </p:cNvPr>
          <p:cNvSpPr>
            <a:spLocks noGrp="1"/>
          </p:cNvSpPr>
          <p:nvPr>
            <p:ph type="sldNum" sz="quarter" idx="5"/>
          </p:nvPr>
        </p:nvSpPr>
        <p:spPr/>
        <p:txBody>
          <a:bodyPr/>
          <a:lstStyle/>
          <a:p>
            <a:pPr marL="0" marR="0" lvl="0" indent="0" algn="r" defTabSz="948507" eaLnBrk="1" fontAlgn="auto" latinLnBrk="0" hangingPunct="1">
              <a:lnSpc>
                <a:spcPct val="100000"/>
              </a:lnSpc>
              <a:spcBef>
                <a:spcPts val="0"/>
              </a:spcBef>
              <a:spcAft>
                <a:spcPts val="0"/>
              </a:spcAft>
              <a:buClrTx/>
              <a:buSzTx/>
              <a:buFontTx/>
              <a:buNone/>
              <a:tabLst/>
              <a:defRPr/>
            </a:pPr>
            <a:fld id="{8A07DB61-1C86-404F-8927-0202358BED43}" type="slidenum">
              <a:rPr kumimoji="0" lang="en-US" sz="1300" b="0" i="0" u="none" strike="noStrike" kern="0" cap="none" spc="0" normalizeH="0" baseline="0" noProof="0">
                <a:ln>
                  <a:noFill/>
                </a:ln>
                <a:solidFill>
                  <a:sysClr val="windowText" lastClr="000000"/>
                </a:solidFill>
                <a:effectLst/>
                <a:uLnTx/>
                <a:uFillTx/>
              </a:rPr>
              <a:pPr marL="0" marR="0" lvl="0" indent="0" algn="r" defTabSz="948507" eaLnBrk="1" fontAlgn="auto" latinLnBrk="0" hangingPunct="1">
                <a:lnSpc>
                  <a:spcPct val="100000"/>
                </a:lnSpc>
                <a:spcBef>
                  <a:spcPts val="0"/>
                </a:spcBef>
                <a:spcAft>
                  <a:spcPts val="0"/>
                </a:spcAft>
                <a:buClrTx/>
                <a:buSzTx/>
                <a:buFontTx/>
                <a:buNone/>
                <a:tabLst/>
                <a:defRPr/>
              </a:pPr>
              <a:t>5</a:t>
            </a:fld>
            <a:endParaRPr kumimoji="0" lang="en-US" sz="1300" b="0" i="0" u="none" strike="noStrike" kern="0" cap="none" spc="0" normalizeH="0" baseline="0" noProof="0">
              <a:ln>
                <a:noFill/>
              </a:ln>
              <a:solidFill>
                <a:sysClr val="windowText" lastClr="000000"/>
              </a:solidFill>
              <a:effectLst/>
              <a:uLnTx/>
              <a:uFillTx/>
            </a:endParaRPr>
          </a:p>
        </p:txBody>
      </p:sp>
      <p:sp>
        <p:nvSpPr>
          <p:cNvPr id="5" name="Footer Placeholder 4">
            <a:extLst>
              <a:ext uri="{FF2B5EF4-FFF2-40B4-BE49-F238E27FC236}">
                <a16:creationId xmlns:a16="http://schemas.microsoft.com/office/drawing/2014/main" id="{A3DFC7A6-2755-7A96-2B15-625BE33AB8FB}"/>
              </a:ext>
            </a:extLst>
          </p:cNvPr>
          <p:cNvSpPr>
            <a:spLocks noGrp="1"/>
          </p:cNvSpPr>
          <p:nvPr>
            <p:ph type="ftr" sz="quarter" idx="4"/>
          </p:nvPr>
        </p:nvSpPr>
        <p:spPr/>
        <p:txBody>
          <a:bodyPr/>
          <a:lstStyle/>
          <a:p>
            <a:pPr marL="0" marR="0" lvl="0" indent="0" algn="l" defTabSz="948507"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ysClr val="windowText" lastClr="000000"/>
                </a:solidFill>
                <a:effectLst/>
                <a:uLnTx/>
                <a:uFillTx/>
              </a:rPr>
              <a:t>SEPTEMBER 2023</a:t>
            </a:r>
          </a:p>
        </p:txBody>
      </p:sp>
    </p:spTree>
    <p:extLst>
      <p:ext uri="{BB962C8B-B14F-4D97-AF65-F5344CB8AC3E}">
        <p14:creationId xmlns:p14="http://schemas.microsoft.com/office/powerpoint/2010/main" val="1606350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think of it as “kombucha, for hair.”</a:t>
            </a:r>
          </a:p>
        </p:txBody>
      </p:sp>
      <p:sp>
        <p:nvSpPr>
          <p:cNvPr id="4" name="Footer Placeholder 3"/>
          <p:cNvSpPr>
            <a:spLocks noGrp="1"/>
          </p:cNvSpPr>
          <p:nvPr>
            <p:ph type="ftr" sz="quarter" idx="4"/>
          </p:nvPr>
        </p:nvSpPr>
        <p:spPr/>
        <p:txBody>
          <a:bodyPr/>
          <a:lstStyle/>
          <a:p>
            <a:r>
              <a:rPr lang="en-US"/>
              <a:t>SEPTEMBER 2023</a:t>
            </a:r>
          </a:p>
        </p:txBody>
      </p:sp>
      <p:sp>
        <p:nvSpPr>
          <p:cNvPr id="5" name="Slide Number Placeholder 4"/>
          <p:cNvSpPr>
            <a:spLocks noGrp="1"/>
          </p:cNvSpPr>
          <p:nvPr>
            <p:ph type="sldNum" sz="quarter" idx="5"/>
          </p:nvPr>
        </p:nvSpPr>
        <p:spPr/>
        <p:txBody>
          <a:bodyPr/>
          <a:lstStyle/>
          <a:p>
            <a:fld id="{8A07DB61-1C86-404F-8927-0202358BED43}" type="slidenum">
              <a:rPr lang="en-US" smtClean="0"/>
              <a:t>6</a:t>
            </a:fld>
            <a:endParaRPr lang="en-US"/>
          </a:p>
        </p:txBody>
      </p:sp>
    </p:spTree>
    <p:extLst>
      <p:ext uri="{BB962C8B-B14F-4D97-AF65-F5344CB8AC3E}">
        <p14:creationId xmlns:p14="http://schemas.microsoft.com/office/powerpoint/2010/main" val="640525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E4850-FD50-CC89-3E8B-D53C25129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01204-0006-8715-6345-2423E2BDC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13ED9-A650-EB44-1133-F80D59FEE19E}"/>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0D1C9C12-7704-AA7F-26E8-34AF78A48AB1}"/>
              </a:ext>
            </a:extLst>
          </p:cNvPr>
          <p:cNvSpPr>
            <a:spLocks noGrp="1"/>
          </p:cNvSpPr>
          <p:nvPr>
            <p:ph type="ftr" sz="quarter" idx="4"/>
          </p:nvPr>
        </p:nvSpPr>
        <p:spPr/>
        <p:txBody>
          <a:bodyPr/>
          <a:lstStyle/>
          <a:p>
            <a:r>
              <a:rPr lang="en-US"/>
              <a:t>SEPTEMBER 2023</a:t>
            </a:r>
          </a:p>
        </p:txBody>
      </p:sp>
      <p:sp>
        <p:nvSpPr>
          <p:cNvPr id="5" name="Slide Number Placeholder 4">
            <a:extLst>
              <a:ext uri="{FF2B5EF4-FFF2-40B4-BE49-F238E27FC236}">
                <a16:creationId xmlns:a16="http://schemas.microsoft.com/office/drawing/2014/main" id="{22A6552D-089F-2802-6190-11B1E523978D}"/>
              </a:ext>
            </a:extLst>
          </p:cNvPr>
          <p:cNvSpPr>
            <a:spLocks noGrp="1"/>
          </p:cNvSpPr>
          <p:nvPr>
            <p:ph type="sldNum" sz="quarter" idx="5"/>
          </p:nvPr>
        </p:nvSpPr>
        <p:spPr/>
        <p:txBody>
          <a:bodyPr/>
          <a:lstStyle/>
          <a:p>
            <a:fld id="{8A07DB61-1C86-404F-8927-0202358BED43}" type="slidenum">
              <a:rPr lang="en-US" smtClean="0"/>
              <a:t>7</a:t>
            </a:fld>
            <a:endParaRPr lang="en-US"/>
          </a:p>
        </p:txBody>
      </p:sp>
    </p:spTree>
    <p:extLst>
      <p:ext uri="{BB962C8B-B14F-4D97-AF65-F5344CB8AC3E}">
        <p14:creationId xmlns:p14="http://schemas.microsoft.com/office/powerpoint/2010/main" val="40289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395AD-43EF-F2F2-A88D-33E432A8F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ACC10-DACA-99BB-DBB5-316138367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2649E-6A0D-55CC-C5F2-B881C9CDEEA5}"/>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53FAD4D1-DD8D-066B-8E6B-045B9C9816C2}"/>
              </a:ext>
            </a:extLst>
          </p:cNvPr>
          <p:cNvSpPr>
            <a:spLocks noGrp="1"/>
          </p:cNvSpPr>
          <p:nvPr>
            <p:ph type="ftr" sz="quarter" idx="4"/>
          </p:nvPr>
        </p:nvSpPr>
        <p:spPr/>
        <p:txBody>
          <a:bodyPr/>
          <a:lstStyle/>
          <a:p>
            <a:r>
              <a:rPr lang="en-US"/>
              <a:t>SEPTEMBER 2023</a:t>
            </a:r>
          </a:p>
        </p:txBody>
      </p:sp>
      <p:sp>
        <p:nvSpPr>
          <p:cNvPr id="5" name="Slide Number Placeholder 4">
            <a:extLst>
              <a:ext uri="{FF2B5EF4-FFF2-40B4-BE49-F238E27FC236}">
                <a16:creationId xmlns:a16="http://schemas.microsoft.com/office/drawing/2014/main" id="{1FDAE58E-CDAB-4FC7-CE8F-8129C3A6BDC0}"/>
              </a:ext>
            </a:extLst>
          </p:cNvPr>
          <p:cNvSpPr>
            <a:spLocks noGrp="1"/>
          </p:cNvSpPr>
          <p:nvPr>
            <p:ph type="sldNum" sz="quarter" idx="5"/>
          </p:nvPr>
        </p:nvSpPr>
        <p:spPr/>
        <p:txBody>
          <a:bodyPr/>
          <a:lstStyle/>
          <a:p>
            <a:fld id="{8A07DB61-1C86-404F-8927-0202358BED43}" type="slidenum">
              <a:rPr lang="en-US" smtClean="0"/>
              <a:t>8</a:t>
            </a:fld>
            <a:endParaRPr lang="en-US"/>
          </a:p>
        </p:txBody>
      </p:sp>
    </p:spTree>
    <p:extLst>
      <p:ext uri="{BB962C8B-B14F-4D97-AF65-F5344CB8AC3E}">
        <p14:creationId xmlns:p14="http://schemas.microsoft.com/office/powerpoint/2010/main" val="278873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Footer Placeholder 3"/>
          <p:cNvSpPr>
            <a:spLocks noGrp="1"/>
          </p:cNvSpPr>
          <p:nvPr>
            <p:ph type="ftr" sz="quarter" idx="4"/>
          </p:nvPr>
        </p:nvSpPr>
        <p:spPr/>
        <p:txBody>
          <a:bodyPr/>
          <a:lstStyle/>
          <a:p>
            <a:r>
              <a:rPr lang="en-US"/>
              <a:t>SEPTEMBER 2023</a:t>
            </a:r>
          </a:p>
        </p:txBody>
      </p:sp>
      <p:sp>
        <p:nvSpPr>
          <p:cNvPr id="5" name="Slide Number Placeholder 4"/>
          <p:cNvSpPr>
            <a:spLocks noGrp="1"/>
          </p:cNvSpPr>
          <p:nvPr>
            <p:ph type="sldNum" sz="quarter" idx="5"/>
          </p:nvPr>
        </p:nvSpPr>
        <p:spPr/>
        <p:txBody>
          <a:bodyPr/>
          <a:lstStyle/>
          <a:p>
            <a:fld id="{8A07DB61-1C86-404F-8927-0202358BED43}" type="slidenum">
              <a:rPr lang="en-US" smtClean="0"/>
              <a:t>9</a:t>
            </a:fld>
            <a:endParaRPr lang="en-US"/>
          </a:p>
        </p:txBody>
      </p:sp>
    </p:spTree>
    <p:extLst>
      <p:ext uri="{BB962C8B-B14F-4D97-AF65-F5344CB8AC3E}">
        <p14:creationId xmlns:p14="http://schemas.microsoft.com/office/powerpoint/2010/main" val="1250111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80193" y="2540805"/>
            <a:ext cx="4383613" cy="1092200"/>
          </a:xfrm>
          <a:prstGeom prst="rect">
            <a:avLst/>
          </a:prstGeom>
        </p:spPr>
        <p:txBody>
          <a:bodyPr wrap="square" lIns="0" tIns="0" rIns="0" bIns="0">
            <a:spAutoFit/>
          </a:bodyPr>
          <a:lstStyle>
            <a:lvl1pPr>
              <a:defRPr sz="5100" b="1" i="0">
                <a:solidFill>
                  <a:srgbClr val="010202"/>
                </a:solidFill>
                <a:latin typeface="Arial"/>
                <a:cs typeface="Arial"/>
              </a:defRPr>
            </a:lvl1pPr>
          </a:lstStyle>
          <a:p>
            <a:endParaRPr/>
          </a:p>
        </p:txBody>
      </p:sp>
      <p:sp>
        <p:nvSpPr>
          <p:cNvPr id="3" name="Holder 3"/>
          <p:cNvSpPr>
            <a:spLocks noGrp="1"/>
          </p:cNvSpPr>
          <p:nvPr>
            <p:ph type="subTitle" idx="4"/>
          </p:nvPr>
        </p:nvSpPr>
        <p:spPr>
          <a:xfrm>
            <a:off x="1371600" y="3203956"/>
            <a:ext cx="6400800" cy="143033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5" name="Holder 5"/>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6" name="Holder 6"/>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31522" y="437048"/>
            <a:ext cx="6718300" cy="277448"/>
          </a:xfrm>
        </p:spPr>
        <p:txBody>
          <a:bodyPr lIns="0" tIns="0" rIns="0" bIns="0"/>
          <a:lstStyle>
            <a:lvl1pPr>
              <a:defRPr sz="1803" b="0" i="0">
                <a:solidFill>
                  <a:schemeClr val="bg1"/>
                </a:solidFill>
                <a:latin typeface="Bilo"/>
                <a:cs typeface="Bilo"/>
              </a:defRPr>
            </a:lvl1pPr>
          </a:lstStyle>
          <a:p>
            <a:endParaRPr/>
          </a:p>
        </p:txBody>
      </p:sp>
      <p:sp>
        <p:nvSpPr>
          <p:cNvPr id="3" name="Holder 3"/>
          <p:cNvSpPr>
            <a:spLocks noGrp="1"/>
          </p:cNvSpPr>
          <p:nvPr>
            <p:ph type="ftr" sz="quarter" idx="5"/>
          </p:nvPr>
        </p:nvSpPr>
        <p:spPr/>
        <p:txBody>
          <a:bodyPr lIns="0" tIns="0" rIns="0" bIns="0"/>
          <a:lstStyle>
            <a:lvl1pPr>
              <a:defRPr sz="331" b="0" i="0">
                <a:solidFill>
                  <a:schemeClr val="tx1"/>
                </a:solidFill>
                <a:latin typeface="ProximaNovaCond-Light"/>
                <a:cs typeface="ProximaNovaCond-Light"/>
              </a:defRPr>
            </a:lvl1pPr>
          </a:lstStyle>
          <a:p>
            <a:pPr marL="9348">
              <a:spcBef>
                <a:spcPts val="44"/>
              </a:spcBef>
            </a:pPr>
            <a:r>
              <a:rPr lang="en-US"/>
              <a:t>LEADING R&amp;D INNOVATION IN BEAUTY INDUSTRY</a:t>
            </a:r>
            <a:endParaRPr lang="en-US" spc="-15"/>
          </a:p>
        </p:txBody>
      </p:sp>
      <p:sp>
        <p:nvSpPr>
          <p:cNvPr id="4" name="Holder 4"/>
          <p:cNvSpPr>
            <a:spLocks noGrp="1"/>
          </p:cNvSpPr>
          <p:nvPr>
            <p:ph type="dt" sz="half" idx="6"/>
          </p:nvPr>
        </p:nvSpPr>
        <p:spPr/>
        <p:txBody>
          <a:bodyPr lIns="0" tIns="0" rIns="0" bIns="0"/>
          <a:lstStyle>
            <a:lvl1pPr>
              <a:defRPr sz="589" b="0" i="0">
                <a:solidFill>
                  <a:schemeClr val="tx1"/>
                </a:solidFill>
                <a:latin typeface="Bilo"/>
                <a:cs typeface="Bilo"/>
              </a:defRPr>
            </a:lvl1pPr>
          </a:lstStyle>
          <a:p>
            <a:pPr marL="9348">
              <a:spcBef>
                <a:spcPts val="99"/>
              </a:spcBef>
            </a:pPr>
            <a:r>
              <a:rPr lang="en-US" b="1" spc="55">
                <a:latin typeface="Arial"/>
                <a:cs typeface="Arial"/>
              </a:rPr>
              <a:t>PROPRIETARY AND CONFIDENTIAL</a:t>
            </a:r>
            <a:endParaRPr lang="en-US" sz="626">
              <a:latin typeface="Arial"/>
              <a:cs typeface="Aria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586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331" b="0" i="0">
                <a:solidFill>
                  <a:schemeClr val="tx1"/>
                </a:solidFill>
                <a:latin typeface="ProximaNovaCond-Light"/>
                <a:cs typeface="ProximaNovaCond-Light"/>
              </a:defRPr>
            </a:lvl1pPr>
          </a:lstStyle>
          <a:p>
            <a:pPr marL="9348">
              <a:spcBef>
                <a:spcPts val="44"/>
              </a:spcBef>
            </a:pPr>
            <a:r>
              <a:rPr lang="en-US"/>
              <a:t>LEADING R&amp;D INNOVATION IN BEAUTY INDUSTRY</a:t>
            </a:r>
            <a:endParaRPr lang="en-US" spc="-15"/>
          </a:p>
        </p:txBody>
      </p:sp>
      <p:sp>
        <p:nvSpPr>
          <p:cNvPr id="3" name="Holder 3"/>
          <p:cNvSpPr>
            <a:spLocks noGrp="1"/>
          </p:cNvSpPr>
          <p:nvPr>
            <p:ph type="dt" sz="half" idx="6"/>
          </p:nvPr>
        </p:nvSpPr>
        <p:spPr/>
        <p:txBody>
          <a:bodyPr lIns="0" tIns="0" rIns="0" bIns="0"/>
          <a:lstStyle>
            <a:lvl1pPr>
              <a:defRPr sz="589" b="0" i="0">
                <a:solidFill>
                  <a:schemeClr val="tx1"/>
                </a:solidFill>
                <a:latin typeface="Bilo"/>
                <a:cs typeface="Bilo"/>
              </a:defRPr>
            </a:lvl1pPr>
          </a:lstStyle>
          <a:p>
            <a:pPr marL="9348">
              <a:spcBef>
                <a:spcPts val="99"/>
              </a:spcBef>
            </a:pPr>
            <a:r>
              <a:rPr lang="en-US" b="1" spc="55">
                <a:latin typeface="Arial"/>
                <a:cs typeface="Arial"/>
              </a:rPr>
              <a:t>PROPRIETARY AND CONFIDENTIAL</a:t>
            </a:r>
            <a:endParaRPr lang="en-US" sz="626">
              <a:latin typeface="Arial"/>
              <a:cs typeface="Aria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4866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1"/>
          <p:cNvSpPr txBox="1">
            <a:spLocks noGrp="1"/>
          </p:cNvSpPr>
          <p:nvPr>
            <p:ph type="dt" idx="10"/>
          </p:nvPr>
        </p:nvSpPr>
        <p:spPr>
          <a:xfrm>
            <a:off x="628653" y="5302846"/>
            <a:ext cx="2057401" cy="30460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1"/>
          <p:cNvSpPr txBox="1">
            <a:spLocks noGrp="1"/>
          </p:cNvSpPr>
          <p:nvPr>
            <p:ph type="ftr" idx="11"/>
          </p:nvPr>
        </p:nvSpPr>
        <p:spPr>
          <a:xfrm>
            <a:off x="3028950" y="5302846"/>
            <a:ext cx="3086100" cy="30460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1"/>
          <p:cNvSpPr txBox="1">
            <a:spLocks noGrp="1"/>
          </p:cNvSpPr>
          <p:nvPr>
            <p:ph type="sldNum" idx="12"/>
          </p:nvPr>
        </p:nvSpPr>
        <p:spPr>
          <a:xfrm>
            <a:off x="6457953" y="5302846"/>
            <a:ext cx="2057401" cy="3046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3077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80193" y="2540805"/>
            <a:ext cx="4383613" cy="1092200"/>
          </a:xfrm>
          <a:prstGeom prst="rect">
            <a:avLst/>
          </a:prstGeom>
        </p:spPr>
        <p:txBody>
          <a:bodyPr wrap="square" lIns="0" tIns="0" rIns="0" bIns="0">
            <a:spAutoFit/>
          </a:bodyPr>
          <a:lstStyle>
            <a:lvl1pPr>
              <a:defRPr sz="5100" b="1" i="0">
                <a:solidFill>
                  <a:srgbClr val="010202"/>
                </a:solidFill>
                <a:latin typeface="Arial"/>
                <a:cs typeface="Arial"/>
              </a:defRPr>
            </a:lvl1pPr>
          </a:lstStyle>
          <a:p>
            <a:endParaRPr/>
          </a:p>
        </p:txBody>
      </p:sp>
      <p:sp>
        <p:nvSpPr>
          <p:cNvPr id="3" name="Holder 3"/>
          <p:cNvSpPr>
            <a:spLocks noGrp="1"/>
          </p:cNvSpPr>
          <p:nvPr>
            <p:ph type="subTitle" idx="4"/>
          </p:nvPr>
        </p:nvSpPr>
        <p:spPr>
          <a:xfrm>
            <a:off x="1371600" y="3203956"/>
            <a:ext cx="6400800" cy="143033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5" name="Holder 5"/>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6" name="Holder 6"/>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extLst>
      <p:ext uri="{BB962C8B-B14F-4D97-AF65-F5344CB8AC3E}">
        <p14:creationId xmlns:p14="http://schemas.microsoft.com/office/powerpoint/2010/main" val="3044616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rgbClr val="01020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5" name="Holder 5"/>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6" name="Holder 6"/>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extLst>
      <p:ext uri="{BB962C8B-B14F-4D97-AF65-F5344CB8AC3E}">
        <p14:creationId xmlns:p14="http://schemas.microsoft.com/office/powerpoint/2010/main" val="3680100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rgbClr val="010202"/>
                </a:solidFill>
                <a:latin typeface="Arial"/>
                <a:cs typeface="Arial"/>
              </a:defRPr>
            </a:lvl1pPr>
          </a:lstStyle>
          <a:p>
            <a:endParaRPr/>
          </a:p>
        </p:txBody>
      </p:sp>
      <p:sp>
        <p:nvSpPr>
          <p:cNvPr id="3" name="Holder 3"/>
          <p:cNvSpPr>
            <a:spLocks noGrp="1"/>
          </p:cNvSpPr>
          <p:nvPr>
            <p:ph sz="half" idx="2"/>
          </p:nvPr>
        </p:nvSpPr>
        <p:spPr>
          <a:xfrm>
            <a:off x="457200" y="1315910"/>
            <a:ext cx="3977640" cy="377609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315910"/>
            <a:ext cx="3977640" cy="377609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6" name="Holder 6"/>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7" name="Holder 7"/>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extLst>
      <p:ext uri="{BB962C8B-B14F-4D97-AF65-F5344CB8AC3E}">
        <p14:creationId xmlns:p14="http://schemas.microsoft.com/office/powerpoint/2010/main" val="385023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rgbClr val="01020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4" name="Holder 4"/>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5" name="Holder 5"/>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extLst>
      <p:ext uri="{BB962C8B-B14F-4D97-AF65-F5344CB8AC3E}">
        <p14:creationId xmlns:p14="http://schemas.microsoft.com/office/powerpoint/2010/main" val="2943466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3" name="Holder 3"/>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4" name="Holder 4"/>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extLst>
      <p:ext uri="{BB962C8B-B14F-4D97-AF65-F5344CB8AC3E}">
        <p14:creationId xmlns:p14="http://schemas.microsoft.com/office/powerpoint/2010/main" val="37701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rgbClr val="01020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5" name="Holder 5"/>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6" name="Holder 6"/>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rgbClr val="010202"/>
                </a:solidFill>
                <a:latin typeface="Arial"/>
                <a:cs typeface="Arial"/>
              </a:defRPr>
            </a:lvl1pPr>
          </a:lstStyle>
          <a:p>
            <a:endParaRPr/>
          </a:p>
        </p:txBody>
      </p:sp>
      <p:sp>
        <p:nvSpPr>
          <p:cNvPr id="3" name="Holder 3"/>
          <p:cNvSpPr>
            <a:spLocks noGrp="1"/>
          </p:cNvSpPr>
          <p:nvPr>
            <p:ph sz="half" idx="2"/>
          </p:nvPr>
        </p:nvSpPr>
        <p:spPr>
          <a:xfrm>
            <a:off x="457200" y="1315910"/>
            <a:ext cx="3977640" cy="377609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315910"/>
            <a:ext cx="3977640" cy="377609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6" name="Holder 6"/>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7" name="Holder 7"/>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rgbClr val="01020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4" name="Holder 4"/>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5" name="Holder 5"/>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3" name="Holder 3"/>
          <p:cNvSpPr>
            <a:spLocks noGrp="1"/>
          </p:cNvSpPr>
          <p:nvPr>
            <p:ph type="dt" sz="half" idx="6"/>
          </p:nvPr>
        </p:nvSpPr>
        <p:spPr/>
        <p:txBody>
          <a:bodyPr lIns="0" tIns="0" rIns="0" bIns="0"/>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4" name="Holder 4"/>
          <p:cNvSpPr>
            <a:spLocks noGrp="1"/>
          </p:cNvSpPr>
          <p:nvPr>
            <p:ph type="sldNum" sz="quarter" idx="7"/>
          </p:nvPr>
        </p:nvSpPr>
        <p:spPr/>
        <p:txBody>
          <a:bodyPr lIns="0" tIns="0" rIns="0" bIns="0"/>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sp>
        <p:nvSpPr>
          <p:cNvPr id="16" name="Google Shape;16;p21"/>
          <p:cNvSpPr txBox="1">
            <a:spLocks noGrp="1"/>
          </p:cNvSpPr>
          <p:nvPr>
            <p:ph type="dt" idx="10"/>
          </p:nvPr>
        </p:nvSpPr>
        <p:spPr>
          <a:xfrm>
            <a:off x="628653" y="5302846"/>
            <a:ext cx="2057401" cy="30460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1"/>
          <p:cNvSpPr txBox="1">
            <a:spLocks noGrp="1"/>
          </p:cNvSpPr>
          <p:nvPr>
            <p:ph type="ftr" idx="11"/>
          </p:nvPr>
        </p:nvSpPr>
        <p:spPr>
          <a:xfrm>
            <a:off x="3028950" y="5302846"/>
            <a:ext cx="3086100" cy="30460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1"/>
          <p:cNvSpPr txBox="1">
            <a:spLocks noGrp="1"/>
          </p:cNvSpPr>
          <p:nvPr>
            <p:ph type="sldNum" idx="12"/>
          </p:nvPr>
        </p:nvSpPr>
        <p:spPr>
          <a:xfrm>
            <a:off x="6457953" y="5302846"/>
            <a:ext cx="2057401" cy="3046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7318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773618"/>
            <a:ext cx="7772400" cy="277448"/>
          </a:xfrm>
          <a:prstGeom prst="rect">
            <a:avLst/>
          </a:prstGeom>
        </p:spPr>
        <p:txBody>
          <a:bodyPr wrap="square" lIns="0" tIns="0" rIns="0" bIns="0">
            <a:spAutoFit/>
          </a:bodyPr>
          <a:lstStyle>
            <a:lvl1pPr>
              <a:defRPr sz="1803" b="0" i="0">
                <a:solidFill>
                  <a:schemeClr val="bg1"/>
                </a:solidFill>
                <a:latin typeface="Bilo"/>
                <a:cs typeface="Bilo"/>
              </a:defRPr>
            </a:lvl1pPr>
          </a:lstStyle>
          <a:p>
            <a:endParaRPr/>
          </a:p>
        </p:txBody>
      </p:sp>
      <p:sp>
        <p:nvSpPr>
          <p:cNvPr id="3" name="Holder 3"/>
          <p:cNvSpPr>
            <a:spLocks noGrp="1"/>
          </p:cNvSpPr>
          <p:nvPr>
            <p:ph type="subTitle" idx="4"/>
          </p:nvPr>
        </p:nvSpPr>
        <p:spPr>
          <a:xfrm>
            <a:off x="1371600" y="3203956"/>
            <a:ext cx="6400800" cy="124650"/>
          </a:xfrm>
          <a:prstGeom prst="rect">
            <a:avLst/>
          </a:prstGeom>
        </p:spPr>
        <p:txBody>
          <a:bodyPr wrap="square" lIns="0" tIns="0" rIns="0" bIns="0">
            <a:spAutoFit/>
          </a:bodyPr>
          <a:lstStyle>
            <a:lvl1pPr>
              <a:defRPr sz="810" b="0" i="0">
                <a:solidFill>
                  <a:schemeClr val="tx1"/>
                </a:solidFill>
                <a:latin typeface="Bilo-Medium"/>
                <a:cs typeface="Bilo-Medium"/>
              </a:defRPr>
            </a:lvl1pPr>
          </a:lstStyle>
          <a:p>
            <a:endParaRPr/>
          </a:p>
        </p:txBody>
      </p:sp>
      <p:sp>
        <p:nvSpPr>
          <p:cNvPr id="4" name="Holder 4"/>
          <p:cNvSpPr>
            <a:spLocks noGrp="1"/>
          </p:cNvSpPr>
          <p:nvPr>
            <p:ph type="ftr" sz="quarter" idx="5"/>
          </p:nvPr>
        </p:nvSpPr>
        <p:spPr/>
        <p:txBody>
          <a:bodyPr lIns="0" tIns="0" rIns="0" bIns="0"/>
          <a:lstStyle>
            <a:lvl1pPr>
              <a:defRPr sz="331" b="0" i="0">
                <a:solidFill>
                  <a:schemeClr val="tx1"/>
                </a:solidFill>
                <a:latin typeface="ProximaNovaCond-Light"/>
                <a:cs typeface="ProximaNovaCond-Light"/>
              </a:defRPr>
            </a:lvl1pPr>
          </a:lstStyle>
          <a:p>
            <a:pPr marL="9348">
              <a:spcBef>
                <a:spcPts val="44"/>
              </a:spcBef>
            </a:pPr>
            <a:r>
              <a:rPr lang="en-US"/>
              <a:t>LEADING R&amp;D INNOVATION IN BEAUTY INDUSTRY</a:t>
            </a:r>
            <a:endParaRPr lang="en-US" spc="-15"/>
          </a:p>
        </p:txBody>
      </p:sp>
      <p:sp>
        <p:nvSpPr>
          <p:cNvPr id="5" name="Holder 5"/>
          <p:cNvSpPr>
            <a:spLocks noGrp="1"/>
          </p:cNvSpPr>
          <p:nvPr>
            <p:ph type="dt" sz="half" idx="6"/>
          </p:nvPr>
        </p:nvSpPr>
        <p:spPr/>
        <p:txBody>
          <a:bodyPr lIns="0" tIns="0" rIns="0" bIns="0"/>
          <a:lstStyle>
            <a:lvl1pPr>
              <a:defRPr sz="589" b="0" i="0">
                <a:solidFill>
                  <a:schemeClr val="tx1"/>
                </a:solidFill>
                <a:latin typeface="Bilo"/>
                <a:cs typeface="Bilo"/>
              </a:defRPr>
            </a:lvl1pPr>
          </a:lstStyle>
          <a:p>
            <a:pPr marL="9348">
              <a:spcBef>
                <a:spcPts val="99"/>
              </a:spcBef>
            </a:pPr>
            <a:r>
              <a:rPr lang="en-US" b="1" spc="55">
                <a:latin typeface="Arial"/>
                <a:cs typeface="Arial"/>
              </a:rPr>
              <a:t>PROPRIETARY AND CONFIDENTIAL</a:t>
            </a:r>
            <a:endParaRPr lang="en-US" sz="626">
              <a:latin typeface="Arial"/>
              <a:cs typeface="Aria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1873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31522" y="437048"/>
            <a:ext cx="6718300" cy="277448"/>
          </a:xfrm>
        </p:spPr>
        <p:txBody>
          <a:bodyPr lIns="0" tIns="0" rIns="0" bIns="0"/>
          <a:lstStyle>
            <a:lvl1pPr>
              <a:defRPr sz="1803" b="0" i="0">
                <a:solidFill>
                  <a:schemeClr val="bg1"/>
                </a:solidFill>
                <a:latin typeface="Bilo"/>
                <a:cs typeface="Bilo"/>
              </a:defRPr>
            </a:lvl1pPr>
          </a:lstStyle>
          <a:p>
            <a:endParaRPr/>
          </a:p>
        </p:txBody>
      </p:sp>
      <p:sp>
        <p:nvSpPr>
          <p:cNvPr id="3" name="Holder 3"/>
          <p:cNvSpPr>
            <a:spLocks noGrp="1"/>
          </p:cNvSpPr>
          <p:nvPr>
            <p:ph type="body" idx="1"/>
          </p:nvPr>
        </p:nvSpPr>
        <p:spPr>
          <a:xfrm>
            <a:off x="2389910" y="2376007"/>
            <a:ext cx="4423641" cy="124650"/>
          </a:xfrm>
        </p:spPr>
        <p:txBody>
          <a:bodyPr lIns="0" tIns="0" rIns="0" bIns="0"/>
          <a:lstStyle>
            <a:lvl1pPr>
              <a:defRPr sz="810" b="0" i="0">
                <a:solidFill>
                  <a:schemeClr val="tx1"/>
                </a:solidFill>
                <a:latin typeface="Bilo-Medium"/>
                <a:cs typeface="Bilo-Medium"/>
              </a:defRPr>
            </a:lvl1pPr>
          </a:lstStyle>
          <a:p>
            <a:endParaRPr/>
          </a:p>
        </p:txBody>
      </p:sp>
      <p:sp>
        <p:nvSpPr>
          <p:cNvPr id="4" name="Holder 4"/>
          <p:cNvSpPr>
            <a:spLocks noGrp="1"/>
          </p:cNvSpPr>
          <p:nvPr>
            <p:ph type="ftr" sz="quarter" idx="5"/>
          </p:nvPr>
        </p:nvSpPr>
        <p:spPr/>
        <p:txBody>
          <a:bodyPr lIns="0" tIns="0" rIns="0" bIns="0"/>
          <a:lstStyle>
            <a:lvl1pPr>
              <a:defRPr sz="331" b="0" i="0">
                <a:solidFill>
                  <a:schemeClr val="tx1"/>
                </a:solidFill>
                <a:latin typeface="ProximaNovaCond-Light"/>
                <a:cs typeface="ProximaNovaCond-Light"/>
              </a:defRPr>
            </a:lvl1pPr>
          </a:lstStyle>
          <a:p>
            <a:pPr marL="9348">
              <a:spcBef>
                <a:spcPts val="44"/>
              </a:spcBef>
            </a:pPr>
            <a:r>
              <a:rPr lang="en-US"/>
              <a:t>LEADING R&amp;D INNOVATION IN BEAUTY INDUSTRY</a:t>
            </a:r>
            <a:endParaRPr lang="en-US" spc="-15"/>
          </a:p>
        </p:txBody>
      </p:sp>
      <p:sp>
        <p:nvSpPr>
          <p:cNvPr id="5" name="Holder 5"/>
          <p:cNvSpPr>
            <a:spLocks noGrp="1"/>
          </p:cNvSpPr>
          <p:nvPr>
            <p:ph type="dt" sz="half" idx="6"/>
          </p:nvPr>
        </p:nvSpPr>
        <p:spPr/>
        <p:txBody>
          <a:bodyPr lIns="0" tIns="0" rIns="0" bIns="0"/>
          <a:lstStyle>
            <a:lvl1pPr>
              <a:defRPr sz="589" b="0" i="0">
                <a:solidFill>
                  <a:schemeClr val="tx1"/>
                </a:solidFill>
                <a:latin typeface="Bilo"/>
                <a:cs typeface="Bilo"/>
              </a:defRPr>
            </a:lvl1pPr>
          </a:lstStyle>
          <a:p>
            <a:pPr marL="9348">
              <a:spcBef>
                <a:spcPts val="99"/>
              </a:spcBef>
            </a:pPr>
            <a:r>
              <a:rPr lang="en-US" b="1" spc="55">
                <a:latin typeface="Arial"/>
                <a:cs typeface="Arial"/>
              </a:rPr>
              <a:t>PROPRIETARY AND CONFIDENTIAL</a:t>
            </a:r>
            <a:endParaRPr lang="en-US" sz="626">
              <a:latin typeface="Arial"/>
              <a:cs typeface="Aria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0166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31522" y="437048"/>
            <a:ext cx="6718300" cy="277448"/>
          </a:xfrm>
        </p:spPr>
        <p:txBody>
          <a:bodyPr lIns="0" tIns="0" rIns="0" bIns="0"/>
          <a:lstStyle>
            <a:lvl1pPr>
              <a:defRPr sz="1803" b="0" i="0">
                <a:solidFill>
                  <a:schemeClr val="bg1"/>
                </a:solidFill>
                <a:latin typeface="Bilo"/>
                <a:cs typeface="Bilo"/>
              </a:defRPr>
            </a:lvl1pPr>
          </a:lstStyle>
          <a:p>
            <a:endParaRPr/>
          </a:p>
        </p:txBody>
      </p:sp>
      <p:sp>
        <p:nvSpPr>
          <p:cNvPr id="3" name="Holder 3"/>
          <p:cNvSpPr>
            <a:spLocks noGrp="1"/>
          </p:cNvSpPr>
          <p:nvPr>
            <p:ph sz="half" idx="2"/>
          </p:nvPr>
        </p:nvSpPr>
        <p:spPr>
          <a:xfrm>
            <a:off x="457200" y="1315911"/>
            <a:ext cx="3977640" cy="1692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315911"/>
            <a:ext cx="3977640" cy="1692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331" b="0" i="0">
                <a:solidFill>
                  <a:schemeClr val="tx1"/>
                </a:solidFill>
                <a:latin typeface="ProximaNovaCond-Light"/>
                <a:cs typeface="ProximaNovaCond-Light"/>
              </a:defRPr>
            </a:lvl1pPr>
          </a:lstStyle>
          <a:p>
            <a:pPr marL="9348">
              <a:spcBef>
                <a:spcPts val="44"/>
              </a:spcBef>
            </a:pPr>
            <a:r>
              <a:rPr lang="en-US"/>
              <a:t>LEADING R&amp;D INNOVATION IN BEAUTY INDUSTRY</a:t>
            </a:r>
            <a:endParaRPr lang="en-US" spc="-15"/>
          </a:p>
        </p:txBody>
      </p:sp>
      <p:sp>
        <p:nvSpPr>
          <p:cNvPr id="6" name="Holder 6"/>
          <p:cNvSpPr>
            <a:spLocks noGrp="1"/>
          </p:cNvSpPr>
          <p:nvPr>
            <p:ph type="dt" sz="half" idx="6"/>
          </p:nvPr>
        </p:nvSpPr>
        <p:spPr/>
        <p:txBody>
          <a:bodyPr lIns="0" tIns="0" rIns="0" bIns="0"/>
          <a:lstStyle>
            <a:lvl1pPr>
              <a:defRPr sz="589" b="0" i="0">
                <a:solidFill>
                  <a:schemeClr val="tx1"/>
                </a:solidFill>
                <a:latin typeface="Bilo"/>
                <a:cs typeface="Bilo"/>
              </a:defRPr>
            </a:lvl1pPr>
          </a:lstStyle>
          <a:p>
            <a:pPr marL="9348">
              <a:spcBef>
                <a:spcPts val="99"/>
              </a:spcBef>
            </a:pPr>
            <a:r>
              <a:rPr lang="en-US" b="1" spc="55">
                <a:latin typeface="Arial"/>
                <a:cs typeface="Arial"/>
              </a:rPr>
              <a:t>PROPRIETARY AND CONFIDENTIAL</a:t>
            </a:r>
            <a:endParaRPr lang="en-US" sz="626">
              <a:latin typeface="Arial"/>
              <a:cs typeface="Aria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03527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158" y="125912"/>
            <a:ext cx="7135682" cy="802005"/>
          </a:xfrm>
          <a:prstGeom prst="rect">
            <a:avLst/>
          </a:prstGeom>
        </p:spPr>
        <p:txBody>
          <a:bodyPr wrap="square" lIns="0" tIns="0" rIns="0" bIns="0">
            <a:spAutoFit/>
          </a:bodyPr>
          <a:lstStyle>
            <a:lvl1pPr>
              <a:defRPr sz="5100" b="1" i="0">
                <a:solidFill>
                  <a:srgbClr val="010202"/>
                </a:solidFill>
                <a:latin typeface="Arial"/>
                <a:cs typeface="Arial"/>
              </a:defRPr>
            </a:lvl1pPr>
          </a:lstStyle>
          <a:p>
            <a:endParaRPr/>
          </a:p>
        </p:txBody>
      </p:sp>
      <p:sp>
        <p:nvSpPr>
          <p:cNvPr id="3" name="Holder 3"/>
          <p:cNvSpPr>
            <a:spLocks noGrp="1"/>
          </p:cNvSpPr>
          <p:nvPr>
            <p:ph type="body" idx="1"/>
          </p:nvPr>
        </p:nvSpPr>
        <p:spPr>
          <a:xfrm>
            <a:off x="336612" y="2104235"/>
            <a:ext cx="8129905" cy="22828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728810" y="5306610"/>
            <a:ext cx="1877955" cy="327025"/>
          </a:xfrm>
          <a:prstGeom prst="rect">
            <a:avLst/>
          </a:prstGeom>
        </p:spPr>
        <p:txBody>
          <a:bodyPr wrap="square" lIns="0" tIns="0" rIns="0" bIns="0">
            <a:spAutoFit/>
          </a:bodyPr>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5" name="Holder 5"/>
          <p:cNvSpPr>
            <a:spLocks noGrp="1"/>
          </p:cNvSpPr>
          <p:nvPr>
            <p:ph type="dt" sz="half" idx="6"/>
          </p:nvPr>
        </p:nvSpPr>
        <p:spPr>
          <a:xfrm>
            <a:off x="-19241" y="5531441"/>
            <a:ext cx="1439163" cy="115570"/>
          </a:xfrm>
          <a:prstGeom prst="rect">
            <a:avLst/>
          </a:prstGeom>
        </p:spPr>
        <p:txBody>
          <a:bodyPr wrap="square" lIns="0" tIns="0" rIns="0" bIns="0">
            <a:spAutoFit/>
          </a:bodyPr>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6" name="Holder 6"/>
          <p:cNvSpPr>
            <a:spLocks noGrp="1"/>
          </p:cNvSpPr>
          <p:nvPr>
            <p:ph type="sldNum" sz="quarter" idx="7"/>
          </p:nvPr>
        </p:nvSpPr>
        <p:spPr>
          <a:xfrm>
            <a:off x="8791723" y="5221342"/>
            <a:ext cx="271779" cy="177800"/>
          </a:xfrm>
          <a:prstGeom prst="rect">
            <a:avLst/>
          </a:prstGeom>
        </p:spPr>
        <p:txBody>
          <a:bodyPr wrap="square" lIns="0" tIns="0" rIns="0" bIns="0">
            <a:spAutoFit/>
          </a:bodyPr>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424546" y="5321288"/>
            <a:ext cx="4243532" cy="0"/>
          </a:xfrm>
          <a:custGeom>
            <a:avLst/>
            <a:gdLst/>
            <a:ahLst/>
            <a:cxnLst/>
            <a:rect l="l" t="t" r="r" b="b"/>
            <a:pathLst>
              <a:path w="4667884">
                <a:moveTo>
                  <a:pt x="0" y="0"/>
                </a:moveTo>
                <a:lnTo>
                  <a:pt x="4667719" y="0"/>
                </a:lnTo>
              </a:path>
            </a:pathLst>
          </a:custGeom>
          <a:ln w="3175">
            <a:solidFill>
              <a:srgbClr val="000000"/>
            </a:solidFill>
          </a:ln>
        </p:spPr>
        <p:txBody>
          <a:bodyPr wrap="square" lIns="0" tIns="0" rIns="0" bIns="0" rtlCol="0"/>
          <a:lstStyle/>
          <a:p>
            <a:endParaRPr/>
          </a:p>
        </p:txBody>
      </p:sp>
      <p:sp>
        <p:nvSpPr>
          <p:cNvPr id="2" name="Holder 2"/>
          <p:cNvSpPr>
            <a:spLocks noGrp="1"/>
          </p:cNvSpPr>
          <p:nvPr>
            <p:ph type="title"/>
          </p:nvPr>
        </p:nvSpPr>
        <p:spPr>
          <a:xfrm>
            <a:off x="1231522" y="437048"/>
            <a:ext cx="6718300" cy="377026"/>
          </a:xfrm>
          <a:prstGeom prst="rect">
            <a:avLst/>
          </a:prstGeom>
        </p:spPr>
        <p:txBody>
          <a:bodyPr wrap="square" lIns="0" tIns="0" rIns="0" bIns="0">
            <a:spAutoFit/>
          </a:bodyPr>
          <a:lstStyle>
            <a:lvl1pPr>
              <a:defRPr sz="2450" b="0" i="0">
                <a:solidFill>
                  <a:schemeClr val="bg1"/>
                </a:solidFill>
                <a:latin typeface="Bilo"/>
                <a:cs typeface="Bilo"/>
              </a:defRPr>
            </a:lvl1pPr>
          </a:lstStyle>
          <a:p>
            <a:endParaRPr/>
          </a:p>
        </p:txBody>
      </p:sp>
      <p:sp>
        <p:nvSpPr>
          <p:cNvPr id="3" name="Holder 3"/>
          <p:cNvSpPr>
            <a:spLocks noGrp="1"/>
          </p:cNvSpPr>
          <p:nvPr>
            <p:ph type="body" idx="1"/>
          </p:nvPr>
        </p:nvSpPr>
        <p:spPr>
          <a:xfrm>
            <a:off x="2389910" y="2376007"/>
            <a:ext cx="4423641" cy="169277"/>
          </a:xfrm>
          <a:prstGeom prst="rect">
            <a:avLst/>
          </a:prstGeom>
        </p:spPr>
        <p:txBody>
          <a:bodyPr wrap="square" lIns="0" tIns="0" rIns="0" bIns="0">
            <a:spAutoFit/>
          </a:bodyPr>
          <a:lstStyle>
            <a:lvl1pPr>
              <a:defRPr sz="1100" b="0" i="0">
                <a:solidFill>
                  <a:schemeClr val="tx1"/>
                </a:solidFill>
                <a:latin typeface="Bilo-Medium"/>
                <a:cs typeface="Bilo-Medium"/>
              </a:defRPr>
            </a:lvl1pPr>
          </a:lstStyle>
          <a:p>
            <a:endParaRPr/>
          </a:p>
        </p:txBody>
      </p:sp>
      <p:sp>
        <p:nvSpPr>
          <p:cNvPr id="4" name="Holder 4"/>
          <p:cNvSpPr>
            <a:spLocks noGrp="1"/>
          </p:cNvSpPr>
          <p:nvPr>
            <p:ph type="ftr" sz="quarter" idx="5"/>
          </p:nvPr>
        </p:nvSpPr>
        <p:spPr>
          <a:xfrm>
            <a:off x="4056062" y="5371664"/>
            <a:ext cx="2632940" cy="101823"/>
          </a:xfrm>
          <a:prstGeom prst="rect">
            <a:avLst/>
          </a:prstGeom>
        </p:spPr>
        <p:txBody>
          <a:bodyPr wrap="square" lIns="0" tIns="0" rIns="0" bIns="0">
            <a:spAutoFit/>
          </a:bodyPr>
          <a:lstStyle>
            <a:lvl1pPr>
              <a:defRPr sz="331" b="0" i="0">
                <a:solidFill>
                  <a:schemeClr val="tx1"/>
                </a:solidFill>
                <a:latin typeface="ProximaNovaCond-Light"/>
                <a:cs typeface="ProximaNovaCond-Light"/>
              </a:defRPr>
            </a:lvl1pPr>
          </a:lstStyle>
          <a:p>
            <a:pPr marL="9348">
              <a:spcBef>
                <a:spcPts val="44"/>
              </a:spcBef>
            </a:pPr>
            <a:r>
              <a:rPr lang="en-US"/>
              <a:t>LEADING R&amp;D INNOVATION IN BEAUTY INDUSTRY</a:t>
            </a:r>
            <a:endParaRPr lang="en-US" spc="-15"/>
          </a:p>
        </p:txBody>
      </p:sp>
      <p:sp>
        <p:nvSpPr>
          <p:cNvPr id="5" name="Holder 5"/>
          <p:cNvSpPr>
            <a:spLocks noGrp="1"/>
          </p:cNvSpPr>
          <p:nvPr>
            <p:ph type="dt" sz="half" idx="6"/>
          </p:nvPr>
        </p:nvSpPr>
        <p:spPr>
          <a:xfrm>
            <a:off x="2418714" y="5363583"/>
            <a:ext cx="1554595" cy="96308"/>
          </a:xfrm>
          <a:prstGeom prst="rect">
            <a:avLst/>
          </a:prstGeom>
        </p:spPr>
        <p:txBody>
          <a:bodyPr wrap="square" lIns="0" tIns="0" rIns="0" bIns="0">
            <a:spAutoFit/>
          </a:bodyPr>
          <a:lstStyle>
            <a:lvl1pPr>
              <a:defRPr sz="589" b="0" i="0">
                <a:solidFill>
                  <a:schemeClr val="tx1"/>
                </a:solidFill>
                <a:latin typeface="Bilo"/>
                <a:cs typeface="Bilo"/>
              </a:defRPr>
            </a:lvl1pPr>
          </a:lstStyle>
          <a:p>
            <a:pPr marL="9348">
              <a:spcBef>
                <a:spcPts val="99"/>
              </a:spcBef>
            </a:pPr>
            <a:r>
              <a:rPr lang="en-US" b="1" spc="55">
                <a:latin typeface="Arial"/>
                <a:cs typeface="Arial"/>
              </a:rPr>
              <a:t>PROPRIETARY AND CONFIDENTIAL</a:t>
            </a:r>
            <a:endParaRPr lang="en-US" sz="626">
              <a:latin typeface="Arial"/>
              <a:cs typeface="Arial"/>
            </a:endParaRPr>
          </a:p>
        </p:txBody>
      </p:sp>
      <p:sp>
        <p:nvSpPr>
          <p:cNvPr id="6" name="Holder 6"/>
          <p:cNvSpPr>
            <a:spLocks noGrp="1"/>
          </p:cNvSpPr>
          <p:nvPr>
            <p:ph type="sldNum" sz="quarter" idx="7"/>
          </p:nvPr>
        </p:nvSpPr>
        <p:spPr>
          <a:xfrm>
            <a:off x="6583680" y="5320855"/>
            <a:ext cx="2103120" cy="286068"/>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221910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3"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336545">
        <a:defRPr>
          <a:latin typeface="+mn-lt"/>
          <a:ea typeface="+mn-ea"/>
          <a:cs typeface="+mn-cs"/>
        </a:defRPr>
      </a:lvl2pPr>
      <a:lvl3pPr marL="673090">
        <a:defRPr>
          <a:latin typeface="+mn-lt"/>
          <a:ea typeface="+mn-ea"/>
          <a:cs typeface="+mn-cs"/>
        </a:defRPr>
      </a:lvl3pPr>
      <a:lvl4pPr marL="1009635">
        <a:defRPr>
          <a:latin typeface="+mn-lt"/>
          <a:ea typeface="+mn-ea"/>
          <a:cs typeface="+mn-cs"/>
        </a:defRPr>
      </a:lvl4pPr>
      <a:lvl5pPr marL="1346180">
        <a:defRPr>
          <a:latin typeface="+mn-lt"/>
          <a:ea typeface="+mn-ea"/>
          <a:cs typeface="+mn-cs"/>
        </a:defRPr>
      </a:lvl5pPr>
      <a:lvl6pPr marL="1682725">
        <a:defRPr>
          <a:latin typeface="+mn-lt"/>
          <a:ea typeface="+mn-ea"/>
          <a:cs typeface="+mn-cs"/>
        </a:defRPr>
      </a:lvl6pPr>
      <a:lvl7pPr marL="2019270">
        <a:defRPr>
          <a:latin typeface="+mn-lt"/>
          <a:ea typeface="+mn-ea"/>
          <a:cs typeface="+mn-cs"/>
        </a:defRPr>
      </a:lvl7pPr>
      <a:lvl8pPr marL="2355814">
        <a:defRPr>
          <a:latin typeface="+mn-lt"/>
          <a:ea typeface="+mn-ea"/>
          <a:cs typeface="+mn-cs"/>
        </a:defRPr>
      </a:lvl8pPr>
      <a:lvl9pPr marL="2692359">
        <a:defRPr>
          <a:latin typeface="+mn-lt"/>
          <a:ea typeface="+mn-ea"/>
          <a:cs typeface="+mn-cs"/>
        </a:defRPr>
      </a:lvl9pPr>
    </p:bodyStyle>
    <p:otherStyle>
      <a:lvl1pPr marL="0">
        <a:defRPr>
          <a:latin typeface="+mn-lt"/>
          <a:ea typeface="+mn-ea"/>
          <a:cs typeface="+mn-cs"/>
        </a:defRPr>
      </a:lvl1pPr>
      <a:lvl2pPr marL="336545">
        <a:defRPr>
          <a:latin typeface="+mn-lt"/>
          <a:ea typeface="+mn-ea"/>
          <a:cs typeface="+mn-cs"/>
        </a:defRPr>
      </a:lvl2pPr>
      <a:lvl3pPr marL="673090">
        <a:defRPr>
          <a:latin typeface="+mn-lt"/>
          <a:ea typeface="+mn-ea"/>
          <a:cs typeface="+mn-cs"/>
        </a:defRPr>
      </a:lvl3pPr>
      <a:lvl4pPr marL="1009635">
        <a:defRPr>
          <a:latin typeface="+mn-lt"/>
          <a:ea typeface="+mn-ea"/>
          <a:cs typeface="+mn-cs"/>
        </a:defRPr>
      </a:lvl4pPr>
      <a:lvl5pPr marL="1346180">
        <a:defRPr>
          <a:latin typeface="+mn-lt"/>
          <a:ea typeface="+mn-ea"/>
          <a:cs typeface="+mn-cs"/>
        </a:defRPr>
      </a:lvl5pPr>
      <a:lvl6pPr marL="1682725">
        <a:defRPr>
          <a:latin typeface="+mn-lt"/>
          <a:ea typeface="+mn-ea"/>
          <a:cs typeface="+mn-cs"/>
        </a:defRPr>
      </a:lvl6pPr>
      <a:lvl7pPr marL="2019270">
        <a:defRPr>
          <a:latin typeface="+mn-lt"/>
          <a:ea typeface="+mn-ea"/>
          <a:cs typeface="+mn-cs"/>
        </a:defRPr>
      </a:lvl7pPr>
      <a:lvl8pPr marL="2355814">
        <a:defRPr>
          <a:latin typeface="+mn-lt"/>
          <a:ea typeface="+mn-ea"/>
          <a:cs typeface="+mn-cs"/>
        </a:defRPr>
      </a:lvl8pPr>
      <a:lvl9pPr marL="269235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158" y="125912"/>
            <a:ext cx="7135682" cy="802005"/>
          </a:xfrm>
          <a:prstGeom prst="rect">
            <a:avLst/>
          </a:prstGeom>
        </p:spPr>
        <p:txBody>
          <a:bodyPr wrap="square" lIns="0" tIns="0" rIns="0" bIns="0">
            <a:spAutoFit/>
          </a:bodyPr>
          <a:lstStyle>
            <a:lvl1pPr>
              <a:defRPr sz="5100" b="1" i="0">
                <a:solidFill>
                  <a:srgbClr val="010202"/>
                </a:solidFill>
                <a:latin typeface="Arial"/>
                <a:cs typeface="Arial"/>
              </a:defRPr>
            </a:lvl1pPr>
          </a:lstStyle>
          <a:p>
            <a:endParaRPr/>
          </a:p>
        </p:txBody>
      </p:sp>
      <p:sp>
        <p:nvSpPr>
          <p:cNvPr id="3" name="Holder 3"/>
          <p:cNvSpPr>
            <a:spLocks noGrp="1"/>
          </p:cNvSpPr>
          <p:nvPr>
            <p:ph type="body" idx="1"/>
          </p:nvPr>
        </p:nvSpPr>
        <p:spPr>
          <a:xfrm>
            <a:off x="336612" y="2104235"/>
            <a:ext cx="8129905" cy="22828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728810" y="5306610"/>
            <a:ext cx="1877955" cy="327025"/>
          </a:xfrm>
          <a:prstGeom prst="rect">
            <a:avLst/>
          </a:prstGeom>
        </p:spPr>
        <p:txBody>
          <a:bodyPr wrap="square" lIns="0" tIns="0" rIns="0" bIns="0">
            <a:spAutoFit/>
          </a:bodyPr>
          <a:lstStyle>
            <a:lvl1pPr>
              <a:defRPr sz="1100" b="1" i="0">
                <a:solidFill>
                  <a:srgbClr val="D22027"/>
                </a:solidFill>
                <a:latin typeface="Arial"/>
                <a:cs typeface="Arial"/>
              </a:defRPr>
            </a:lvl1pPr>
          </a:lstStyle>
          <a:p>
            <a:pPr marL="28575" marR="5080">
              <a:lnSpc>
                <a:spcPts val="1090"/>
              </a:lnSpc>
              <a:spcBef>
                <a:spcPts val="265"/>
              </a:spcBef>
            </a:pPr>
            <a:r>
              <a:rPr spc="-20"/>
              <a:t>LEADING</a:t>
            </a:r>
            <a:r>
              <a:rPr spc="-15"/>
              <a:t> </a:t>
            </a:r>
            <a:r>
              <a:rPr spc="-25"/>
              <a:t>R</a:t>
            </a:r>
            <a:r>
              <a:rPr b="0" spc="-25">
                <a:latin typeface="Myriad Pro"/>
                <a:cs typeface="Myriad Pro"/>
              </a:rPr>
              <a:t>&amp;</a:t>
            </a:r>
            <a:r>
              <a:rPr spc="-25"/>
              <a:t>D</a:t>
            </a:r>
            <a:r>
              <a:rPr spc="-45"/>
              <a:t> </a:t>
            </a:r>
            <a:r>
              <a:rPr spc="-10"/>
              <a:t>INNOVATION </a:t>
            </a:r>
            <a:r>
              <a:t>IN</a:t>
            </a:r>
            <a:r>
              <a:rPr spc="30"/>
              <a:t> </a:t>
            </a:r>
            <a:r>
              <a:rPr spc="-40"/>
              <a:t>BEAUTY</a:t>
            </a:r>
            <a:r>
              <a:t> </a:t>
            </a:r>
            <a:r>
              <a:rPr spc="-10"/>
              <a:t>INDUSTRY</a:t>
            </a:r>
          </a:p>
        </p:txBody>
      </p:sp>
      <p:sp>
        <p:nvSpPr>
          <p:cNvPr id="5" name="Holder 5"/>
          <p:cNvSpPr>
            <a:spLocks noGrp="1"/>
          </p:cNvSpPr>
          <p:nvPr>
            <p:ph type="dt" sz="half" idx="6"/>
          </p:nvPr>
        </p:nvSpPr>
        <p:spPr>
          <a:xfrm>
            <a:off x="-19241" y="5531441"/>
            <a:ext cx="1439163" cy="115570"/>
          </a:xfrm>
          <a:prstGeom prst="rect">
            <a:avLst/>
          </a:prstGeom>
        </p:spPr>
        <p:txBody>
          <a:bodyPr wrap="square" lIns="0" tIns="0" rIns="0" bIns="0">
            <a:spAutoFit/>
          </a:bodyPr>
          <a:lstStyle>
            <a:lvl1pPr>
              <a:defRPr sz="600" b="0" i="0">
                <a:solidFill>
                  <a:srgbClr val="221E1F"/>
                </a:solidFill>
                <a:latin typeface="Proxima Nova"/>
                <a:cs typeface="Proxima Nova"/>
              </a:defRPr>
            </a:lvl1pPr>
          </a:lstStyle>
          <a:p>
            <a:pPr marL="12065">
              <a:lnSpc>
                <a:spcPct val="100000"/>
              </a:lnSpc>
              <a:spcBef>
                <a:spcPts val="65"/>
              </a:spcBef>
            </a:pPr>
            <a:r>
              <a:rPr lang="en-US"/>
              <a:t>PROPRIETARY AND CONFIDENTIAL</a:t>
            </a:r>
            <a:endParaRPr spc="-10"/>
          </a:p>
        </p:txBody>
      </p:sp>
      <p:sp>
        <p:nvSpPr>
          <p:cNvPr id="6" name="Holder 6"/>
          <p:cNvSpPr>
            <a:spLocks noGrp="1"/>
          </p:cNvSpPr>
          <p:nvPr>
            <p:ph type="sldNum" sz="quarter" idx="7"/>
          </p:nvPr>
        </p:nvSpPr>
        <p:spPr>
          <a:xfrm>
            <a:off x="8791723" y="5221342"/>
            <a:ext cx="271779" cy="177800"/>
          </a:xfrm>
          <a:prstGeom prst="rect">
            <a:avLst/>
          </a:prstGeom>
        </p:spPr>
        <p:txBody>
          <a:bodyPr wrap="square" lIns="0" tIns="0" rIns="0" bIns="0">
            <a:spAutoFit/>
          </a:bodyPr>
          <a:lstStyle>
            <a:lvl1pPr>
              <a:defRPr sz="1200" b="0" i="0">
                <a:solidFill>
                  <a:srgbClr val="010202"/>
                </a:solidFill>
                <a:latin typeface="Arial"/>
                <a:cs typeface="Arial"/>
              </a:defRPr>
            </a:lvl1pPr>
          </a:lstStyle>
          <a:p>
            <a:pPr marL="38100">
              <a:lnSpc>
                <a:spcPts val="1275"/>
              </a:lnSpc>
            </a:pPr>
            <a:fld id="{81D60167-4931-47E6-BA6A-407CBD079E47}" type="slidenum">
              <a:rPr spc="-25" dirty="0"/>
              <a:t>‹#›</a:t>
            </a:fld>
            <a:endParaRPr spc="-25"/>
          </a:p>
        </p:txBody>
      </p:sp>
    </p:spTree>
    <p:extLst>
      <p:ext uri="{BB962C8B-B14F-4D97-AF65-F5344CB8AC3E}">
        <p14:creationId xmlns:p14="http://schemas.microsoft.com/office/powerpoint/2010/main" val="301710580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AF70"/>
        </a:solidFill>
        <a:effectLst/>
      </p:bgPr>
    </p:bg>
    <p:spTree>
      <p:nvGrpSpPr>
        <p:cNvPr id="1" name="">
          <a:extLst>
            <a:ext uri="{FF2B5EF4-FFF2-40B4-BE49-F238E27FC236}">
              <a16:creationId xmlns:a16="http://schemas.microsoft.com/office/drawing/2014/main" id="{EE227D22-7A1A-0F48-094E-E4C8FBEAAEAB}"/>
            </a:ext>
          </a:extLst>
        </p:cNvPr>
        <p:cNvGrpSpPr/>
        <p:nvPr/>
      </p:nvGrpSpPr>
      <p:grpSpPr>
        <a:xfrm>
          <a:off x="0" y="0"/>
          <a:ext cx="0" cy="0"/>
          <a:chOff x="0" y="0"/>
          <a:chExt cx="0" cy="0"/>
        </a:xfrm>
      </p:grpSpPr>
      <p:pic>
        <p:nvPicPr>
          <p:cNvPr id="4" name="Picture 3" descr="A group of bottles with green and yellow labels&#10;&#10;Description automatically generated">
            <a:extLst>
              <a:ext uri="{FF2B5EF4-FFF2-40B4-BE49-F238E27FC236}">
                <a16:creationId xmlns:a16="http://schemas.microsoft.com/office/drawing/2014/main" id="{B895B242-B8E7-48DB-E6BF-7F5AED0FDC7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6365" t="10506" r="6080" b="7157"/>
          <a:stretch/>
        </p:blipFill>
        <p:spPr>
          <a:xfrm>
            <a:off x="0" y="0"/>
            <a:ext cx="9172598" cy="5721350"/>
          </a:xfrm>
          <a:prstGeom prst="rect">
            <a:avLst/>
          </a:prstGeom>
        </p:spPr>
      </p:pic>
    </p:spTree>
    <p:extLst>
      <p:ext uri="{BB962C8B-B14F-4D97-AF65-F5344CB8AC3E}">
        <p14:creationId xmlns:p14="http://schemas.microsoft.com/office/powerpoint/2010/main" val="2333735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6EE"/>
        </a:solidFill>
        <a:effectLst/>
      </p:bgPr>
    </p:bg>
    <p:spTree>
      <p:nvGrpSpPr>
        <p:cNvPr id="1" name="">
          <a:extLst>
            <a:ext uri="{FF2B5EF4-FFF2-40B4-BE49-F238E27FC236}">
              <a16:creationId xmlns:a16="http://schemas.microsoft.com/office/drawing/2014/main" id="{AE8ADEEF-B321-7036-DF5A-73CB2E6005D5}"/>
            </a:ext>
          </a:extLst>
        </p:cNvPr>
        <p:cNvGrpSpPr/>
        <p:nvPr/>
      </p:nvGrpSpPr>
      <p:grpSpPr>
        <a:xfrm>
          <a:off x="0" y="0"/>
          <a:ext cx="0" cy="0"/>
          <a:chOff x="0" y="0"/>
          <a:chExt cx="0" cy="0"/>
        </a:xfrm>
      </p:grpSpPr>
      <p:sp>
        <p:nvSpPr>
          <p:cNvPr id="2" name="Google Shape;505;p13">
            <a:extLst>
              <a:ext uri="{FF2B5EF4-FFF2-40B4-BE49-F238E27FC236}">
                <a16:creationId xmlns:a16="http://schemas.microsoft.com/office/drawing/2014/main" id="{CB845C2E-96F7-AD3B-D714-04296263B466}"/>
              </a:ext>
            </a:extLst>
          </p:cNvPr>
          <p:cNvSpPr txBox="1">
            <a:spLocks/>
          </p:cNvSpPr>
          <p:nvPr/>
        </p:nvSpPr>
        <p:spPr>
          <a:xfrm>
            <a:off x="0" y="0"/>
            <a:ext cx="4574521" cy="1290854"/>
          </a:xfrm>
          <a:prstGeom prst="rect">
            <a:avLst/>
          </a:prstGeom>
          <a:noFill/>
          <a:ln>
            <a:noFill/>
          </a:ln>
        </p:spPr>
        <p:txBody>
          <a:bodyPr spcFirstLastPara="1" wrap="square" lIns="68569" tIns="34275" rIns="68569" bIns="3427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45720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672C45"/>
                </a:solidFill>
                <a:effectLst/>
                <a:uLnTx/>
                <a:uFillTx/>
                <a:latin typeface="Feature Display Medium" pitchFamily="50" charset="0"/>
                <a:cs typeface="Feature Display Medium" pitchFamily="50" charset="0"/>
                <a:sym typeface="Arial"/>
              </a:rPr>
              <a:t>hair texture vs density</a:t>
            </a:r>
          </a:p>
        </p:txBody>
      </p:sp>
      <p:pic>
        <p:nvPicPr>
          <p:cNvPr id="3" name="Picture 2">
            <a:extLst>
              <a:ext uri="{FF2B5EF4-FFF2-40B4-BE49-F238E27FC236}">
                <a16:creationId xmlns:a16="http://schemas.microsoft.com/office/drawing/2014/main" id="{EC2D2CA6-9C06-05E9-6951-E2C6ADA2B662}"/>
              </a:ext>
            </a:extLst>
          </p:cNvPr>
          <p:cNvPicPr>
            <a:picLocks noChangeAspect="1"/>
          </p:cNvPicPr>
          <p:nvPr/>
        </p:nvPicPr>
        <p:blipFill>
          <a:blip r:embed="rId3"/>
          <a:srcRect t="46642" b="2709"/>
          <a:stretch/>
        </p:blipFill>
        <p:spPr>
          <a:xfrm>
            <a:off x="706499" y="2311568"/>
            <a:ext cx="3548180" cy="1655064"/>
          </a:xfrm>
          <a:prstGeom prst="roundRect">
            <a:avLst>
              <a:gd name="adj" fmla="val 0"/>
            </a:avLst>
          </a:prstGeom>
          <a:ln w="28575">
            <a:noFill/>
          </a:ln>
        </p:spPr>
      </p:pic>
      <p:pic>
        <p:nvPicPr>
          <p:cNvPr id="7" name="Picture 6">
            <a:extLst>
              <a:ext uri="{FF2B5EF4-FFF2-40B4-BE49-F238E27FC236}">
                <a16:creationId xmlns:a16="http://schemas.microsoft.com/office/drawing/2014/main" id="{D91E8B93-9191-C73F-ADAE-82489AFD4796}"/>
              </a:ext>
            </a:extLst>
          </p:cNvPr>
          <p:cNvPicPr>
            <a:picLocks noChangeAspect="1"/>
          </p:cNvPicPr>
          <p:nvPr/>
        </p:nvPicPr>
        <p:blipFill>
          <a:blip r:embed="rId4"/>
          <a:srcRect t="21370" b="37128"/>
          <a:stretch/>
        </p:blipFill>
        <p:spPr>
          <a:xfrm>
            <a:off x="4626384" y="2311568"/>
            <a:ext cx="3987860" cy="1655064"/>
          </a:xfrm>
          <a:prstGeom prst="rect">
            <a:avLst/>
          </a:prstGeom>
        </p:spPr>
      </p:pic>
      <p:sp>
        <p:nvSpPr>
          <p:cNvPr id="9" name="TextBox 8">
            <a:extLst>
              <a:ext uri="{FF2B5EF4-FFF2-40B4-BE49-F238E27FC236}">
                <a16:creationId xmlns:a16="http://schemas.microsoft.com/office/drawing/2014/main" id="{315FE51C-F0BF-4A98-5D1C-08AB9D6A7EAC}"/>
              </a:ext>
            </a:extLst>
          </p:cNvPr>
          <p:cNvSpPr txBox="1"/>
          <p:nvPr/>
        </p:nvSpPr>
        <p:spPr>
          <a:xfrm>
            <a:off x="621956" y="1290854"/>
            <a:ext cx="3700105" cy="923330"/>
          </a:xfrm>
          <a:prstGeom prst="rect">
            <a:avLst/>
          </a:prstGeom>
          <a:noFill/>
        </p:spPr>
        <p:txBody>
          <a:bodyPr wrap="square">
            <a:spAutoFit/>
          </a:bodyPr>
          <a:lstStyle/>
          <a:p>
            <a:pPr algn="ctr" defTabSz="685800" rtl="0">
              <a:defRPr/>
            </a:pPr>
            <a:r>
              <a:rPr lang="en-US" sz="1800">
                <a:solidFill>
                  <a:srgbClr val="612651"/>
                </a:solidFill>
                <a:latin typeface="Feature Display Medium" pitchFamily="50" charset="0"/>
                <a:ea typeface="+mn-ea"/>
                <a:cs typeface="Feature Display Medium" pitchFamily="50" charset="0"/>
              </a:rPr>
              <a:t>Texture</a:t>
            </a:r>
          </a:p>
          <a:p>
            <a:pPr algn="ctr" defTabSz="685800" rtl="0">
              <a:defRPr/>
            </a:pPr>
            <a:r>
              <a:rPr lang="en-US" i="1">
                <a:solidFill>
                  <a:srgbClr val="612651"/>
                </a:solidFill>
                <a:latin typeface="Feature Display Medium" pitchFamily="50" charset="0"/>
                <a:ea typeface="+mn-ea"/>
                <a:cs typeface="Feature Display Medium" pitchFamily="50" charset="0"/>
              </a:rPr>
              <a:t>h</a:t>
            </a:r>
            <a:r>
              <a:rPr lang="en-US" sz="1800" i="1">
                <a:solidFill>
                  <a:srgbClr val="612651"/>
                </a:solidFill>
                <a:latin typeface="Feature Display Medium" pitchFamily="50" charset="0"/>
                <a:ea typeface="+mn-ea"/>
                <a:cs typeface="Feature Display Medium" pitchFamily="50" charset="0"/>
              </a:rPr>
              <a:t>ow it feels when you rub a single strand between two fingers </a:t>
            </a:r>
          </a:p>
        </p:txBody>
      </p:sp>
      <p:sp>
        <p:nvSpPr>
          <p:cNvPr id="11" name="TextBox 10">
            <a:extLst>
              <a:ext uri="{FF2B5EF4-FFF2-40B4-BE49-F238E27FC236}">
                <a16:creationId xmlns:a16="http://schemas.microsoft.com/office/drawing/2014/main" id="{4E9A8449-2CEA-9650-5D36-476DF00B6A73}"/>
              </a:ext>
            </a:extLst>
          </p:cNvPr>
          <p:cNvSpPr txBox="1"/>
          <p:nvPr/>
        </p:nvSpPr>
        <p:spPr>
          <a:xfrm>
            <a:off x="4334314" y="1295402"/>
            <a:ext cx="4572000" cy="923330"/>
          </a:xfrm>
          <a:prstGeom prst="rect">
            <a:avLst/>
          </a:prstGeom>
          <a:noFill/>
        </p:spPr>
        <p:txBody>
          <a:bodyPr wrap="square">
            <a:spAutoFit/>
          </a:bodyPr>
          <a:lstStyle/>
          <a:p>
            <a:pPr algn="ctr" defTabSz="685800" rtl="0"/>
            <a:r>
              <a:rPr lang="en-US">
                <a:solidFill>
                  <a:srgbClr val="612651"/>
                </a:solidFill>
                <a:latin typeface="Feature Display Medium" pitchFamily="50" charset="0"/>
                <a:ea typeface="+mn-ea"/>
                <a:cs typeface="Feature Display Medium" pitchFamily="50" charset="0"/>
              </a:rPr>
              <a:t>Density</a:t>
            </a:r>
          </a:p>
          <a:p>
            <a:pPr algn="ctr" defTabSz="685800" rtl="0"/>
            <a:r>
              <a:rPr lang="en-US" sz="1800" i="1" kern="1200">
                <a:solidFill>
                  <a:srgbClr val="612651"/>
                </a:solidFill>
                <a:latin typeface="Feature Display Medium" pitchFamily="50" charset="0"/>
                <a:ea typeface="+mn-ea"/>
                <a:cs typeface="Feature Display Medium" pitchFamily="50" charset="0"/>
              </a:rPr>
              <a:t>how many hair strands per square inch/fullness of hair</a:t>
            </a:r>
          </a:p>
        </p:txBody>
      </p:sp>
      <p:sp>
        <p:nvSpPr>
          <p:cNvPr id="5" name="TextBox 4">
            <a:extLst>
              <a:ext uri="{FF2B5EF4-FFF2-40B4-BE49-F238E27FC236}">
                <a16:creationId xmlns:a16="http://schemas.microsoft.com/office/drawing/2014/main" id="{96CCF226-BAD8-9D6C-ED54-C23579366087}"/>
              </a:ext>
            </a:extLst>
          </p:cNvPr>
          <p:cNvSpPr txBox="1"/>
          <p:nvPr/>
        </p:nvSpPr>
        <p:spPr>
          <a:xfrm>
            <a:off x="2480589" y="4444653"/>
            <a:ext cx="5833181" cy="646331"/>
          </a:xfrm>
          <a:prstGeom prst="rect">
            <a:avLst/>
          </a:prstGeom>
          <a:noFill/>
        </p:spPr>
        <p:txBody>
          <a:bodyPr wrap="square" lIns="91440" tIns="45720" rIns="91440" bIns="45720" anchor="t">
            <a:spAutoFit/>
          </a:bodyPr>
          <a:lstStyle/>
          <a:p>
            <a:pPr algn="l"/>
            <a:r>
              <a:rPr lang="en-US" dirty="0">
                <a:solidFill>
                  <a:srgbClr val="672C45"/>
                </a:solidFill>
                <a:latin typeface="Feature Display Medium"/>
                <a:cs typeface="Feature Display Medium" pitchFamily="50" charset="0"/>
                <a:sym typeface="Arial"/>
              </a:rPr>
              <a:t>The Densify Collection</a:t>
            </a:r>
            <a:r>
              <a:rPr kumimoji="0" lang="en-US" sz="1800" b="0" i="0" u="none" strike="noStrike" kern="0" cap="none" spc="0" normalizeH="0" baseline="0" noProof="0" dirty="0">
                <a:ln>
                  <a:noFill/>
                </a:ln>
                <a:solidFill>
                  <a:srgbClr val="672C45"/>
                </a:solidFill>
                <a:effectLst/>
                <a:uLnTx/>
                <a:uFillTx/>
                <a:latin typeface="Feature Display Medium"/>
                <a:cs typeface="Feature Display Medium" pitchFamily="50" charset="0"/>
                <a:sym typeface="Arial"/>
              </a:rPr>
              <a:t> is formulated for fine hair </a:t>
            </a:r>
          </a:p>
          <a:p>
            <a:pPr algn="l"/>
            <a:r>
              <a:rPr kumimoji="0" lang="en-US" sz="1800" b="0" i="0" u="none" strike="noStrike" kern="0" cap="none" spc="0" normalizeH="0" baseline="0" noProof="0" dirty="0">
                <a:ln>
                  <a:noFill/>
                </a:ln>
                <a:solidFill>
                  <a:srgbClr val="672C45"/>
                </a:solidFill>
                <a:effectLst/>
                <a:uLnTx/>
                <a:uFillTx/>
                <a:latin typeface="Feature Display Medium"/>
                <a:cs typeface="Feature Display Medium" pitchFamily="50" charset="0"/>
                <a:sym typeface="Arial"/>
              </a:rPr>
              <a:t>OR any hair texture </a:t>
            </a:r>
            <a:r>
              <a:rPr kumimoji="0" lang="tr-TR" sz="1800" b="0" i="0" u="none" strike="noStrike" kern="0" cap="none" spc="0" normalizeH="0" baseline="0" noProof="0" dirty="0">
                <a:ln>
                  <a:noFill/>
                </a:ln>
                <a:solidFill>
                  <a:srgbClr val="672C45"/>
                </a:solidFill>
                <a:effectLst/>
                <a:uLnTx/>
                <a:uFillTx/>
                <a:latin typeface="Feature Display Medium"/>
                <a:cs typeface="Feature Display Medium" pitchFamily="50" charset="0"/>
                <a:sym typeface="Arial"/>
              </a:rPr>
              <a:t>needing volume</a:t>
            </a:r>
            <a:endParaRPr lang="en-US" dirty="0">
              <a:latin typeface="Feature Display Medium"/>
            </a:endParaRPr>
          </a:p>
        </p:txBody>
      </p:sp>
      <p:pic>
        <p:nvPicPr>
          <p:cNvPr id="6" name="Picture 5" descr="A group of bottles with a dropper&#10;&#10;AI-generated content may be incorrect.">
            <a:extLst>
              <a:ext uri="{FF2B5EF4-FFF2-40B4-BE49-F238E27FC236}">
                <a16:creationId xmlns:a16="http://schemas.microsoft.com/office/drawing/2014/main" id="{8878515A-476F-EA0A-A62A-8FFC720CBC9E}"/>
              </a:ext>
            </a:extLst>
          </p:cNvPr>
          <p:cNvPicPr>
            <a:picLocks noChangeAspect="1"/>
          </p:cNvPicPr>
          <p:nvPr/>
        </p:nvPicPr>
        <p:blipFill>
          <a:blip r:embed="rId5" cstate="print">
            <a:extLst>
              <a:ext uri="{28A0092B-C50C-407E-A947-70E740481C1C}">
                <a14:useLocalDpi xmlns:a14="http://schemas.microsoft.com/office/drawing/2010/main" val="0"/>
              </a:ext>
            </a:extLst>
          </a:blip>
          <a:srcRect l="21817" t="10894" r="15988" b="10894"/>
          <a:stretch/>
        </p:blipFill>
        <p:spPr>
          <a:xfrm>
            <a:off x="1211547" y="4175399"/>
            <a:ext cx="1140581" cy="1147428"/>
          </a:xfrm>
          <a:prstGeom prst="roundRect">
            <a:avLst/>
          </a:prstGeom>
          <a:ln w="28575">
            <a:solidFill>
              <a:srgbClr val="511332"/>
            </a:solidFill>
          </a:ln>
        </p:spPr>
      </p:pic>
    </p:spTree>
    <p:extLst>
      <p:ext uri="{BB962C8B-B14F-4D97-AF65-F5344CB8AC3E}">
        <p14:creationId xmlns:p14="http://schemas.microsoft.com/office/powerpoint/2010/main" val="2765555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C71D8F80-F3AF-8BBE-B0DC-72C984819148}"/>
            </a:ext>
          </a:extLst>
        </p:cNvPr>
        <p:cNvGrpSpPr/>
        <p:nvPr/>
      </p:nvGrpSpPr>
      <p:grpSpPr>
        <a:xfrm>
          <a:off x="0" y="0"/>
          <a:ext cx="0" cy="0"/>
          <a:chOff x="0" y="0"/>
          <a:chExt cx="0" cy="0"/>
        </a:xfrm>
      </p:grpSpPr>
      <p:pic>
        <p:nvPicPr>
          <p:cNvPr id="10" name="Picture 9" descr="A white and orange gradient&#10;&#10;AI-generated content may be incorrect.">
            <a:extLst>
              <a:ext uri="{FF2B5EF4-FFF2-40B4-BE49-F238E27FC236}">
                <a16:creationId xmlns:a16="http://schemas.microsoft.com/office/drawing/2014/main" id="{F000827A-24D8-D274-D83F-B42417BAE43C}"/>
              </a:ext>
            </a:extLst>
          </p:cNvPr>
          <p:cNvPicPr>
            <a:picLocks noChangeAspect="1"/>
          </p:cNvPicPr>
          <p:nvPr/>
        </p:nvPicPr>
        <p:blipFill>
          <a:blip r:embed="rId4">
            <a:extLst>
              <a:ext uri="{28A0092B-C50C-407E-A947-70E740481C1C}">
                <a14:useLocalDpi xmlns:a14="http://schemas.microsoft.com/office/drawing/2010/main" val="0"/>
              </a:ext>
            </a:extLst>
          </a:blip>
          <a:srcRect r="45881"/>
          <a:stretch/>
        </p:blipFill>
        <p:spPr>
          <a:xfrm>
            <a:off x="0" y="-23727"/>
            <a:ext cx="5553308" cy="5745077"/>
          </a:xfrm>
          <a:prstGeom prst="rect">
            <a:avLst/>
          </a:prstGeom>
        </p:spPr>
      </p:pic>
      <p:sp>
        <p:nvSpPr>
          <p:cNvPr id="8" name="Rectangle 7">
            <a:extLst>
              <a:ext uri="{FF2B5EF4-FFF2-40B4-BE49-F238E27FC236}">
                <a16:creationId xmlns:a16="http://schemas.microsoft.com/office/drawing/2014/main" id="{65233533-304B-D842-3F2B-5EB59AA4C029}"/>
              </a:ext>
            </a:extLst>
          </p:cNvPr>
          <p:cNvSpPr/>
          <p:nvPr/>
        </p:nvSpPr>
        <p:spPr>
          <a:xfrm>
            <a:off x="5059680" y="0"/>
            <a:ext cx="4084320" cy="5721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A1A34EF-32C4-9141-9C43-1551C019DE58}"/>
              </a:ext>
            </a:extLst>
          </p:cNvPr>
          <p:cNvSpPr txBox="1"/>
          <p:nvPr/>
        </p:nvSpPr>
        <p:spPr>
          <a:xfrm>
            <a:off x="496274" y="2899290"/>
            <a:ext cx="4626446" cy="707886"/>
          </a:xfrm>
          <a:prstGeom prst="rect">
            <a:avLst/>
          </a:prstGeom>
          <a:noFill/>
        </p:spPr>
        <p:txBody>
          <a:bodyPr wrap="square">
            <a:spAutoFit/>
          </a:bodyPr>
          <a:lstStyle/>
          <a:p>
            <a:r>
              <a:rPr lang="en-US" sz="2000">
                <a:solidFill>
                  <a:srgbClr val="672C45"/>
                </a:solidFill>
                <a:latin typeface="Feature Display Medium" pitchFamily="50" charset="0"/>
                <a:cs typeface="Feature Display Medium" pitchFamily="50" charset="0"/>
                <a:sym typeface="Arial"/>
              </a:rPr>
              <a:t>according to dermatologists, </a:t>
            </a:r>
          </a:p>
          <a:p>
            <a:r>
              <a:rPr lang="en-US" sz="2000">
                <a:solidFill>
                  <a:srgbClr val="672C45"/>
                </a:solidFill>
                <a:latin typeface="Feature Display Medium" pitchFamily="50" charset="0"/>
                <a:cs typeface="Feature Display Medium" pitchFamily="50" charset="0"/>
                <a:sym typeface="Arial"/>
              </a:rPr>
              <a:t>50-200 hairs/day</a:t>
            </a:r>
          </a:p>
        </p:txBody>
      </p:sp>
      <p:pic>
        <p:nvPicPr>
          <p:cNvPr id="2" name="Picture 1">
            <a:extLst>
              <a:ext uri="{FF2B5EF4-FFF2-40B4-BE49-F238E27FC236}">
                <a16:creationId xmlns:a16="http://schemas.microsoft.com/office/drawing/2014/main" id="{3CB6F632-C7BC-C274-A4DA-1C5FE0F46C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5371504" y="220472"/>
            <a:ext cx="3616785" cy="5283897"/>
          </a:xfrm>
          <a:prstGeom prst="rect">
            <a:avLst/>
          </a:prstGeom>
        </p:spPr>
      </p:pic>
      <p:sp>
        <p:nvSpPr>
          <p:cNvPr id="5" name="TextBox 4">
            <a:extLst>
              <a:ext uri="{FF2B5EF4-FFF2-40B4-BE49-F238E27FC236}">
                <a16:creationId xmlns:a16="http://schemas.microsoft.com/office/drawing/2014/main" id="{BE63C46C-8808-C66E-04B8-CC7EA409C25B}"/>
              </a:ext>
            </a:extLst>
          </p:cNvPr>
          <p:cNvSpPr txBox="1"/>
          <p:nvPr/>
        </p:nvSpPr>
        <p:spPr>
          <a:xfrm>
            <a:off x="2563462" y="5490517"/>
            <a:ext cx="2484976" cy="230832"/>
          </a:xfrm>
          <a:prstGeom prst="rect">
            <a:avLst/>
          </a:prstGeom>
          <a:noFill/>
        </p:spPr>
        <p:txBody>
          <a:bodyPr wrap="none" rtlCol="0">
            <a:spAutoFit/>
          </a:bodyPr>
          <a:lstStyle/>
          <a:p>
            <a:r>
              <a:rPr lang="en-US" sz="900">
                <a:solidFill>
                  <a:srgbClr val="612651"/>
                </a:solidFill>
                <a:latin typeface="Aptos" panose="020B0004020202020204" pitchFamily="34" charset="0"/>
              </a:rPr>
              <a:t>Visual Scale Source: PubMed PMID: 28220468</a:t>
            </a:r>
          </a:p>
        </p:txBody>
      </p:sp>
      <p:sp>
        <p:nvSpPr>
          <p:cNvPr id="3" name="Google Shape;505;p13">
            <a:extLst>
              <a:ext uri="{FF2B5EF4-FFF2-40B4-BE49-F238E27FC236}">
                <a16:creationId xmlns:a16="http://schemas.microsoft.com/office/drawing/2014/main" id="{044F1542-29C2-EE64-A597-CBEB34016DF4}"/>
              </a:ext>
            </a:extLst>
          </p:cNvPr>
          <p:cNvSpPr txBox="1">
            <a:spLocks/>
          </p:cNvSpPr>
          <p:nvPr/>
        </p:nvSpPr>
        <p:spPr>
          <a:xfrm>
            <a:off x="37737" y="1670896"/>
            <a:ext cx="4574521" cy="1290854"/>
          </a:xfrm>
          <a:prstGeom prst="rect">
            <a:avLst/>
          </a:prstGeom>
          <a:noFill/>
          <a:ln>
            <a:noFill/>
          </a:ln>
        </p:spPr>
        <p:txBody>
          <a:bodyPr spcFirstLastPara="1" wrap="square" lIns="68569" tIns="34275" rIns="68569" bIns="3427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45720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672C45"/>
                </a:solidFill>
                <a:effectLst/>
                <a:uLnTx/>
                <a:uFillTx/>
                <a:latin typeface="Feature Display Medium" pitchFamily="50" charset="0"/>
                <a:cs typeface="Feature Display Medium" pitchFamily="50" charset="0"/>
                <a:sym typeface="Arial"/>
              </a:rPr>
              <a:t>how much hair shedding is normal?</a:t>
            </a:r>
          </a:p>
        </p:txBody>
      </p:sp>
    </p:spTree>
    <p:extLst>
      <p:ext uri="{BB962C8B-B14F-4D97-AF65-F5344CB8AC3E}">
        <p14:creationId xmlns:p14="http://schemas.microsoft.com/office/powerpoint/2010/main" val="1766763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pink liquid&#10;&#10;AI-generated content may be incorrect.">
            <a:extLst>
              <a:ext uri="{FF2B5EF4-FFF2-40B4-BE49-F238E27FC236}">
                <a16:creationId xmlns:a16="http://schemas.microsoft.com/office/drawing/2014/main" id="{10A694C2-87D0-63BB-6A3A-CE2A73238679}"/>
              </a:ext>
            </a:extLst>
          </p:cNvPr>
          <p:cNvPicPr>
            <a:picLocks noChangeAspect="1"/>
          </p:cNvPicPr>
          <p:nvPr/>
        </p:nvPicPr>
        <p:blipFill>
          <a:blip r:embed="rId3"/>
          <a:stretch>
            <a:fillRect/>
          </a:stretch>
        </p:blipFill>
        <p:spPr>
          <a:xfrm>
            <a:off x="3422651" y="1"/>
            <a:ext cx="5721349" cy="5721349"/>
          </a:xfrm>
          <a:prstGeom prst="rect">
            <a:avLst/>
          </a:prstGeom>
        </p:spPr>
      </p:pic>
      <p:pic>
        <p:nvPicPr>
          <p:cNvPr id="19" name="Picture 18" descr="A close-up of a cream&#10;&#10;AI-generated content may be incorrect.">
            <a:extLst>
              <a:ext uri="{FF2B5EF4-FFF2-40B4-BE49-F238E27FC236}">
                <a16:creationId xmlns:a16="http://schemas.microsoft.com/office/drawing/2014/main" id="{4FC01373-795D-A93E-9909-E74FFBAF22C6}"/>
              </a:ext>
            </a:extLst>
          </p:cNvPr>
          <p:cNvPicPr>
            <a:picLocks noChangeAspect="1"/>
          </p:cNvPicPr>
          <p:nvPr/>
        </p:nvPicPr>
        <p:blipFill>
          <a:blip r:embed="rId4"/>
          <a:srcRect r="15283" b="13098"/>
          <a:stretch/>
        </p:blipFill>
        <p:spPr>
          <a:xfrm>
            <a:off x="1" y="-1"/>
            <a:ext cx="5577566" cy="5721350"/>
          </a:xfrm>
          <a:prstGeom prst="rect">
            <a:avLst/>
          </a:prstGeom>
        </p:spPr>
      </p:pic>
      <p:sp>
        <p:nvSpPr>
          <p:cNvPr id="8" name="Google Shape;505;p13">
            <a:extLst>
              <a:ext uri="{FF2B5EF4-FFF2-40B4-BE49-F238E27FC236}">
                <a16:creationId xmlns:a16="http://schemas.microsoft.com/office/drawing/2014/main" id="{36ADAA6B-C298-F6A0-E2AC-452A54BAB1D5}"/>
              </a:ext>
            </a:extLst>
          </p:cNvPr>
          <p:cNvSpPr txBox="1">
            <a:spLocks/>
          </p:cNvSpPr>
          <p:nvPr/>
        </p:nvSpPr>
        <p:spPr>
          <a:xfrm>
            <a:off x="-2521" y="1201166"/>
            <a:ext cx="4574521" cy="1290854"/>
          </a:xfrm>
          <a:prstGeom prst="rect">
            <a:avLst/>
          </a:prstGeom>
          <a:noFill/>
          <a:ln>
            <a:noFill/>
          </a:ln>
        </p:spPr>
        <p:txBody>
          <a:bodyPr spcFirstLastPara="1" wrap="square" lIns="68569" tIns="34275" rIns="68569" bIns="3427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457200">
              <a:lnSpc>
                <a:spcPct val="80000"/>
              </a:lnSpc>
              <a:defRPr/>
            </a:pPr>
            <a:r>
              <a:rPr lang="en-US" sz="3200">
                <a:solidFill>
                  <a:srgbClr val="672C45"/>
                </a:solidFill>
                <a:latin typeface="Feature Display Medium" pitchFamily="50" charset="0"/>
                <a:cs typeface="Feature Display Medium" pitchFamily="50" charset="0"/>
              </a:rPr>
              <a:t>thicker, fuller-looking</a:t>
            </a:r>
          </a:p>
          <a:p>
            <a:pPr marL="457200">
              <a:lnSpc>
                <a:spcPct val="80000"/>
              </a:lnSpc>
              <a:defRPr/>
            </a:pPr>
            <a:r>
              <a:rPr lang="en-US" sz="3200">
                <a:solidFill>
                  <a:srgbClr val="672C45"/>
                </a:solidFill>
                <a:latin typeface="Feature Display Medium" pitchFamily="50" charset="0"/>
                <a:cs typeface="Feature Display Medium" pitchFamily="50" charset="0"/>
              </a:rPr>
              <a:t>hair starts in the shower</a:t>
            </a:r>
          </a:p>
        </p:txBody>
      </p:sp>
      <p:sp>
        <p:nvSpPr>
          <p:cNvPr id="9" name="TextBox 8">
            <a:extLst>
              <a:ext uri="{FF2B5EF4-FFF2-40B4-BE49-F238E27FC236}">
                <a16:creationId xmlns:a16="http://schemas.microsoft.com/office/drawing/2014/main" id="{87F58CF3-72FD-A875-2D15-77B9FB46EAAB}"/>
              </a:ext>
            </a:extLst>
          </p:cNvPr>
          <p:cNvSpPr txBox="1"/>
          <p:nvPr/>
        </p:nvSpPr>
        <p:spPr>
          <a:xfrm>
            <a:off x="493085" y="3063605"/>
            <a:ext cx="4574522" cy="1283335"/>
          </a:xfrm>
          <a:prstGeom prst="rect">
            <a:avLst/>
          </a:prstGeom>
          <a:noFill/>
        </p:spPr>
        <p:txBody>
          <a:bodyPr wrap="square" lIns="82205" tIns="41102" rIns="82205" bIns="41102" rtlCol="0" anchor="t">
            <a:spAutoFit/>
          </a:bodyPr>
          <a:lstStyle/>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treatment-infused</a:t>
            </a:r>
          </a:p>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boosts volume</a:t>
            </a:r>
          </a:p>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thickens stands</a:t>
            </a:r>
          </a:p>
          <a:p>
            <a:pPr marL="342900" indent="-342900">
              <a:buFont typeface="Wingdings" panose="05000000000000000000" pitchFamily="2" charset="2"/>
              <a:buChar char="à"/>
            </a:pPr>
            <a:endParaRPr lang="en-US">
              <a:solidFill>
                <a:srgbClr val="672C45"/>
              </a:solidFill>
              <a:latin typeface="Feature Display Bold" pitchFamily="50" charset="0"/>
              <a:cs typeface="Feature Display Bold" pitchFamily="50" charset="0"/>
            </a:endParaRPr>
          </a:p>
        </p:txBody>
      </p:sp>
      <p:sp>
        <p:nvSpPr>
          <p:cNvPr id="17" name="Rectangle: Rounded Corners 16">
            <a:extLst>
              <a:ext uri="{FF2B5EF4-FFF2-40B4-BE49-F238E27FC236}">
                <a16:creationId xmlns:a16="http://schemas.microsoft.com/office/drawing/2014/main" id="{F623EF9D-EF54-2A7C-1AEF-D85000273A09}"/>
              </a:ext>
            </a:extLst>
          </p:cNvPr>
          <p:cNvSpPr/>
          <p:nvPr/>
        </p:nvSpPr>
        <p:spPr>
          <a:xfrm>
            <a:off x="493084" y="2343576"/>
            <a:ext cx="3941374" cy="575146"/>
          </a:xfrm>
          <a:prstGeom prst="roundRect">
            <a:avLst/>
          </a:prstGeom>
          <a:solidFill>
            <a:srgbClr val="E4E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90000"/>
              </a:lnSpc>
            </a:pPr>
            <a:r>
              <a:rPr lang="en-US" sz="1500" b="1">
                <a:solidFill>
                  <a:srgbClr val="672C45"/>
                </a:solidFill>
                <a:latin typeface="Helvetica" panose="020B0604020202020204" pitchFamily="34" charset="0"/>
                <a:cs typeface="Feature Display Medium" pitchFamily="50" charset="0"/>
              </a:rPr>
              <a:t>DENSIFY CONCENTRATED </a:t>
            </a:r>
          </a:p>
          <a:p>
            <a:pPr algn="l">
              <a:lnSpc>
                <a:spcPct val="90000"/>
              </a:lnSpc>
            </a:pPr>
            <a:r>
              <a:rPr lang="en-US" sz="1500" b="1">
                <a:solidFill>
                  <a:srgbClr val="672C45"/>
                </a:solidFill>
                <a:latin typeface="Helvetica" panose="020B0604020202020204" pitchFamily="34" charset="0"/>
                <a:cs typeface="Feature Display Medium" pitchFamily="50" charset="0"/>
              </a:rPr>
              <a:t>SHAMPOO + CONDITIONER</a:t>
            </a:r>
          </a:p>
        </p:txBody>
      </p:sp>
      <p:pic>
        <p:nvPicPr>
          <p:cNvPr id="5" name="Picture 4" descr="A close-up of a bottle&#10;&#10;AI-generated content may be incorrect.">
            <a:extLst>
              <a:ext uri="{FF2B5EF4-FFF2-40B4-BE49-F238E27FC236}">
                <a16:creationId xmlns:a16="http://schemas.microsoft.com/office/drawing/2014/main" id="{8449699F-7C6E-19D0-DAE8-DF2AC977FB97}"/>
              </a:ext>
            </a:extLst>
          </p:cNvPr>
          <p:cNvPicPr>
            <a:picLocks noChangeAspect="1"/>
          </p:cNvPicPr>
          <p:nvPr/>
        </p:nvPicPr>
        <p:blipFill>
          <a:blip r:embed="rId5"/>
          <a:srcRect l="8338" r="7991"/>
          <a:stretch/>
        </p:blipFill>
        <p:spPr>
          <a:xfrm>
            <a:off x="5185227" y="698956"/>
            <a:ext cx="3529696" cy="4218572"/>
          </a:xfrm>
          <a:prstGeom prst="roundRect">
            <a:avLst/>
          </a:prstGeom>
          <a:ln w="28575">
            <a:solidFill>
              <a:srgbClr val="511332"/>
            </a:solidFill>
          </a:ln>
        </p:spPr>
      </p:pic>
    </p:spTree>
    <p:extLst>
      <p:ext uri="{BB962C8B-B14F-4D97-AF65-F5344CB8AC3E}">
        <p14:creationId xmlns:p14="http://schemas.microsoft.com/office/powerpoint/2010/main" val="244538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spray bottle&#10;&#10;AI-generated content may be incorrect.">
            <a:extLst>
              <a:ext uri="{FF2B5EF4-FFF2-40B4-BE49-F238E27FC236}">
                <a16:creationId xmlns:a16="http://schemas.microsoft.com/office/drawing/2014/main" id="{F3BD1123-CC5A-A7FB-E465-66DF16F4DA10}"/>
              </a:ext>
            </a:extLst>
          </p:cNvPr>
          <p:cNvPicPr>
            <a:picLocks noChangeAspect="1"/>
          </p:cNvPicPr>
          <p:nvPr/>
        </p:nvPicPr>
        <p:blipFill>
          <a:blip r:embed="rId2"/>
          <a:stretch>
            <a:fillRect/>
          </a:stretch>
        </p:blipFill>
        <p:spPr>
          <a:xfrm>
            <a:off x="3411173" y="-13836"/>
            <a:ext cx="5735183" cy="5735183"/>
          </a:xfrm>
          <a:prstGeom prst="rect">
            <a:avLst/>
          </a:prstGeom>
        </p:spPr>
      </p:pic>
      <p:pic>
        <p:nvPicPr>
          <p:cNvPr id="4" name="Picture 3" descr="A hand holding a spray bottle&#10;&#10;AI-generated content may be incorrect.">
            <a:extLst>
              <a:ext uri="{FF2B5EF4-FFF2-40B4-BE49-F238E27FC236}">
                <a16:creationId xmlns:a16="http://schemas.microsoft.com/office/drawing/2014/main" id="{FE9E2B10-0397-9D07-F74F-015DF3138DDF}"/>
              </a:ext>
            </a:extLst>
          </p:cNvPr>
          <p:cNvPicPr>
            <a:picLocks noChangeAspect="1"/>
          </p:cNvPicPr>
          <p:nvPr/>
        </p:nvPicPr>
        <p:blipFill>
          <a:blip r:embed="rId2"/>
          <a:srcRect r="75873"/>
          <a:stretch/>
        </p:blipFill>
        <p:spPr>
          <a:xfrm>
            <a:off x="0" y="-13835"/>
            <a:ext cx="4783891" cy="5735183"/>
          </a:xfrm>
          <a:prstGeom prst="rect">
            <a:avLst/>
          </a:prstGeom>
        </p:spPr>
      </p:pic>
      <p:sp>
        <p:nvSpPr>
          <p:cNvPr id="34" name="TextBox 33">
            <a:extLst>
              <a:ext uri="{FF2B5EF4-FFF2-40B4-BE49-F238E27FC236}">
                <a16:creationId xmlns:a16="http://schemas.microsoft.com/office/drawing/2014/main" id="{AF95D810-8A87-F852-17BA-A52E68C48FE3}"/>
              </a:ext>
            </a:extLst>
          </p:cNvPr>
          <p:cNvSpPr txBox="1"/>
          <p:nvPr/>
        </p:nvSpPr>
        <p:spPr>
          <a:xfrm>
            <a:off x="575618" y="3616610"/>
            <a:ext cx="3086101" cy="400110"/>
          </a:xfrm>
          <a:prstGeom prst="rect">
            <a:avLst/>
          </a:prstGeom>
          <a:noFill/>
        </p:spPr>
        <p:txBody>
          <a:bodyPr wrap="none" rtlCol="0">
            <a:spAutoFit/>
          </a:bodyPr>
          <a:lstStyle/>
          <a:p>
            <a:r>
              <a:rPr lang="en-US" sz="2000">
                <a:solidFill>
                  <a:srgbClr val="612651"/>
                </a:solidFill>
                <a:latin typeface="Feature Display Bold" pitchFamily="50" charset="0"/>
                <a:cs typeface="Feature Display Bold" pitchFamily="50" charset="0"/>
              </a:rPr>
              <a:t>Short / Fine Hair :    </a:t>
            </a:r>
            <a:r>
              <a:rPr lang="en-US" sz="2000">
                <a:solidFill>
                  <a:srgbClr val="612651"/>
                </a:solidFill>
                <a:latin typeface="Arial Nova Cond" panose="020B0506020202020204" pitchFamily="34" charset="0"/>
                <a:cs typeface="Feature Display Bold" pitchFamily="50" charset="0"/>
              </a:rPr>
              <a:t>1 Pump</a:t>
            </a:r>
          </a:p>
        </p:txBody>
      </p:sp>
      <p:sp>
        <p:nvSpPr>
          <p:cNvPr id="39" name="TextBox 38">
            <a:extLst>
              <a:ext uri="{FF2B5EF4-FFF2-40B4-BE49-F238E27FC236}">
                <a16:creationId xmlns:a16="http://schemas.microsoft.com/office/drawing/2014/main" id="{E6FFC071-51CF-97BF-031F-1B5924C4CA0C}"/>
              </a:ext>
            </a:extLst>
          </p:cNvPr>
          <p:cNvSpPr txBox="1"/>
          <p:nvPr/>
        </p:nvSpPr>
        <p:spPr>
          <a:xfrm>
            <a:off x="575618" y="4009396"/>
            <a:ext cx="2994731" cy="400110"/>
          </a:xfrm>
          <a:prstGeom prst="rect">
            <a:avLst/>
          </a:prstGeom>
          <a:noFill/>
        </p:spPr>
        <p:txBody>
          <a:bodyPr wrap="none" rtlCol="0">
            <a:spAutoFit/>
          </a:bodyPr>
          <a:lstStyle/>
          <a:p>
            <a:r>
              <a:rPr lang="en-US" sz="2000">
                <a:solidFill>
                  <a:srgbClr val="612651"/>
                </a:solidFill>
                <a:latin typeface="Feature Display Bold" pitchFamily="50" charset="0"/>
                <a:cs typeface="Feature Display Bold" pitchFamily="50" charset="0"/>
              </a:rPr>
              <a:t>Medium Hair:    </a:t>
            </a:r>
            <a:r>
              <a:rPr lang="en-US" sz="2000">
                <a:solidFill>
                  <a:srgbClr val="612651"/>
                </a:solidFill>
                <a:latin typeface="Arial Nova Cond" panose="020B0506020202020204" pitchFamily="34" charset="0"/>
                <a:cs typeface="Feature Display Bold" pitchFamily="50" charset="0"/>
              </a:rPr>
              <a:t>2-3 Pumps</a:t>
            </a:r>
          </a:p>
        </p:txBody>
      </p:sp>
      <p:sp>
        <p:nvSpPr>
          <p:cNvPr id="45" name="TextBox 44">
            <a:extLst>
              <a:ext uri="{FF2B5EF4-FFF2-40B4-BE49-F238E27FC236}">
                <a16:creationId xmlns:a16="http://schemas.microsoft.com/office/drawing/2014/main" id="{993F4859-EBEB-B9F6-E1FE-77AB9AFB7C61}"/>
              </a:ext>
            </a:extLst>
          </p:cNvPr>
          <p:cNvSpPr txBox="1"/>
          <p:nvPr/>
        </p:nvSpPr>
        <p:spPr>
          <a:xfrm>
            <a:off x="575618" y="4381583"/>
            <a:ext cx="3470822" cy="400110"/>
          </a:xfrm>
          <a:prstGeom prst="rect">
            <a:avLst/>
          </a:prstGeom>
          <a:noFill/>
        </p:spPr>
        <p:txBody>
          <a:bodyPr wrap="none" rtlCol="0">
            <a:spAutoFit/>
          </a:bodyPr>
          <a:lstStyle/>
          <a:p>
            <a:r>
              <a:rPr lang="en-US" sz="2000">
                <a:solidFill>
                  <a:srgbClr val="612651"/>
                </a:solidFill>
                <a:latin typeface="Feature Display Bold" pitchFamily="50" charset="0"/>
                <a:cs typeface="Feature Display Bold" pitchFamily="50" charset="0"/>
              </a:rPr>
              <a:t>Long / Thick Hair:    </a:t>
            </a:r>
            <a:r>
              <a:rPr lang="en-US" sz="2000">
                <a:solidFill>
                  <a:srgbClr val="612651"/>
                </a:solidFill>
                <a:latin typeface="Arial Nova Cond" panose="020B0506020202020204" pitchFamily="34" charset="0"/>
                <a:cs typeface="Feature Display Bold" pitchFamily="50" charset="0"/>
              </a:rPr>
              <a:t>3-4 Pumps</a:t>
            </a:r>
          </a:p>
        </p:txBody>
      </p:sp>
      <p:grpSp>
        <p:nvGrpSpPr>
          <p:cNvPr id="7" name="Group 6">
            <a:extLst>
              <a:ext uri="{FF2B5EF4-FFF2-40B4-BE49-F238E27FC236}">
                <a16:creationId xmlns:a16="http://schemas.microsoft.com/office/drawing/2014/main" id="{685A3E00-961C-6529-5403-D618B4BB1C24}"/>
              </a:ext>
            </a:extLst>
          </p:cNvPr>
          <p:cNvGrpSpPr/>
          <p:nvPr/>
        </p:nvGrpSpPr>
        <p:grpSpPr>
          <a:xfrm>
            <a:off x="3661719" y="3616537"/>
            <a:ext cx="1633744" cy="1158615"/>
            <a:chOff x="5844999" y="3584199"/>
            <a:chExt cx="1633744" cy="1158615"/>
          </a:xfrm>
        </p:grpSpPr>
        <p:pic>
          <p:nvPicPr>
            <p:cNvPr id="33" name="Graphic 32" descr="Water with solid fill">
              <a:extLst>
                <a:ext uri="{FF2B5EF4-FFF2-40B4-BE49-F238E27FC236}">
                  <a16:creationId xmlns:a16="http://schemas.microsoft.com/office/drawing/2014/main" id="{87F9DD6C-0645-8AA1-7FB6-4F25F78CAE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4999" y="3584199"/>
              <a:ext cx="404940" cy="404940"/>
            </a:xfrm>
            <a:prstGeom prst="rect">
              <a:avLst/>
            </a:prstGeom>
          </p:spPr>
        </p:pic>
        <p:pic>
          <p:nvPicPr>
            <p:cNvPr id="40" name="Graphic 39" descr="Water with solid fill">
              <a:extLst>
                <a:ext uri="{FF2B5EF4-FFF2-40B4-BE49-F238E27FC236}">
                  <a16:creationId xmlns:a16="http://schemas.microsoft.com/office/drawing/2014/main" id="{B6B087FA-C611-CDF0-50CE-873436B1CB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4999" y="3964004"/>
              <a:ext cx="404940" cy="404940"/>
            </a:xfrm>
            <a:prstGeom prst="rect">
              <a:avLst/>
            </a:prstGeom>
          </p:spPr>
        </p:pic>
        <p:pic>
          <p:nvPicPr>
            <p:cNvPr id="41" name="Graphic 40" descr="Water with solid fill">
              <a:extLst>
                <a:ext uri="{FF2B5EF4-FFF2-40B4-BE49-F238E27FC236}">
                  <a16:creationId xmlns:a16="http://schemas.microsoft.com/office/drawing/2014/main" id="{D4C8B9B3-2713-647F-BE97-FC1D4E505C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9564" y="3964004"/>
              <a:ext cx="404940" cy="404940"/>
            </a:xfrm>
            <a:prstGeom prst="rect">
              <a:avLst/>
            </a:prstGeom>
          </p:spPr>
        </p:pic>
        <p:grpSp>
          <p:nvGrpSpPr>
            <p:cNvPr id="44" name="Group 43">
              <a:extLst>
                <a:ext uri="{FF2B5EF4-FFF2-40B4-BE49-F238E27FC236}">
                  <a16:creationId xmlns:a16="http://schemas.microsoft.com/office/drawing/2014/main" id="{262BA828-0FC1-4B8B-BC98-A2FD8414B1F3}"/>
                </a:ext>
              </a:extLst>
            </p:cNvPr>
            <p:cNvGrpSpPr/>
            <p:nvPr/>
          </p:nvGrpSpPr>
          <p:grpSpPr>
            <a:xfrm>
              <a:off x="6454479" y="3905288"/>
              <a:ext cx="414531" cy="442520"/>
              <a:chOff x="3935871" y="4087418"/>
              <a:chExt cx="414531" cy="442520"/>
            </a:xfrm>
          </p:grpSpPr>
          <p:pic>
            <p:nvPicPr>
              <p:cNvPr id="42" name="Graphic 41" descr="Water with solid fill">
                <a:extLst>
                  <a:ext uri="{FF2B5EF4-FFF2-40B4-BE49-F238E27FC236}">
                    <a16:creationId xmlns:a16="http://schemas.microsoft.com/office/drawing/2014/main" id="{443CF0DF-9840-B3D6-7D53-3FA3276D2C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5871" y="4124998"/>
                <a:ext cx="404940" cy="404940"/>
              </a:xfrm>
              <a:prstGeom prst="rect">
                <a:avLst/>
              </a:prstGeom>
            </p:spPr>
          </p:pic>
          <p:pic>
            <p:nvPicPr>
              <p:cNvPr id="43" name="Graphic 42" descr="Water with solid fill">
                <a:extLst>
                  <a:ext uri="{FF2B5EF4-FFF2-40B4-BE49-F238E27FC236}">
                    <a16:creationId xmlns:a16="http://schemas.microsoft.com/office/drawing/2014/main" id="{C0A1D51A-7A6C-DD4B-201C-A914F8B96C58}"/>
                  </a:ext>
                </a:extLst>
              </p:cNvPr>
              <p:cNvPicPr>
                <a:picLocks noChangeAspect="1"/>
              </p:cNvPicPr>
              <p:nvPr/>
            </p:nvPicPr>
            <p:blipFill>
              <a:blip r:embed="rId5">
                <a:extLst>
                  <a:ext uri="{96DAC541-7B7A-43D3-8B79-37D633B846F1}">
                    <asvg:svgBlip xmlns:asvg="http://schemas.microsoft.com/office/drawing/2016/SVG/main" r:embed="rId6"/>
                  </a:ext>
                </a:extLst>
              </a:blip>
              <a:srcRect l="48884" t="-8132"/>
              <a:stretch/>
            </p:blipFill>
            <p:spPr>
              <a:xfrm>
                <a:off x="4141342" y="4087418"/>
                <a:ext cx="209060" cy="442245"/>
              </a:xfrm>
              <a:prstGeom prst="rect">
                <a:avLst/>
              </a:prstGeom>
            </p:spPr>
          </p:pic>
        </p:grpSp>
        <p:pic>
          <p:nvPicPr>
            <p:cNvPr id="46" name="Graphic 45" descr="Water with solid fill">
              <a:extLst>
                <a:ext uri="{FF2B5EF4-FFF2-40B4-BE49-F238E27FC236}">
                  <a16:creationId xmlns:a16="http://schemas.microsoft.com/office/drawing/2014/main" id="{141C94B6-0D70-183D-30CD-609F7710F8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4479" y="4334367"/>
              <a:ext cx="404940" cy="404940"/>
            </a:xfrm>
            <a:prstGeom prst="rect">
              <a:avLst/>
            </a:prstGeom>
          </p:spPr>
        </p:pic>
        <p:pic>
          <p:nvPicPr>
            <p:cNvPr id="47" name="Graphic 46" descr="Water with solid fill">
              <a:extLst>
                <a:ext uri="{FF2B5EF4-FFF2-40B4-BE49-F238E27FC236}">
                  <a16:creationId xmlns:a16="http://schemas.microsoft.com/office/drawing/2014/main" id="{6A02EC2C-0C78-307B-506D-E6709F1187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9044" y="4334367"/>
              <a:ext cx="404940" cy="404940"/>
            </a:xfrm>
            <a:prstGeom prst="rect">
              <a:avLst/>
            </a:prstGeom>
          </p:spPr>
        </p:pic>
        <p:grpSp>
          <p:nvGrpSpPr>
            <p:cNvPr id="48" name="Group 47">
              <a:extLst>
                <a:ext uri="{FF2B5EF4-FFF2-40B4-BE49-F238E27FC236}">
                  <a16:creationId xmlns:a16="http://schemas.microsoft.com/office/drawing/2014/main" id="{E6163EAA-45BC-81CB-54AB-451F2F50344D}"/>
                </a:ext>
              </a:extLst>
            </p:cNvPr>
            <p:cNvGrpSpPr/>
            <p:nvPr/>
          </p:nvGrpSpPr>
          <p:grpSpPr>
            <a:xfrm>
              <a:off x="7063959" y="4288806"/>
              <a:ext cx="414784" cy="446667"/>
              <a:chOff x="3935871" y="4092208"/>
              <a:chExt cx="414784" cy="442244"/>
            </a:xfrm>
          </p:grpSpPr>
          <p:pic>
            <p:nvPicPr>
              <p:cNvPr id="49" name="Graphic 48" descr="Water with solid fill">
                <a:extLst>
                  <a:ext uri="{FF2B5EF4-FFF2-40B4-BE49-F238E27FC236}">
                    <a16:creationId xmlns:a16="http://schemas.microsoft.com/office/drawing/2014/main" id="{A84EC824-B294-597A-61B6-D13799F276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5871" y="4124998"/>
                <a:ext cx="404940" cy="404940"/>
              </a:xfrm>
              <a:prstGeom prst="rect">
                <a:avLst/>
              </a:prstGeom>
            </p:spPr>
          </p:pic>
          <p:pic>
            <p:nvPicPr>
              <p:cNvPr id="50" name="Graphic 49" descr="Water with solid fill">
                <a:extLst>
                  <a:ext uri="{FF2B5EF4-FFF2-40B4-BE49-F238E27FC236}">
                    <a16:creationId xmlns:a16="http://schemas.microsoft.com/office/drawing/2014/main" id="{78602FD4-0653-C191-24C1-FC44366AE993}"/>
                  </a:ext>
                </a:extLst>
              </p:cNvPr>
              <p:cNvPicPr>
                <a:picLocks noChangeAspect="1"/>
              </p:cNvPicPr>
              <p:nvPr/>
            </p:nvPicPr>
            <p:blipFill>
              <a:blip r:embed="rId5">
                <a:extLst>
                  <a:ext uri="{96DAC541-7B7A-43D3-8B79-37D633B846F1}">
                    <asvg:svgBlip xmlns:asvg="http://schemas.microsoft.com/office/drawing/2016/SVG/main" r:embed="rId6"/>
                  </a:ext>
                </a:extLst>
              </a:blip>
              <a:srcRect l="48884" t="-8132"/>
              <a:stretch/>
            </p:blipFill>
            <p:spPr>
              <a:xfrm>
                <a:off x="4141595" y="4092208"/>
                <a:ext cx="209060" cy="442244"/>
              </a:xfrm>
              <a:prstGeom prst="rect">
                <a:avLst/>
              </a:prstGeom>
            </p:spPr>
          </p:pic>
        </p:grpSp>
        <p:pic>
          <p:nvPicPr>
            <p:cNvPr id="51" name="Graphic 50" descr="Water with solid fill">
              <a:extLst>
                <a:ext uri="{FF2B5EF4-FFF2-40B4-BE49-F238E27FC236}">
                  <a16:creationId xmlns:a16="http://schemas.microsoft.com/office/drawing/2014/main" id="{DA050778-256C-D27F-8EFD-3E8F7F8A0D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1033" y="4337874"/>
              <a:ext cx="404940" cy="404940"/>
            </a:xfrm>
            <a:prstGeom prst="rect">
              <a:avLst/>
            </a:prstGeom>
          </p:spPr>
        </p:pic>
      </p:grpSp>
      <p:sp>
        <p:nvSpPr>
          <p:cNvPr id="5" name="TextBox 4">
            <a:extLst>
              <a:ext uri="{FF2B5EF4-FFF2-40B4-BE49-F238E27FC236}">
                <a16:creationId xmlns:a16="http://schemas.microsoft.com/office/drawing/2014/main" id="{8438F263-A95C-579E-1D76-18C2EB40E3B4}"/>
              </a:ext>
            </a:extLst>
          </p:cNvPr>
          <p:cNvSpPr txBox="1"/>
          <p:nvPr/>
        </p:nvSpPr>
        <p:spPr>
          <a:xfrm>
            <a:off x="575618" y="2234763"/>
            <a:ext cx="3926075" cy="1089529"/>
          </a:xfrm>
          <a:prstGeom prst="rect">
            <a:avLst/>
          </a:prstGeom>
          <a:noFill/>
        </p:spPr>
        <p:txBody>
          <a:bodyPr wrap="none" rtlCol="0">
            <a:spAutoFit/>
          </a:bodyPr>
          <a:lstStyle/>
          <a:p>
            <a:pPr>
              <a:lnSpc>
                <a:spcPct val="90000"/>
              </a:lnSpc>
            </a:pPr>
            <a:r>
              <a:rPr lang="en-US" sz="3600">
                <a:solidFill>
                  <a:srgbClr val="612651"/>
                </a:solidFill>
                <a:latin typeface="Feature Display Bold" pitchFamily="50" charset="0"/>
                <a:cs typeface="Feature Display Bold" pitchFamily="50" charset="0"/>
              </a:rPr>
              <a:t>Use HALF </a:t>
            </a:r>
          </a:p>
          <a:p>
            <a:pPr>
              <a:lnSpc>
                <a:spcPct val="90000"/>
              </a:lnSpc>
            </a:pPr>
            <a:r>
              <a:rPr lang="en-US" sz="3600">
                <a:solidFill>
                  <a:srgbClr val="612651"/>
                </a:solidFill>
                <a:latin typeface="Feature Display Bold" pitchFamily="50" charset="0"/>
                <a:cs typeface="Feature Display Bold" pitchFamily="50" charset="0"/>
              </a:rPr>
              <a:t>your usual amount</a:t>
            </a:r>
            <a:endParaRPr lang="en-US" sz="3600">
              <a:solidFill>
                <a:srgbClr val="612651"/>
              </a:solidFill>
              <a:latin typeface="Arial Nova Cond" panose="020B0506020202020204" pitchFamily="34" charset="0"/>
              <a:cs typeface="Feature Display Bold" pitchFamily="50" charset="0"/>
            </a:endParaRPr>
          </a:p>
        </p:txBody>
      </p:sp>
      <p:sp>
        <p:nvSpPr>
          <p:cNvPr id="28" name="TextBox 27">
            <a:extLst>
              <a:ext uri="{FF2B5EF4-FFF2-40B4-BE49-F238E27FC236}">
                <a16:creationId xmlns:a16="http://schemas.microsoft.com/office/drawing/2014/main" id="{44F9103A-A2F2-9B38-7FF6-365C20767895}"/>
              </a:ext>
            </a:extLst>
          </p:cNvPr>
          <p:cNvSpPr txBox="1"/>
          <p:nvPr/>
        </p:nvSpPr>
        <p:spPr>
          <a:xfrm>
            <a:off x="1294696" y="996043"/>
            <a:ext cx="4613148" cy="800219"/>
          </a:xfrm>
          <a:prstGeom prst="rect">
            <a:avLst/>
          </a:prstGeom>
          <a:noFill/>
        </p:spPr>
        <p:txBody>
          <a:bodyPr wrap="square">
            <a:spAutoFit/>
          </a:bodyPr>
          <a:lstStyle/>
          <a:p>
            <a:r>
              <a:rPr lang="en-US" sz="2800">
                <a:solidFill>
                  <a:srgbClr val="672C45"/>
                </a:solidFill>
                <a:latin typeface="Feature Display Bold" pitchFamily="50" charset="0"/>
                <a:cs typeface="Feature Display Bold" pitchFamily="50" charset="0"/>
              </a:rPr>
              <a:t>2X </a:t>
            </a:r>
            <a:r>
              <a:rPr lang="en-US" sz="1800">
                <a:solidFill>
                  <a:srgbClr val="672C45"/>
                </a:solidFill>
                <a:latin typeface="Feature Display Bold" pitchFamily="50" charset="0"/>
                <a:cs typeface="Feature Display Bold" pitchFamily="50" charset="0"/>
              </a:rPr>
              <a:t>concentrated</a:t>
            </a:r>
          </a:p>
          <a:p>
            <a:r>
              <a:rPr lang="en-US">
                <a:solidFill>
                  <a:srgbClr val="672C45"/>
                </a:solidFill>
                <a:latin typeface="Feature Display Medium" pitchFamily="50" charset="0"/>
                <a:cs typeface="Feature Display Medium" pitchFamily="50" charset="0"/>
              </a:rPr>
              <a:t>made with no added water*</a:t>
            </a:r>
            <a:endParaRPr lang="en-US">
              <a:latin typeface="Feature Display Medium" pitchFamily="50" charset="0"/>
              <a:cs typeface="Feature Display Medium" pitchFamily="50" charset="0"/>
            </a:endParaRPr>
          </a:p>
        </p:txBody>
      </p:sp>
      <p:pic>
        <p:nvPicPr>
          <p:cNvPr id="30" name="Picture 29" descr="A bottle of liquid with a pump&#10;&#10;AI-generated content may be incorrect.">
            <a:extLst>
              <a:ext uri="{FF2B5EF4-FFF2-40B4-BE49-F238E27FC236}">
                <a16:creationId xmlns:a16="http://schemas.microsoft.com/office/drawing/2014/main" id="{A76C3C4B-7A4C-6696-F0F0-659406E7F544}"/>
              </a:ext>
            </a:extLst>
          </p:cNvPr>
          <p:cNvPicPr>
            <a:picLocks noChangeAspect="1"/>
          </p:cNvPicPr>
          <p:nvPr/>
        </p:nvPicPr>
        <p:blipFill rotWithShape="1">
          <a:blip r:embed="rId7"/>
          <a:srcRect l="5569" t="74415" r="77649" b="7942"/>
          <a:stretch/>
        </p:blipFill>
        <p:spPr>
          <a:xfrm>
            <a:off x="472914" y="1025734"/>
            <a:ext cx="821782" cy="863970"/>
          </a:xfrm>
          <a:prstGeom prst="ellipse">
            <a:avLst/>
          </a:prstGeom>
        </p:spPr>
      </p:pic>
      <p:sp>
        <p:nvSpPr>
          <p:cNvPr id="31" name="TextBox 30">
            <a:extLst>
              <a:ext uri="{FF2B5EF4-FFF2-40B4-BE49-F238E27FC236}">
                <a16:creationId xmlns:a16="http://schemas.microsoft.com/office/drawing/2014/main" id="{5AF8D632-31D9-3F93-992D-B64A83428254}"/>
              </a:ext>
            </a:extLst>
          </p:cNvPr>
          <p:cNvSpPr txBox="1"/>
          <p:nvPr/>
        </p:nvSpPr>
        <p:spPr>
          <a:xfrm>
            <a:off x="6170603" y="5443757"/>
            <a:ext cx="6071616" cy="215444"/>
          </a:xfrm>
          <a:prstGeom prst="rect">
            <a:avLst/>
          </a:prstGeom>
          <a:noFill/>
        </p:spPr>
        <p:txBody>
          <a:bodyPr wrap="square">
            <a:spAutoFit/>
          </a:bodyPr>
          <a:lstStyle/>
          <a:p>
            <a:r>
              <a:rPr lang="en-US" sz="800" dirty="0">
                <a:solidFill>
                  <a:srgbClr val="672C45"/>
                </a:solidFill>
                <a:latin typeface="Helvetica" panose="020B0604020202020204" pitchFamily="34" charset="0"/>
                <a:cs typeface="Feature Display Bold" pitchFamily="50" charset="0"/>
              </a:rPr>
              <a:t>* </a:t>
            </a:r>
            <a:r>
              <a:rPr lang="en-US" sz="800" b="0" i="0" dirty="0">
                <a:solidFill>
                  <a:srgbClr val="672C45"/>
                </a:solidFill>
                <a:effectLst/>
                <a:latin typeface="Helvetica" panose="020B0604020202020204" pitchFamily="34" charset="0"/>
              </a:rPr>
              <a:t>Excludes ingredients with inherent water content</a:t>
            </a:r>
            <a:endParaRPr lang="en-US" sz="800" dirty="0">
              <a:solidFill>
                <a:srgbClr val="672C45"/>
              </a:solidFill>
              <a:latin typeface="Helvetica" panose="020B0604020202020204" pitchFamily="34" charset="0"/>
            </a:endParaRPr>
          </a:p>
        </p:txBody>
      </p:sp>
    </p:spTree>
    <p:extLst>
      <p:ext uri="{BB962C8B-B14F-4D97-AF65-F5344CB8AC3E}">
        <p14:creationId xmlns:p14="http://schemas.microsoft.com/office/powerpoint/2010/main" val="557079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6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206D90-7DF3-5CD0-7FB4-E03AEF19CBB9}"/>
              </a:ext>
            </a:extLst>
          </p:cNvPr>
          <p:cNvSpPr txBox="1"/>
          <p:nvPr/>
        </p:nvSpPr>
        <p:spPr>
          <a:xfrm>
            <a:off x="1071276" y="299654"/>
            <a:ext cx="7001447" cy="708912"/>
          </a:xfrm>
          <a:prstGeom prst="rect">
            <a:avLst/>
          </a:prstGeom>
          <a:noFill/>
        </p:spPr>
        <p:txBody>
          <a:bodyPr wrap="square">
            <a:spAutoFit/>
          </a:bodyPr>
          <a:lstStyle/>
          <a:p>
            <a:pPr marL="9348" algn="ctr" defTabSz="673090">
              <a:lnSpc>
                <a:spcPct val="80000"/>
              </a:lnSpc>
              <a:spcBef>
                <a:spcPts val="200"/>
              </a:spcBef>
            </a:pPr>
            <a:r>
              <a:rPr lang="en-US" sz="2400">
                <a:solidFill>
                  <a:srgbClr val="612651"/>
                </a:solidFill>
                <a:latin typeface="Feature Display Bold" pitchFamily="50" charset="0"/>
                <a:cs typeface="Feature Display Bold" pitchFamily="50" charset="0"/>
              </a:rPr>
              <a:t>Densify Concentrated Shampoo &amp; Conditioner</a:t>
            </a:r>
          </a:p>
          <a:p>
            <a:pPr marL="9348" algn="ctr" defTabSz="673090">
              <a:lnSpc>
                <a:spcPct val="80000"/>
              </a:lnSpc>
              <a:spcBef>
                <a:spcPts val="200"/>
              </a:spcBef>
            </a:pPr>
            <a:r>
              <a:rPr lang="en-US" sz="2400">
                <a:solidFill>
                  <a:srgbClr val="612651"/>
                </a:solidFill>
                <a:latin typeface="Feature Display Light" pitchFamily="50" charset="0"/>
                <a:ea typeface="Calibri" panose="020F0502020204030204" pitchFamily="34" charset="0"/>
                <a:cs typeface="Feature Display Light" pitchFamily="50" charset="0"/>
              </a:rPr>
              <a:t>Real, Unretouched Results</a:t>
            </a:r>
          </a:p>
        </p:txBody>
      </p:sp>
      <p:pic>
        <p:nvPicPr>
          <p:cNvPr id="7" name="Picture 6" descr="A person with long curly hair&#10;&#10;AI-generated content may be incorrect.">
            <a:extLst>
              <a:ext uri="{FF2B5EF4-FFF2-40B4-BE49-F238E27FC236}">
                <a16:creationId xmlns:a16="http://schemas.microsoft.com/office/drawing/2014/main" id="{00C1818F-1A98-442A-B2C7-557E0CDB98CB}"/>
              </a:ext>
            </a:extLst>
          </p:cNvPr>
          <p:cNvPicPr>
            <a:picLocks noChangeAspect="1"/>
          </p:cNvPicPr>
          <p:nvPr/>
        </p:nvPicPr>
        <p:blipFill>
          <a:blip r:embed="rId3"/>
          <a:stretch>
            <a:fillRect/>
          </a:stretch>
        </p:blipFill>
        <p:spPr>
          <a:xfrm>
            <a:off x="321437" y="1146750"/>
            <a:ext cx="4184202" cy="4184202"/>
          </a:xfrm>
          <a:prstGeom prst="rect">
            <a:avLst/>
          </a:prstGeom>
        </p:spPr>
      </p:pic>
      <p:pic>
        <p:nvPicPr>
          <p:cNvPr id="6" name="Picture 5" descr="A person with long hair before and after&#10;&#10;AI-generated content may be incorrect.">
            <a:extLst>
              <a:ext uri="{FF2B5EF4-FFF2-40B4-BE49-F238E27FC236}">
                <a16:creationId xmlns:a16="http://schemas.microsoft.com/office/drawing/2014/main" id="{8F5080E5-2322-005C-5642-8EAFDE82C521}"/>
              </a:ext>
            </a:extLst>
          </p:cNvPr>
          <p:cNvPicPr>
            <a:picLocks noChangeAspect="1"/>
          </p:cNvPicPr>
          <p:nvPr/>
        </p:nvPicPr>
        <p:blipFill>
          <a:blip r:embed="rId4"/>
          <a:stretch>
            <a:fillRect/>
          </a:stretch>
        </p:blipFill>
        <p:spPr>
          <a:xfrm>
            <a:off x="4719701" y="1146750"/>
            <a:ext cx="4184202" cy="4184202"/>
          </a:xfrm>
          <a:prstGeom prst="rect">
            <a:avLst/>
          </a:prstGeom>
        </p:spPr>
      </p:pic>
      <p:sp>
        <p:nvSpPr>
          <p:cNvPr id="8" name="TextBox 7">
            <a:extLst>
              <a:ext uri="{FF2B5EF4-FFF2-40B4-BE49-F238E27FC236}">
                <a16:creationId xmlns:a16="http://schemas.microsoft.com/office/drawing/2014/main" id="{FEAC3B28-572D-CD85-DC5E-3320B17293A2}"/>
              </a:ext>
            </a:extLst>
          </p:cNvPr>
          <p:cNvSpPr txBox="1"/>
          <p:nvPr/>
        </p:nvSpPr>
        <p:spPr>
          <a:xfrm>
            <a:off x="1431983" y="5366136"/>
            <a:ext cx="6507427" cy="246221"/>
          </a:xfrm>
          <a:prstGeom prst="rect">
            <a:avLst/>
          </a:prstGeom>
          <a:noFill/>
        </p:spPr>
        <p:txBody>
          <a:bodyPr wrap="square">
            <a:spAutoFit/>
          </a:bodyPr>
          <a:lstStyle/>
          <a:p>
            <a:r>
              <a:rPr lang="en-US" sz="1000">
                <a:solidFill>
                  <a:srgbClr val="612651"/>
                </a:solidFill>
                <a:latin typeface="Helvetica" panose="020B0604020202020204" pitchFamily="34" charset="0"/>
                <a:cs typeface="Feature Display Bold" pitchFamily="50" charset="0"/>
              </a:rPr>
              <a:t>Unretouched photos after 90 days of use of Densify Shampoo, Conditioner &amp; Serum. Individual results will vary.</a:t>
            </a:r>
            <a:endParaRPr lang="en-US" sz="1000">
              <a:latin typeface="Helvetica" panose="020B0604020202020204" pitchFamily="34" charset="0"/>
            </a:endParaRPr>
          </a:p>
        </p:txBody>
      </p:sp>
    </p:spTree>
    <p:extLst>
      <p:ext uri="{BB962C8B-B14F-4D97-AF65-F5344CB8AC3E}">
        <p14:creationId xmlns:p14="http://schemas.microsoft.com/office/powerpoint/2010/main" val="1115471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6EE"/>
        </a:solidFill>
        <a:effectLst/>
      </p:bgPr>
    </p:bg>
    <p:spTree>
      <p:nvGrpSpPr>
        <p:cNvPr id="1" name="">
          <a:extLst>
            <a:ext uri="{FF2B5EF4-FFF2-40B4-BE49-F238E27FC236}">
              <a16:creationId xmlns:a16="http://schemas.microsoft.com/office/drawing/2014/main" id="{33E24ACD-48F3-4611-10D1-0D71C6DF3FB4}"/>
            </a:ext>
          </a:extLst>
        </p:cNvPr>
        <p:cNvGrpSpPr/>
        <p:nvPr/>
      </p:nvGrpSpPr>
      <p:grpSpPr>
        <a:xfrm>
          <a:off x="0" y="0"/>
          <a:ext cx="0" cy="0"/>
          <a:chOff x="0" y="0"/>
          <a:chExt cx="0" cy="0"/>
        </a:xfrm>
      </p:grpSpPr>
      <p:pic>
        <p:nvPicPr>
          <p:cNvPr id="16" name="Picture 15" descr="A hand holding a small bottle of liquid&#10;&#10;AI-generated content may be incorrect.">
            <a:extLst>
              <a:ext uri="{FF2B5EF4-FFF2-40B4-BE49-F238E27FC236}">
                <a16:creationId xmlns:a16="http://schemas.microsoft.com/office/drawing/2014/main" id="{49E9A47F-E3F5-324B-272C-4C23F5ABF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808" y="0"/>
            <a:ext cx="3822192" cy="5733289"/>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34E20A96-E240-9502-3E17-DA73974882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2840" y="142875"/>
            <a:ext cx="1042291" cy="906793"/>
          </a:xfrm>
          <a:prstGeom prst="rect">
            <a:avLst/>
          </a:prstGeom>
        </p:spPr>
      </p:pic>
      <p:pic>
        <p:nvPicPr>
          <p:cNvPr id="3" name="Picture 2" descr="A person putting a dropper into a bottle of hair&#10;&#10;AI-generated content may be incorrect.">
            <a:extLst>
              <a:ext uri="{FF2B5EF4-FFF2-40B4-BE49-F238E27FC236}">
                <a16:creationId xmlns:a16="http://schemas.microsoft.com/office/drawing/2014/main" id="{F7536BEC-F0BA-968F-93EF-943B2A44C915}"/>
              </a:ext>
            </a:extLst>
          </p:cNvPr>
          <p:cNvPicPr>
            <a:picLocks noChangeAspect="1"/>
          </p:cNvPicPr>
          <p:nvPr/>
        </p:nvPicPr>
        <p:blipFill>
          <a:blip r:embed="rId5"/>
          <a:stretch>
            <a:fillRect/>
          </a:stretch>
        </p:blipFill>
        <p:spPr>
          <a:xfrm>
            <a:off x="560599" y="3898849"/>
            <a:ext cx="1126594" cy="1502265"/>
          </a:xfrm>
          <a:prstGeom prst="roundRect">
            <a:avLst/>
          </a:prstGeom>
          <a:ln w="28575">
            <a:solidFill>
              <a:srgbClr val="511332"/>
            </a:solidFill>
          </a:ln>
        </p:spPr>
      </p:pic>
      <p:sp>
        <p:nvSpPr>
          <p:cNvPr id="7" name="Google Shape;505;p13">
            <a:extLst>
              <a:ext uri="{FF2B5EF4-FFF2-40B4-BE49-F238E27FC236}">
                <a16:creationId xmlns:a16="http://schemas.microsoft.com/office/drawing/2014/main" id="{5E76C16F-354A-AB1E-C419-AC1B3DC9FD27}"/>
              </a:ext>
            </a:extLst>
          </p:cNvPr>
          <p:cNvSpPr txBox="1">
            <a:spLocks/>
          </p:cNvSpPr>
          <p:nvPr/>
        </p:nvSpPr>
        <p:spPr>
          <a:xfrm>
            <a:off x="0" y="226218"/>
            <a:ext cx="4574521" cy="1290854"/>
          </a:xfrm>
          <a:prstGeom prst="rect">
            <a:avLst/>
          </a:prstGeom>
          <a:noFill/>
          <a:ln>
            <a:noFill/>
          </a:ln>
        </p:spPr>
        <p:txBody>
          <a:bodyPr spcFirstLastPara="1" wrap="square" lIns="68569" tIns="34275" rIns="68569" bIns="3427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457200">
              <a:lnSpc>
                <a:spcPct val="80000"/>
              </a:lnSpc>
              <a:defRPr/>
            </a:pPr>
            <a:r>
              <a:rPr lang="en-US" sz="3200">
                <a:solidFill>
                  <a:srgbClr val="672C45"/>
                </a:solidFill>
                <a:latin typeface="Feature Display Medium" pitchFamily="50" charset="0"/>
                <a:cs typeface="Feature Display Medium" pitchFamily="50" charset="0"/>
              </a:rPr>
              <a:t>kickstart hair’s </a:t>
            </a:r>
          </a:p>
          <a:p>
            <a:pPr marL="457200">
              <a:lnSpc>
                <a:spcPct val="80000"/>
              </a:lnSpc>
              <a:defRPr/>
            </a:pPr>
            <a:r>
              <a:rPr lang="en-US" sz="3200">
                <a:solidFill>
                  <a:srgbClr val="672C45"/>
                </a:solidFill>
                <a:latin typeface="Feature Display Medium" pitchFamily="50" charset="0"/>
                <a:cs typeface="Feature Display Medium" pitchFamily="50" charset="0"/>
              </a:rPr>
              <a:t>full potential</a:t>
            </a:r>
          </a:p>
        </p:txBody>
      </p:sp>
      <p:sp>
        <p:nvSpPr>
          <p:cNvPr id="8" name="TextBox 7">
            <a:extLst>
              <a:ext uri="{FF2B5EF4-FFF2-40B4-BE49-F238E27FC236}">
                <a16:creationId xmlns:a16="http://schemas.microsoft.com/office/drawing/2014/main" id="{A5C9CFEA-B74F-1083-6806-03CCD9972091}"/>
              </a:ext>
            </a:extLst>
          </p:cNvPr>
          <p:cNvSpPr txBox="1"/>
          <p:nvPr/>
        </p:nvSpPr>
        <p:spPr>
          <a:xfrm>
            <a:off x="488365" y="1475680"/>
            <a:ext cx="4083635" cy="3653215"/>
          </a:xfrm>
          <a:prstGeom prst="rect">
            <a:avLst/>
          </a:prstGeom>
          <a:noFill/>
        </p:spPr>
        <p:txBody>
          <a:bodyPr wrap="square" lIns="82205" tIns="41102" rIns="82205" bIns="41102" rtlCol="0" anchor="t">
            <a:spAutoFit/>
          </a:bodyPr>
          <a:lstStyle/>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clinically proven thicker, fuller-looking hair in just 90 days*</a:t>
            </a:r>
          </a:p>
          <a:p>
            <a:pPr marL="342900" indent="-342900">
              <a:buFont typeface="Wingdings" panose="05000000000000000000" pitchFamily="2" charset="2"/>
              <a:buChar char="à"/>
            </a:pPr>
            <a:endParaRPr lang="en-US" sz="8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reduces hair fallout due to breakage by up to 85% </a:t>
            </a:r>
            <a:r>
              <a:rPr lang="en-US">
                <a:solidFill>
                  <a:srgbClr val="672C45"/>
                </a:solidFill>
                <a:latin typeface="Feature Display Bold" pitchFamily="50" charset="0"/>
                <a:cs typeface="Feature Display Bold" pitchFamily="50" charset="0"/>
              </a:rPr>
              <a:t>**</a:t>
            </a:r>
          </a:p>
          <a:p>
            <a:pPr marL="342900" indent="-342900">
              <a:buFont typeface="Wingdings" panose="05000000000000000000" pitchFamily="2" charset="2"/>
              <a:buChar char="à"/>
            </a:pPr>
            <a:endParaRPr lang="en-US" sz="8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oil-free, non-greasy + </a:t>
            </a:r>
          </a:p>
          <a:p>
            <a:r>
              <a:rPr lang="en-US" sz="2000">
                <a:solidFill>
                  <a:srgbClr val="672C45"/>
                </a:solidFill>
                <a:latin typeface="Feature Display Bold" pitchFamily="50" charset="0"/>
                <a:cs typeface="Feature Display Bold" pitchFamily="50" charset="0"/>
              </a:rPr>
              <a:t>       won’t weigh down hair</a:t>
            </a:r>
          </a:p>
          <a:p>
            <a:pPr marL="342900" indent="-342900">
              <a:buFont typeface="Wingdings" panose="05000000000000000000" pitchFamily="2" charset="2"/>
              <a:buChar char="à"/>
            </a:pPr>
            <a:endParaRPr lang="en-US" sz="20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endParaRPr lang="en-US" sz="20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endParaRPr lang="en-US" sz="20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endParaRPr lang="en-US">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endParaRPr lang="en-US">
              <a:solidFill>
                <a:srgbClr val="672C45"/>
              </a:solidFill>
              <a:latin typeface="Feature Display Bold" pitchFamily="50" charset="0"/>
              <a:cs typeface="Feature Display Bold" pitchFamily="50" charset="0"/>
            </a:endParaRPr>
          </a:p>
        </p:txBody>
      </p:sp>
      <p:sp>
        <p:nvSpPr>
          <p:cNvPr id="10" name="TextBox 9">
            <a:extLst>
              <a:ext uri="{FF2B5EF4-FFF2-40B4-BE49-F238E27FC236}">
                <a16:creationId xmlns:a16="http://schemas.microsoft.com/office/drawing/2014/main" id="{0D4AA846-8F3D-7C94-5981-4EEDAB13DF54}"/>
              </a:ext>
            </a:extLst>
          </p:cNvPr>
          <p:cNvSpPr txBox="1"/>
          <p:nvPr/>
        </p:nvSpPr>
        <p:spPr>
          <a:xfrm>
            <a:off x="1759427" y="4049816"/>
            <a:ext cx="3699056" cy="1107996"/>
          </a:xfrm>
          <a:prstGeom prst="rect">
            <a:avLst/>
          </a:prstGeom>
          <a:noFill/>
        </p:spPr>
        <p:txBody>
          <a:bodyPr wrap="square">
            <a:spAutoFit/>
          </a:bodyPr>
          <a:lstStyle/>
          <a:p>
            <a:endParaRPr lang="en-US" sz="1800">
              <a:solidFill>
                <a:srgbClr val="672C45"/>
              </a:solidFill>
              <a:latin typeface="Feature Display Medium" pitchFamily="50" charset="0"/>
              <a:cs typeface="Feature Display Medium" pitchFamily="50" charset="0"/>
            </a:endParaRPr>
          </a:p>
          <a:p>
            <a:r>
              <a:rPr lang="en-US" sz="1600">
                <a:solidFill>
                  <a:srgbClr val="672C45"/>
                </a:solidFill>
                <a:latin typeface="Feature Display Bold" pitchFamily="50" charset="0"/>
                <a:cs typeface="Feature Display Bold" pitchFamily="50" charset="0"/>
              </a:rPr>
              <a:t>results are rooted in consistency</a:t>
            </a:r>
          </a:p>
          <a:p>
            <a:r>
              <a:rPr lang="en-US" sz="1600">
                <a:solidFill>
                  <a:srgbClr val="672C45"/>
                </a:solidFill>
                <a:latin typeface="Feature Display Medium" pitchFamily="50" charset="0"/>
                <a:cs typeface="Feature Display Medium" pitchFamily="50" charset="0"/>
              </a:rPr>
              <a:t>apply 1x daily to scalp</a:t>
            </a:r>
          </a:p>
          <a:p>
            <a:r>
              <a:rPr lang="en-US" sz="1600">
                <a:solidFill>
                  <a:srgbClr val="672C45"/>
                </a:solidFill>
                <a:latin typeface="Feature Display Medium" pitchFamily="50" charset="0"/>
                <a:cs typeface="Feature Display Medium" pitchFamily="50" charset="0"/>
              </a:rPr>
              <a:t>hair can be damp or dry</a:t>
            </a:r>
            <a:endParaRPr lang="en-US" sz="1600">
              <a:latin typeface="Feature Display Medium" pitchFamily="50" charset="0"/>
              <a:cs typeface="Feature Display Medium" pitchFamily="50" charset="0"/>
            </a:endParaRPr>
          </a:p>
        </p:txBody>
      </p:sp>
      <p:sp>
        <p:nvSpPr>
          <p:cNvPr id="9" name="Rectangle: Rounded Corners 8">
            <a:extLst>
              <a:ext uri="{FF2B5EF4-FFF2-40B4-BE49-F238E27FC236}">
                <a16:creationId xmlns:a16="http://schemas.microsoft.com/office/drawing/2014/main" id="{5081D85C-CC14-F4D4-3547-042915271F24}"/>
              </a:ext>
            </a:extLst>
          </p:cNvPr>
          <p:cNvSpPr/>
          <p:nvPr/>
        </p:nvSpPr>
        <p:spPr>
          <a:xfrm>
            <a:off x="6843434" y="4649981"/>
            <a:ext cx="2865119" cy="575146"/>
          </a:xfrm>
          <a:prstGeom prst="roundRect">
            <a:avLst/>
          </a:prstGeom>
          <a:solidFill>
            <a:srgbClr val="E4E83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a:lnSpc>
                <a:spcPct val="90000"/>
              </a:lnSpc>
            </a:pPr>
            <a:r>
              <a:rPr lang="en-US" sz="1500" b="1" dirty="0">
                <a:solidFill>
                  <a:srgbClr val="672C45"/>
                </a:solidFill>
                <a:latin typeface="Helvetica"/>
                <a:cs typeface="Feature Display Medium" pitchFamily="50" charset="0"/>
              </a:rPr>
              <a:t>DENSIFYING SERUM </a:t>
            </a:r>
          </a:p>
          <a:p>
            <a:pPr algn="l">
              <a:lnSpc>
                <a:spcPct val="90000"/>
              </a:lnSpc>
            </a:pPr>
            <a:r>
              <a:rPr lang="en-US" sz="1500" b="1" dirty="0">
                <a:solidFill>
                  <a:srgbClr val="672C45"/>
                </a:solidFill>
                <a:latin typeface="Helvetica"/>
                <a:cs typeface="Feature Display Medium" pitchFamily="50" charset="0"/>
              </a:rPr>
              <a:t>FOR FINE HAIR</a:t>
            </a:r>
          </a:p>
        </p:txBody>
      </p:sp>
      <p:sp>
        <p:nvSpPr>
          <p:cNvPr id="14" name="TextBox 13">
            <a:extLst>
              <a:ext uri="{FF2B5EF4-FFF2-40B4-BE49-F238E27FC236}">
                <a16:creationId xmlns:a16="http://schemas.microsoft.com/office/drawing/2014/main" id="{B81C784F-635D-BB71-9A05-CCDCE57FB13A}"/>
              </a:ext>
            </a:extLst>
          </p:cNvPr>
          <p:cNvSpPr txBox="1"/>
          <p:nvPr/>
        </p:nvSpPr>
        <p:spPr>
          <a:xfrm>
            <a:off x="4849700" y="5367133"/>
            <a:ext cx="7068570" cy="523220"/>
          </a:xfrm>
          <a:prstGeom prst="rect">
            <a:avLst/>
          </a:prstGeom>
          <a:noFill/>
        </p:spPr>
        <p:txBody>
          <a:bodyPr wrap="square">
            <a:spAutoFit/>
          </a:bodyPr>
          <a:lstStyle/>
          <a:p>
            <a:r>
              <a:rPr lang="en-US" sz="800" b="0" i="0">
                <a:solidFill>
                  <a:srgbClr val="672C45"/>
                </a:solidFill>
                <a:effectLst/>
                <a:latin typeface="Helvetica Neue"/>
              </a:rPr>
              <a:t>*Based on an expert grading evaluation on 34 panelists after use of the Densify regimen</a:t>
            </a:r>
            <a:endParaRPr lang="en-US" sz="800">
              <a:solidFill>
                <a:srgbClr val="672C45"/>
              </a:solidFill>
              <a:latin typeface="Helvetica" panose="020B0604020202020204" pitchFamily="34" charset="0"/>
            </a:endParaRPr>
          </a:p>
          <a:p>
            <a:r>
              <a:rPr lang="en-US" sz="800">
                <a:solidFill>
                  <a:srgbClr val="672C45"/>
                </a:solidFill>
                <a:latin typeface="Helvetica" panose="020B0604020202020204" pitchFamily="34" charset="0"/>
              </a:rPr>
              <a:t>**Dry comb test after use of the Densify regimen for 120 days</a:t>
            </a:r>
          </a:p>
          <a:p>
            <a:endParaRPr lang="en-US" sz="1200">
              <a:solidFill>
                <a:srgbClr val="672C45"/>
              </a:solidFill>
              <a:latin typeface="Helvetica" panose="020B0604020202020204" pitchFamily="34" charset="0"/>
            </a:endParaRPr>
          </a:p>
        </p:txBody>
      </p:sp>
    </p:spTree>
    <p:extLst>
      <p:ext uri="{BB962C8B-B14F-4D97-AF65-F5344CB8AC3E}">
        <p14:creationId xmlns:p14="http://schemas.microsoft.com/office/powerpoint/2010/main" val="1782670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6EE"/>
        </a:solidFill>
        <a:effectLst/>
      </p:bgPr>
    </p:bg>
    <p:spTree>
      <p:nvGrpSpPr>
        <p:cNvPr id="1" name="">
          <a:extLst>
            <a:ext uri="{FF2B5EF4-FFF2-40B4-BE49-F238E27FC236}">
              <a16:creationId xmlns:a16="http://schemas.microsoft.com/office/drawing/2014/main" id="{E1E9C756-119A-A7FD-92B9-F420229E1AD1}"/>
            </a:ext>
          </a:extLst>
        </p:cNvPr>
        <p:cNvGrpSpPr/>
        <p:nvPr/>
      </p:nvGrpSpPr>
      <p:grpSpPr>
        <a:xfrm>
          <a:off x="0" y="0"/>
          <a:ext cx="0" cy="0"/>
          <a:chOff x="0" y="0"/>
          <a:chExt cx="0" cy="0"/>
        </a:xfrm>
      </p:grpSpPr>
      <p:sp>
        <p:nvSpPr>
          <p:cNvPr id="7" name="Google Shape;505;p13">
            <a:extLst>
              <a:ext uri="{FF2B5EF4-FFF2-40B4-BE49-F238E27FC236}">
                <a16:creationId xmlns:a16="http://schemas.microsoft.com/office/drawing/2014/main" id="{F7ABFC46-2F58-91E3-508E-5122EABB60DB}"/>
              </a:ext>
            </a:extLst>
          </p:cNvPr>
          <p:cNvSpPr txBox="1">
            <a:spLocks/>
          </p:cNvSpPr>
          <p:nvPr/>
        </p:nvSpPr>
        <p:spPr>
          <a:xfrm>
            <a:off x="-149610" y="0"/>
            <a:ext cx="5044820" cy="1290854"/>
          </a:xfrm>
          <a:prstGeom prst="rect">
            <a:avLst/>
          </a:prstGeom>
          <a:noFill/>
          <a:ln>
            <a:noFill/>
          </a:ln>
        </p:spPr>
        <p:txBody>
          <a:bodyPr spcFirstLastPara="1" wrap="square" lIns="68569" tIns="34275" rIns="68569" bIns="3427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45720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672C45"/>
                </a:solidFill>
                <a:effectLst/>
                <a:uLnTx/>
                <a:uFillTx/>
                <a:latin typeface="Feature Display Medium" pitchFamily="50" charset="0"/>
                <a:cs typeface="Feature Display Medium" pitchFamily="50" charset="0"/>
                <a:sym typeface="Arial"/>
              </a:rPr>
              <a:t>94% concentrated, clinically proven formula</a:t>
            </a:r>
          </a:p>
        </p:txBody>
      </p:sp>
      <p:sp>
        <p:nvSpPr>
          <p:cNvPr id="8" name="TextBox 7">
            <a:extLst>
              <a:ext uri="{FF2B5EF4-FFF2-40B4-BE49-F238E27FC236}">
                <a16:creationId xmlns:a16="http://schemas.microsoft.com/office/drawing/2014/main" id="{112DC415-2A19-1394-CE09-510E91DFAFEA}"/>
              </a:ext>
            </a:extLst>
          </p:cNvPr>
          <p:cNvSpPr txBox="1"/>
          <p:nvPr/>
        </p:nvSpPr>
        <p:spPr>
          <a:xfrm>
            <a:off x="0" y="1754595"/>
            <a:ext cx="5044819" cy="637005"/>
          </a:xfrm>
          <a:prstGeom prst="rect">
            <a:avLst/>
          </a:prstGeom>
          <a:noFill/>
        </p:spPr>
        <p:txBody>
          <a:bodyPr wrap="square" lIns="82205" tIns="41102" rIns="82205" bIns="41102" rtlCol="0" anchor="t">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en-US" sz="1800" b="0" i="0" u="none" strike="noStrike" kern="0" cap="none" spc="0" normalizeH="0" baseline="0" noProof="0">
              <a:ln>
                <a:noFill/>
              </a:ln>
              <a:solidFill>
                <a:srgbClr val="672C45"/>
              </a:solidFill>
              <a:effectLst/>
              <a:uLnTx/>
              <a:uFillTx/>
              <a:latin typeface="Feature Display Bold" pitchFamily="50" charset="0"/>
              <a:cs typeface="Feature Display Bold" pitchFamily="50" charset="0"/>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en-US" sz="1800" b="0" i="0" u="none" strike="noStrike" kern="0" cap="none" spc="0" normalizeH="0" baseline="0" noProof="0">
              <a:ln>
                <a:noFill/>
              </a:ln>
              <a:solidFill>
                <a:srgbClr val="672C45"/>
              </a:solidFill>
              <a:effectLst/>
              <a:uLnTx/>
              <a:uFillTx/>
              <a:latin typeface="Feature Display Bold" pitchFamily="50" charset="0"/>
              <a:cs typeface="Feature Display Bold" pitchFamily="50" charset="0"/>
            </a:endParaRPr>
          </a:p>
        </p:txBody>
      </p:sp>
      <p:sp>
        <p:nvSpPr>
          <p:cNvPr id="9" name="Rectangle: Rounded Corners 8">
            <a:extLst>
              <a:ext uri="{FF2B5EF4-FFF2-40B4-BE49-F238E27FC236}">
                <a16:creationId xmlns:a16="http://schemas.microsoft.com/office/drawing/2014/main" id="{56AFCAFF-CADF-B6AA-6F52-712C31D81460}"/>
              </a:ext>
            </a:extLst>
          </p:cNvPr>
          <p:cNvSpPr/>
          <p:nvPr/>
        </p:nvSpPr>
        <p:spPr>
          <a:xfrm>
            <a:off x="6802756" y="370403"/>
            <a:ext cx="2865119" cy="575146"/>
          </a:xfrm>
          <a:prstGeom prst="roundRect">
            <a:avLst/>
          </a:prstGeom>
          <a:solidFill>
            <a:srgbClr val="E4E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672C45"/>
                </a:solidFill>
                <a:effectLst/>
                <a:uLnTx/>
                <a:uFillTx/>
                <a:latin typeface="Helvetica" panose="020B0604020202020204" pitchFamily="34" charset="0"/>
                <a:ea typeface="+mn-ea"/>
                <a:cs typeface="Feature Display Medium" pitchFamily="50" charset="0"/>
              </a:rPr>
              <a:t>DENSIFYING SERUM </a:t>
            </a:r>
          </a:p>
          <a:p>
            <a:pPr marL="0" marR="0" lvl="0" indent="0" algn="l" defTabSz="914400" eaLnBrk="1" fontAlgn="auto" latinLnBrk="0" hangingPunct="1">
              <a:lnSpc>
                <a:spcPct val="9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672C45"/>
                </a:solidFill>
                <a:effectLst/>
                <a:uLnTx/>
                <a:uFillTx/>
                <a:latin typeface="Helvetica" panose="020B0604020202020204" pitchFamily="34" charset="0"/>
                <a:ea typeface="+mn-ea"/>
                <a:cs typeface="Feature Display Medium" pitchFamily="50" charset="0"/>
              </a:rPr>
              <a:t>FOR FINE HAIR</a:t>
            </a:r>
          </a:p>
        </p:txBody>
      </p:sp>
      <p:pic>
        <p:nvPicPr>
          <p:cNvPr id="2" name="Picture 1">
            <a:extLst>
              <a:ext uri="{FF2B5EF4-FFF2-40B4-BE49-F238E27FC236}">
                <a16:creationId xmlns:a16="http://schemas.microsoft.com/office/drawing/2014/main" id="{23D1FCFC-FA41-71C1-0535-873FEB98BB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32853" r="34017"/>
          <a:stretch/>
        </p:blipFill>
        <p:spPr>
          <a:xfrm>
            <a:off x="3674868" y="-409453"/>
            <a:ext cx="2160988" cy="6373176"/>
          </a:xfrm>
          <a:prstGeom prst="rect">
            <a:avLst/>
          </a:prstGeom>
        </p:spPr>
      </p:pic>
      <p:cxnSp>
        <p:nvCxnSpPr>
          <p:cNvPr id="5" name="Straight Connector 4">
            <a:extLst>
              <a:ext uri="{FF2B5EF4-FFF2-40B4-BE49-F238E27FC236}">
                <a16:creationId xmlns:a16="http://schemas.microsoft.com/office/drawing/2014/main" id="{AB351227-C726-B873-0B1B-ED212A04610B}"/>
              </a:ext>
            </a:extLst>
          </p:cNvPr>
          <p:cNvCxnSpPr>
            <a:cxnSpLocks/>
          </p:cNvCxnSpPr>
          <p:nvPr/>
        </p:nvCxnSpPr>
        <p:spPr>
          <a:xfrm>
            <a:off x="2409825" y="4000500"/>
            <a:ext cx="1253114" cy="0"/>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9344FC1-CC7B-2907-8715-97E58384AB26}"/>
              </a:ext>
            </a:extLst>
          </p:cNvPr>
          <p:cNvSpPr txBox="1"/>
          <p:nvPr/>
        </p:nvSpPr>
        <p:spPr>
          <a:xfrm>
            <a:off x="1043897" y="3552452"/>
            <a:ext cx="1575145" cy="707886"/>
          </a:xfrm>
          <a:prstGeom prst="rect">
            <a:avLst/>
          </a:prstGeom>
          <a:noFill/>
        </p:spPr>
        <p:txBody>
          <a:bodyPr wrap="square">
            <a:spAutoFit/>
          </a:bodyPr>
          <a:lstStyle/>
          <a:p>
            <a:r>
              <a:rPr lang="en-US" sz="2000" err="1">
                <a:solidFill>
                  <a:srgbClr val="672C45"/>
                </a:solidFill>
                <a:latin typeface="Feature Display Bold" pitchFamily="50" charset="0"/>
                <a:cs typeface="Feature Display Bold" pitchFamily="50" charset="0"/>
              </a:rPr>
              <a:t>rootbiomic</a:t>
            </a:r>
            <a:r>
              <a:rPr lang="en-US" sz="2000">
                <a:solidFill>
                  <a:srgbClr val="672C45"/>
                </a:solidFill>
                <a:latin typeface="Feature Display Bold" pitchFamily="50" charset="0"/>
                <a:cs typeface="Feature Display Bold" pitchFamily="50" charset="0"/>
              </a:rPr>
              <a:t> ferment </a:t>
            </a:r>
          </a:p>
        </p:txBody>
      </p:sp>
      <p:cxnSp>
        <p:nvCxnSpPr>
          <p:cNvPr id="15" name="Straight Connector 14">
            <a:extLst>
              <a:ext uri="{FF2B5EF4-FFF2-40B4-BE49-F238E27FC236}">
                <a16:creationId xmlns:a16="http://schemas.microsoft.com/office/drawing/2014/main" id="{A70E1695-A68A-C6B6-96B6-FC115A6C4659}"/>
              </a:ext>
            </a:extLst>
          </p:cNvPr>
          <p:cNvCxnSpPr>
            <a:cxnSpLocks/>
          </p:cNvCxnSpPr>
          <p:nvPr/>
        </p:nvCxnSpPr>
        <p:spPr>
          <a:xfrm>
            <a:off x="5831513" y="2878148"/>
            <a:ext cx="1105413" cy="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53F316C-7D26-0EDD-08CE-46C71866C13F}"/>
              </a:ext>
            </a:extLst>
          </p:cNvPr>
          <p:cNvSpPr txBox="1"/>
          <p:nvPr/>
        </p:nvSpPr>
        <p:spPr>
          <a:xfrm>
            <a:off x="6891682" y="2160538"/>
            <a:ext cx="1827771" cy="707886"/>
          </a:xfrm>
          <a:prstGeom prst="rect">
            <a:avLst/>
          </a:prstGeom>
          <a:noFill/>
        </p:spPr>
        <p:txBody>
          <a:bodyPr wrap="square">
            <a:spAutoFit/>
          </a:bodyPr>
          <a:lstStyle/>
          <a:p>
            <a:r>
              <a:rPr lang="en-US" sz="2000">
                <a:solidFill>
                  <a:srgbClr val="672C45"/>
                </a:solidFill>
                <a:latin typeface="Feature Display Bold" pitchFamily="50" charset="0"/>
                <a:cs typeface="Feature Display Bold" pitchFamily="50" charset="0"/>
              </a:rPr>
              <a:t>densifying peptides</a:t>
            </a:r>
          </a:p>
        </p:txBody>
      </p:sp>
      <p:sp>
        <p:nvSpPr>
          <p:cNvPr id="20" name="TextBox 19">
            <a:extLst>
              <a:ext uri="{FF2B5EF4-FFF2-40B4-BE49-F238E27FC236}">
                <a16:creationId xmlns:a16="http://schemas.microsoft.com/office/drawing/2014/main" id="{289BBADA-6B4C-702D-34C3-5E9499459192}"/>
              </a:ext>
            </a:extLst>
          </p:cNvPr>
          <p:cNvSpPr txBox="1"/>
          <p:nvPr/>
        </p:nvSpPr>
        <p:spPr>
          <a:xfrm>
            <a:off x="6891682" y="2878148"/>
            <a:ext cx="2111424" cy="707886"/>
          </a:xfrm>
          <a:prstGeom prst="rect">
            <a:avLst/>
          </a:prstGeom>
          <a:noFill/>
        </p:spPr>
        <p:txBody>
          <a:bodyPr wrap="square">
            <a:spAutoFit/>
          </a:bodyPr>
          <a:lstStyle/>
          <a:p>
            <a:r>
              <a:rPr lang="en-US" sz="2000">
                <a:solidFill>
                  <a:srgbClr val="672C45"/>
                </a:solidFill>
                <a:latin typeface="Feature Display Bold" pitchFamily="50" charset="0"/>
                <a:cs typeface="Feature Display Bold" pitchFamily="50" charset="0"/>
              </a:rPr>
              <a:t>exosomes from </a:t>
            </a:r>
          </a:p>
          <a:p>
            <a:r>
              <a:rPr lang="en-US" sz="2000">
                <a:solidFill>
                  <a:srgbClr val="672C45"/>
                </a:solidFill>
                <a:latin typeface="Feature Display Bold" pitchFamily="50" charset="0"/>
                <a:cs typeface="Feature Display Bold" pitchFamily="50" charset="0"/>
              </a:rPr>
              <a:t>turmeric extract</a:t>
            </a:r>
          </a:p>
        </p:txBody>
      </p:sp>
      <p:sp>
        <p:nvSpPr>
          <p:cNvPr id="22" name="TextBox 21">
            <a:extLst>
              <a:ext uri="{FF2B5EF4-FFF2-40B4-BE49-F238E27FC236}">
                <a16:creationId xmlns:a16="http://schemas.microsoft.com/office/drawing/2014/main" id="{6FB95CC6-A65E-373A-F60C-E25F259FD461}"/>
              </a:ext>
            </a:extLst>
          </p:cNvPr>
          <p:cNvSpPr txBox="1"/>
          <p:nvPr/>
        </p:nvSpPr>
        <p:spPr>
          <a:xfrm>
            <a:off x="379303" y="1353230"/>
            <a:ext cx="3163491" cy="1015663"/>
          </a:xfrm>
          <a:prstGeom prst="rect">
            <a:avLst/>
          </a:prstGeom>
          <a:noFill/>
        </p:spPr>
        <p:txBody>
          <a:bodyPr wrap="square">
            <a:spAutoFit/>
          </a:bodyPr>
          <a:lstStyle/>
          <a:p>
            <a:r>
              <a:rPr lang="en-US" sz="2000">
                <a:solidFill>
                  <a:srgbClr val="672C45"/>
                </a:solidFill>
                <a:latin typeface="Feature Display Medium" pitchFamily="50" charset="0"/>
                <a:cs typeface="Feature Display Medium" pitchFamily="50" charset="0"/>
              </a:rPr>
              <a:t>feeds necessary nutrition to roots + scalp for stronger, thicker, fuller-looking hair</a:t>
            </a:r>
          </a:p>
        </p:txBody>
      </p:sp>
    </p:spTree>
    <p:extLst>
      <p:ext uri="{BB962C8B-B14F-4D97-AF65-F5344CB8AC3E}">
        <p14:creationId xmlns:p14="http://schemas.microsoft.com/office/powerpoint/2010/main" val="1903605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6E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913C6-B902-E0C9-79EC-2FA111240B1A}"/>
              </a:ext>
            </a:extLst>
          </p:cNvPr>
          <p:cNvSpPr txBox="1"/>
          <p:nvPr/>
        </p:nvSpPr>
        <p:spPr>
          <a:xfrm>
            <a:off x="573912" y="274474"/>
            <a:ext cx="8199182" cy="716286"/>
          </a:xfrm>
          <a:prstGeom prst="rect">
            <a:avLst/>
          </a:prstGeom>
          <a:noFill/>
        </p:spPr>
        <p:txBody>
          <a:bodyPr wrap="square" lIns="91440" tIns="45720" rIns="91440" bIns="45720" anchor="t">
            <a:spAutoFit/>
          </a:bodyPr>
          <a:lstStyle/>
          <a:p>
            <a:pPr marL="8890" algn="ctr" defTabSz="673090">
              <a:lnSpc>
                <a:spcPct val="80000"/>
              </a:lnSpc>
              <a:spcBef>
                <a:spcPts val="200"/>
              </a:spcBef>
            </a:pPr>
            <a:r>
              <a:rPr lang="en-US" sz="2400" dirty="0">
                <a:solidFill>
                  <a:srgbClr val="612651"/>
                </a:solidFill>
                <a:latin typeface="Feature Display Bold"/>
                <a:cs typeface="Feature Display Bold" pitchFamily="50" charset="0"/>
              </a:rPr>
              <a:t>Densifying Serum For Fine Hair</a:t>
            </a:r>
            <a:endParaRPr lang="en-US" dirty="0">
              <a:latin typeface="Feature Display Bold"/>
            </a:endParaRPr>
          </a:p>
          <a:p>
            <a:pPr marL="8890" algn="ctr" defTabSz="673090">
              <a:lnSpc>
                <a:spcPct val="80000"/>
              </a:lnSpc>
              <a:spcBef>
                <a:spcPts val="200"/>
              </a:spcBef>
            </a:pPr>
            <a:r>
              <a:rPr lang="en-US" sz="2400" dirty="0">
                <a:solidFill>
                  <a:srgbClr val="612651"/>
                </a:solidFill>
                <a:latin typeface="Feature Display Light"/>
                <a:ea typeface="Calibri"/>
                <a:cs typeface="Feature Display Light" pitchFamily="50" charset="0"/>
              </a:rPr>
              <a:t>Real, Unretouched Results</a:t>
            </a:r>
          </a:p>
        </p:txBody>
      </p:sp>
      <p:pic>
        <p:nvPicPr>
          <p:cNvPr id="11" name="Picture 10" descr="A person's hair before and after&#10;&#10;AI-generated content may be incorrect.">
            <a:extLst>
              <a:ext uri="{FF2B5EF4-FFF2-40B4-BE49-F238E27FC236}">
                <a16:creationId xmlns:a16="http://schemas.microsoft.com/office/drawing/2014/main" id="{B765E04B-B6B2-410D-B046-33A9A747B471}"/>
              </a:ext>
            </a:extLst>
          </p:cNvPr>
          <p:cNvPicPr>
            <a:picLocks noChangeAspect="1"/>
          </p:cNvPicPr>
          <p:nvPr/>
        </p:nvPicPr>
        <p:blipFill>
          <a:blip r:embed="rId3"/>
          <a:stretch>
            <a:fillRect/>
          </a:stretch>
        </p:blipFill>
        <p:spPr>
          <a:xfrm>
            <a:off x="3519771" y="1010412"/>
            <a:ext cx="2177863" cy="4355726"/>
          </a:xfrm>
          <a:prstGeom prst="rect">
            <a:avLst/>
          </a:prstGeom>
        </p:spPr>
      </p:pic>
      <p:pic>
        <p:nvPicPr>
          <p:cNvPr id="13" name="Picture 12" descr="A person's hair loss before and after&#10;&#10;AI-generated content may be incorrect.">
            <a:extLst>
              <a:ext uri="{FF2B5EF4-FFF2-40B4-BE49-F238E27FC236}">
                <a16:creationId xmlns:a16="http://schemas.microsoft.com/office/drawing/2014/main" id="{0AF2FFF6-348C-885B-72C8-A98298463F08}"/>
              </a:ext>
            </a:extLst>
          </p:cNvPr>
          <p:cNvPicPr>
            <a:picLocks noChangeAspect="1"/>
          </p:cNvPicPr>
          <p:nvPr/>
        </p:nvPicPr>
        <p:blipFill>
          <a:blip r:embed="rId4"/>
          <a:stretch>
            <a:fillRect/>
          </a:stretch>
        </p:blipFill>
        <p:spPr>
          <a:xfrm>
            <a:off x="838639" y="1010412"/>
            <a:ext cx="2177862" cy="4355724"/>
          </a:xfrm>
          <a:prstGeom prst="rect">
            <a:avLst/>
          </a:prstGeom>
        </p:spPr>
      </p:pic>
      <p:pic>
        <p:nvPicPr>
          <p:cNvPr id="17" name="Picture 16" descr="A person's hair loss before and after&#10;&#10;AI-generated content may be incorrect.">
            <a:extLst>
              <a:ext uri="{FF2B5EF4-FFF2-40B4-BE49-F238E27FC236}">
                <a16:creationId xmlns:a16="http://schemas.microsoft.com/office/drawing/2014/main" id="{CAC93AC1-785F-28A2-018F-CAF81578573E}"/>
              </a:ext>
            </a:extLst>
          </p:cNvPr>
          <p:cNvPicPr>
            <a:picLocks noChangeAspect="1"/>
          </p:cNvPicPr>
          <p:nvPr/>
        </p:nvPicPr>
        <p:blipFill>
          <a:blip r:embed="rId5"/>
          <a:stretch>
            <a:fillRect/>
          </a:stretch>
        </p:blipFill>
        <p:spPr>
          <a:xfrm>
            <a:off x="6200905" y="1010412"/>
            <a:ext cx="2177862" cy="4355724"/>
          </a:xfrm>
          <a:prstGeom prst="rect">
            <a:avLst/>
          </a:prstGeom>
        </p:spPr>
      </p:pic>
      <p:sp>
        <p:nvSpPr>
          <p:cNvPr id="2" name="TextBox 1">
            <a:extLst>
              <a:ext uri="{FF2B5EF4-FFF2-40B4-BE49-F238E27FC236}">
                <a16:creationId xmlns:a16="http://schemas.microsoft.com/office/drawing/2014/main" id="{27FF0B29-45C4-B4E0-5806-815D515497CE}"/>
              </a:ext>
            </a:extLst>
          </p:cNvPr>
          <p:cNvSpPr txBox="1"/>
          <p:nvPr/>
        </p:nvSpPr>
        <p:spPr>
          <a:xfrm>
            <a:off x="1509619" y="5366136"/>
            <a:ext cx="6507427" cy="246221"/>
          </a:xfrm>
          <a:prstGeom prst="rect">
            <a:avLst/>
          </a:prstGeom>
          <a:noFill/>
        </p:spPr>
        <p:txBody>
          <a:bodyPr wrap="square">
            <a:spAutoFit/>
          </a:bodyPr>
          <a:lstStyle/>
          <a:p>
            <a:r>
              <a:rPr lang="en-US" sz="1000">
                <a:solidFill>
                  <a:srgbClr val="612651"/>
                </a:solidFill>
                <a:latin typeface="Helvetica" panose="020B0604020202020204" pitchFamily="34" charset="0"/>
                <a:cs typeface="Feature Display Bold" pitchFamily="50" charset="0"/>
              </a:rPr>
              <a:t>Unretouched photos after 90 days of use of Densify Shampoo, Conditioner &amp; Serum. Individual results will vary.</a:t>
            </a:r>
            <a:endParaRPr lang="en-US" sz="1000">
              <a:latin typeface="Helvetica" panose="020B0604020202020204" pitchFamily="34" charset="0"/>
            </a:endParaRPr>
          </a:p>
        </p:txBody>
      </p:sp>
    </p:spTree>
    <p:extLst>
      <p:ext uri="{BB962C8B-B14F-4D97-AF65-F5344CB8AC3E}">
        <p14:creationId xmlns:p14="http://schemas.microsoft.com/office/powerpoint/2010/main" val="555946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6EE"/>
        </a:solidFill>
        <a:effectLst/>
      </p:bgPr>
    </p:bg>
    <p:spTree>
      <p:nvGrpSpPr>
        <p:cNvPr id="1" name="">
          <a:extLst>
            <a:ext uri="{FF2B5EF4-FFF2-40B4-BE49-F238E27FC236}">
              <a16:creationId xmlns:a16="http://schemas.microsoft.com/office/drawing/2014/main" id="{6687A8B6-8C4B-825C-9834-FB84BEBACEA8}"/>
            </a:ext>
          </a:extLst>
        </p:cNvPr>
        <p:cNvGrpSpPr/>
        <p:nvPr/>
      </p:nvGrpSpPr>
      <p:grpSpPr>
        <a:xfrm>
          <a:off x="0" y="0"/>
          <a:ext cx="0" cy="0"/>
          <a:chOff x="0" y="0"/>
          <a:chExt cx="0" cy="0"/>
        </a:xfrm>
      </p:grpSpPr>
      <p:sp>
        <p:nvSpPr>
          <p:cNvPr id="2" name="Google Shape;505;p13">
            <a:extLst>
              <a:ext uri="{FF2B5EF4-FFF2-40B4-BE49-F238E27FC236}">
                <a16:creationId xmlns:a16="http://schemas.microsoft.com/office/drawing/2014/main" id="{2E2D1010-D32E-E3C0-C6DC-91453B4B1A05}"/>
              </a:ext>
            </a:extLst>
          </p:cNvPr>
          <p:cNvSpPr txBox="1">
            <a:spLocks/>
          </p:cNvSpPr>
          <p:nvPr/>
        </p:nvSpPr>
        <p:spPr>
          <a:xfrm>
            <a:off x="-122736" y="565328"/>
            <a:ext cx="5281682" cy="1290854"/>
          </a:xfrm>
          <a:prstGeom prst="rect">
            <a:avLst/>
          </a:prstGeom>
          <a:noFill/>
          <a:ln>
            <a:noFill/>
          </a:ln>
        </p:spPr>
        <p:txBody>
          <a:bodyPr spcFirstLastPara="1" wrap="square" lIns="68569" tIns="34275" rIns="68569" bIns="3427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457200">
              <a:lnSpc>
                <a:spcPct val="80000"/>
              </a:lnSpc>
              <a:defRPr/>
            </a:pPr>
            <a:r>
              <a:rPr lang="en-US" sz="2900">
                <a:solidFill>
                  <a:srgbClr val="672C45"/>
                </a:solidFill>
                <a:latin typeface="Feature Display Medium" pitchFamily="50" charset="0"/>
                <a:cs typeface="Feature Display Medium" pitchFamily="50" charset="0"/>
              </a:rPr>
              <a:t>comprehensive clinical testing on full regimen over 120 days</a:t>
            </a:r>
          </a:p>
          <a:p>
            <a:pPr marL="457200">
              <a:lnSpc>
                <a:spcPct val="80000"/>
              </a:lnSpc>
              <a:defRPr/>
            </a:pPr>
            <a:endParaRPr lang="en-US" sz="3200">
              <a:solidFill>
                <a:srgbClr val="672C45"/>
              </a:solidFill>
              <a:latin typeface="Feature Display Medium" pitchFamily="50" charset="0"/>
              <a:cs typeface="Feature Display Medium" pitchFamily="50" charset="0"/>
            </a:endParaRPr>
          </a:p>
        </p:txBody>
      </p:sp>
      <p:sp>
        <p:nvSpPr>
          <p:cNvPr id="4" name="TextBox 3">
            <a:extLst>
              <a:ext uri="{FF2B5EF4-FFF2-40B4-BE49-F238E27FC236}">
                <a16:creationId xmlns:a16="http://schemas.microsoft.com/office/drawing/2014/main" id="{42E3D826-597C-5B6B-0D13-1F27BF562479}"/>
              </a:ext>
            </a:extLst>
          </p:cNvPr>
          <p:cNvSpPr txBox="1"/>
          <p:nvPr/>
        </p:nvSpPr>
        <p:spPr>
          <a:xfrm>
            <a:off x="616145" y="1951432"/>
            <a:ext cx="4487875" cy="2976106"/>
          </a:xfrm>
          <a:prstGeom prst="rect">
            <a:avLst/>
          </a:prstGeom>
          <a:noFill/>
        </p:spPr>
        <p:txBody>
          <a:bodyPr wrap="square" lIns="82205" tIns="41102" rIns="82205" bIns="41102" rtlCol="0" anchor="t">
            <a:spAutoFit/>
          </a:bodyPr>
          <a:lstStyle/>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instrumentation </a:t>
            </a:r>
            <a:r>
              <a:rPr lang="en-US" sz="2000">
                <a:solidFill>
                  <a:srgbClr val="672C45"/>
                </a:solidFill>
                <a:latin typeface="Feature Display Medium" pitchFamily="50" charset="0"/>
                <a:cs typeface="Feature Display Medium" pitchFamily="50" charset="0"/>
              </a:rPr>
              <a:t>(dry comb test to evaluate reduction in breakage)</a:t>
            </a:r>
          </a:p>
          <a:p>
            <a:pPr marL="342900" indent="-342900">
              <a:buFont typeface="Wingdings" panose="05000000000000000000" pitchFamily="2" charset="2"/>
              <a:buChar char="à"/>
            </a:pPr>
            <a:endParaRPr lang="en-US" sz="800">
              <a:solidFill>
                <a:srgbClr val="672C45"/>
              </a:solidFill>
              <a:latin typeface="Feature Display Medium" pitchFamily="50" charset="0"/>
              <a:cs typeface="Feature Display Medium" pitchFamily="50" charset="0"/>
            </a:endParaRPr>
          </a:p>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expert clinical grading</a:t>
            </a:r>
          </a:p>
          <a:p>
            <a:pPr marL="342900" indent="-342900">
              <a:buFont typeface="Wingdings" panose="05000000000000000000" pitchFamily="2" charset="2"/>
              <a:buChar char="à"/>
            </a:pPr>
            <a:endParaRPr lang="en-US" sz="8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consumer perception</a:t>
            </a:r>
          </a:p>
          <a:p>
            <a:pPr marL="342900" indent="-342900">
              <a:buFont typeface="Wingdings" panose="05000000000000000000" pitchFamily="2" charset="2"/>
              <a:buChar char="à"/>
            </a:pPr>
            <a:endParaRPr lang="en-US" sz="8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scalp microbiome swabbing</a:t>
            </a:r>
          </a:p>
          <a:p>
            <a:pPr marL="342900" indent="-342900">
              <a:buFont typeface="Wingdings" panose="05000000000000000000" pitchFamily="2" charset="2"/>
              <a:buChar char="à"/>
            </a:pPr>
            <a:endParaRPr lang="en-US" sz="8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r>
              <a:rPr lang="en-US" sz="2000">
                <a:solidFill>
                  <a:srgbClr val="672C45"/>
                </a:solidFill>
                <a:latin typeface="Feature Display Bold" pitchFamily="50" charset="0"/>
                <a:cs typeface="Feature Display Bold" pitchFamily="50" charset="0"/>
              </a:rPr>
              <a:t>biodegradability</a:t>
            </a:r>
          </a:p>
          <a:p>
            <a:pPr marL="342900" indent="-342900">
              <a:buFont typeface="Wingdings" panose="05000000000000000000" pitchFamily="2" charset="2"/>
              <a:buChar char="à"/>
            </a:pPr>
            <a:endParaRPr lang="en-US">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endParaRPr lang="en-US">
              <a:solidFill>
                <a:srgbClr val="672C45"/>
              </a:solidFill>
              <a:latin typeface="Feature Display Bold" pitchFamily="50" charset="0"/>
              <a:cs typeface="Feature Display Bold" pitchFamily="50" charset="0"/>
            </a:endParaRPr>
          </a:p>
        </p:txBody>
      </p:sp>
      <p:pic>
        <p:nvPicPr>
          <p:cNvPr id="6" name="Picture 5" descr="A black background with a black square&#10;&#10;AI-generated content may be incorrect.">
            <a:extLst>
              <a:ext uri="{FF2B5EF4-FFF2-40B4-BE49-F238E27FC236}">
                <a16:creationId xmlns:a16="http://schemas.microsoft.com/office/drawing/2014/main" id="{84EE1CA5-86A8-13A1-BE51-1397E9ACD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7770" y="4301385"/>
            <a:ext cx="1173890" cy="1021284"/>
          </a:xfrm>
          <a:prstGeom prst="rect">
            <a:avLst/>
          </a:prstGeom>
        </p:spPr>
      </p:pic>
      <p:pic>
        <p:nvPicPr>
          <p:cNvPr id="11" name="Picture 10" descr="A close-up of a comb&#10;&#10;AI-generated content may be incorrect.">
            <a:extLst>
              <a:ext uri="{FF2B5EF4-FFF2-40B4-BE49-F238E27FC236}">
                <a16:creationId xmlns:a16="http://schemas.microsoft.com/office/drawing/2014/main" id="{48B3D69F-DFB4-EF20-003B-816A60A1D2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231" y="-1"/>
            <a:ext cx="3767769" cy="5654675"/>
          </a:xfrm>
          <a:prstGeom prst="rect">
            <a:avLst/>
          </a:prstGeom>
        </p:spPr>
      </p:pic>
    </p:spTree>
    <p:extLst>
      <p:ext uri="{BB962C8B-B14F-4D97-AF65-F5344CB8AC3E}">
        <p14:creationId xmlns:p14="http://schemas.microsoft.com/office/powerpoint/2010/main" val="3122445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2651"/>
        </a:solidFill>
        <a:effectLst/>
      </p:bgPr>
    </p:bg>
    <p:spTree>
      <p:nvGrpSpPr>
        <p:cNvPr id="1" name="">
          <a:extLst>
            <a:ext uri="{FF2B5EF4-FFF2-40B4-BE49-F238E27FC236}">
              <a16:creationId xmlns:a16="http://schemas.microsoft.com/office/drawing/2014/main" id="{063FE365-CEAE-F61A-ED29-6712421022DE}"/>
            </a:ext>
          </a:extLst>
        </p:cNvPr>
        <p:cNvGrpSpPr/>
        <p:nvPr/>
      </p:nvGrpSpPr>
      <p:grpSpPr>
        <a:xfrm>
          <a:off x="0" y="0"/>
          <a:ext cx="0" cy="0"/>
          <a:chOff x="0" y="0"/>
          <a:chExt cx="0" cy="0"/>
        </a:xfrm>
      </p:grpSpPr>
      <p:pic>
        <p:nvPicPr>
          <p:cNvPr id="2" name="Picture 1" descr="A black background with white letters&#10;&#10;Description automatically generated">
            <a:extLst>
              <a:ext uri="{FF2B5EF4-FFF2-40B4-BE49-F238E27FC236}">
                <a16:creationId xmlns:a16="http://schemas.microsoft.com/office/drawing/2014/main" id="{9D774C92-9464-0799-DE59-DC55BE849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489" y="1773050"/>
            <a:ext cx="6953955" cy="1988114"/>
          </a:xfrm>
          <a:prstGeom prst="rect">
            <a:avLst/>
          </a:prstGeom>
        </p:spPr>
      </p:pic>
    </p:spTree>
    <p:extLst>
      <p:ext uri="{BB962C8B-B14F-4D97-AF65-F5344CB8AC3E}">
        <p14:creationId xmlns:p14="http://schemas.microsoft.com/office/powerpoint/2010/main" val="1097221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A96A"/>
        </a:solidFill>
        <a:effectLst/>
      </p:bgPr>
    </p:bg>
    <p:spTree>
      <p:nvGrpSpPr>
        <p:cNvPr id="1" name="">
          <a:extLst>
            <a:ext uri="{FF2B5EF4-FFF2-40B4-BE49-F238E27FC236}">
              <a16:creationId xmlns:a16="http://schemas.microsoft.com/office/drawing/2014/main" id="{ECEF7602-DFBA-CE0E-A5C3-25B89A36F1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51EC88-63E8-506B-E93F-51A391BC35FF}"/>
              </a:ext>
            </a:extLst>
          </p:cNvPr>
          <p:cNvSpPr>
            <a:spLocks noGrp="1"/>
          </p:cNvSpPr>
          <p:nvPr>
            <p:ph type="sldNum" sz="quarter" idx="7"/>
          </p:nvPr>
        </p:nvSpPr>
        <p:spPr/>
        <p:txBody>
          <a:bodyPr/>
          <a:lstStyle/>
          <a:p>
            <a:pPr marL="38100" marR="0" lvl="0" indent="0" defTabSz="914400" eaLnBrk="1" fontAlgn="auto" latinLnBrk="0" hangingPunct="1">
              <a:lnSpc>
                <a:spcPts val="1275"/>
              </a:lnSpc>
              <a:spcBef>
                <a:spcPts val="0"/>
              </a:spcBef>
              <a:spcAft>
                <a:spcPts val="0"/>
              </a:spcAft>
              <a:buClrTx/>
              <a:buSzTx/>
              <a:buFontTx/>
              <a:buNone/>
              <a:tabLst/>
              <a:defRPr/>
            </a:pPr>
            <a:fld id="{81D60167-4931-47E6-BA6A-407CBD079E47}" type="slidenum">
              <a:rPr kumimoji="0" lang="en-US" sz="1200" b="0" i="0" u="none" strike="noStrike" kern="0" cap="none" spc="-25" normalizeH="0" baseline="0" noProof="0" smtClean="0">
                <a:ln>
                  <a:noFill/>
                </a:ln>
                <a:solidFill>
                  <a:srgbClr val="010202"/>
                </a:solidFill>
                <a:effectLst/>
                <a:uLnTx/>
                <a:uFillTx/>
                <a:latin typeface="Arial"/>
                <a:cs typeface="Arial"/>
              </a:rPr>
              <a:pPr marL="38100" marR="0" lvl="0" indent="0" defTabSz="914400" eaLnBrk="1" fontAlgn="auto" latinLnBrk="0" hangingPunct="1">
                <a:lnSpc>
                  <a:spcPts val="1275"/>
                </a:lnSpc>
                <a:spcBef>
                  <a:spcPts val="0"/>
                </a:spcBef>
                <a:spcAft>
                  <a:spcPts val="0"/>
                </a:spcAft>
                <a:buClrTx/>
                <a:buSzTx/>
                <a:buFontTx/>
                <a:buNone/>
                <a:tabLst/>
                <a:defRPr/>
              </a:pPr>
              <a:t>2</a:t>
            </a:fld>
            <a:endParaRPr kumimoji="0" lang="en-US" sz="1200" b="0" i="0" u="none" strike="noStrike" kern="0" cap="none" spc="-25" normalizeH="0" baseline="0" noProof="0">
              <a:ln>
                <a:noFill/>
              </a:ln>
              <a:solidFill>
                <a:srgbClr val="010202"/>
              </a:solidFill>
              <a:effectLst/>
              <a:uLnTx/>
              <a:uFillTx/>
              <a:latin typeface="Arial"/>
              <a:cs typeface="Arial"/>
            </a:endParaRPr>
          </a:p>
        </p:txBody>
      </p:sp>
      <p:pic>
        <p:nvPicPr>
          <p:cNvPr id="3" name="Picture 2" descr="A group of bottles with green and yellow labels&#10;&#10;Description automatically generated">
            <a:extLst>
              <a:ext uri="{FF2B5EF4-FFF2-40B4-BE49-F238E27FC236}">
                <a16:creationId xmlns:a16="http://schemas.microsoft.com/office/drawing/2014/main" id="{BC42BA06-6389-A9F3-D1F7-D2161D7D113B}"/>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artisticBlur radius="100"/>
                    </a14:imgEffect>
                  </a14:imgLayer>
                </a14:imgProps>
              </a:ext>
              <a:ext uri="{28A0092B-C50C-407E-A947-70E740481C1C}">
                <a14:useLocalDpi xmlns:a14="http://schemas.microsoft.com/office/drawing/2010/main" val="0"/>
              </a:ext>
            </a:extLst>
          </a:blip>
          <a:srcRect l="16365" t="10506" r="6080" b="7157"/>
          <a:stretch/>
        </p:blipFill>
        <p:spPr>
          <a:xfrm>
            <a:off x="0" y="0"/>
            <a:ext cx="9172598" cy="5721350"/>
          </a:xfrm>
          <a:prstGeom prst="rect">
            <a:avLst/>
          </a:prstGeom>
        </p:spPr>
      </p:pic>
      <p:sp>
        <p:nvSpPr>
          <p:cNvPr id="5" name="TextBox 4">
            <a:extLst>
              <a:ext uri="{FF2B5EF4-FFF2-40B4-BE49-F238E27FC236}">
                <a16:creationId xmlns:a16="http://schemas.microsoft.com/office/drawing/2014/main" id="{760C8DDA-1B65-2293-8971-3CE605B9FDFF}"/>
              </a:ext>
            </a:extLst>
          </p:cNvPr>
          <p:cNvSpPr txBox="1"/>
          <p:nvPr/>
        </p:nvSpPr>
        <p:spPr>
          <a:xfrm>
            <a:off x="561726" y="2272541"/>
            <a:ext cx="8020547" cy="877163"/>
          </a:xfrm>
          <a:prstGeom prst="rect">
            <a:avLst/>
          </a:prstGeom>
          <a:noFill/>
        </p:spPr>
        <p:txBody>
          <a:bodyPr wrap="square" rtlCol="0">
            <a:spAutoFit/>
          </a:bodyPr>
          <a:lstStyle/>
          <a:p>
            <a:pPr algn="ctr"/>
            <a:r>
              <a:rPr lang="en-US" sz="5100">
                <a:solidFill>
                  <a:schemeClr val="bg1"/>
                </a:solidFill>
                <a:latin typeface="Feature Display Medium" pitchFamily="50" charset="0"/>
                <a:cs typeface="Feature Display Medium" pitchFamily="50" charset="0"/>
              </a:rPr>
              <a:t>Complete Hair Wellness</a:t>
            </a:r>
          </a:p>
        </p:txBody>
      </p:sp>
    </p:spTree>
    <p:extLst>
      <p:ext uri="{BB962C8B-B14F-4D97-AF65-F5344CB8AC3E}">
        <p14:creationId xmlns:p14="http://schemas.microsoft.com/office/powerpoint/2010/main" val="1033733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1141D-4E44-5C88-213C-713C84D682BE}"/>
            </a:ext>
          </a:extLst>
        </p:cNvPr>
        <p:cNvGrpSpPr/>
        <p:nvPr/>
      </p:nvGrpSpPr>
      <p:grpSpPr>
        <a:xfrm>
          <a:off x="0" y="0"/>
          <a:ext cx="0" cy="0"/>
          <a:chOff x="0" y="0"/>
          <a:chExt cx="0" cy="0"/>
        </a:xfrm>
      </p:grpSpPr>
      <p:pic>
        <p:nvPicPr>
          <p:cNvPr id="15" name="Picture 14" descr="A yellow circle with white background&#10;&#10;Description automatically generated">
            <a:extLst>
              <a:ext uri="{FF2B5EF4-FFF2-40B4-BE49-F238E27FC236}">
                <a16:creationId xmlns:a16="http://schemas.microsoft.com/office/drawing/2014/main" id="{F597886F-0968-65FC-B537-B955873C8DE3}"/>
              </a:ext>
            </a:extLst>
          </p:cNvPr>
          <p:cNvPicPr>
            <a:picLocks noChangeAspect="1"/>
          </p:cNvPicPr>
          <p:nvPr/>
        </p:nvPicPr>
        <p:blipFill>
          <a:blip r:embed="rId3">
            <a:extLst>
              <a:ext uri="{28A0092B-C50C-407E-A947-70E740481C1C}">
                <a14:useLocalDpi xmlns:a14="http://schemas.microsoft.com/office/drawing/2010/main" val="0"/>
              </a:ext>
            </a:extLst>
          </a:blip>
          <a:srcRect l="5594" t="1064" r="7393" b="2887"/>
          <a:stretch/>
        </p:blipFill>
        <p:spPr>
          <a:xfrm>
            <a:off x="0" y="0"/>
            <a:ext cx="9144000" cy="5721349"/>
          </a:xfrm>
          <a:prstGeom prst="roundRect">
            <a:avLst>
              <a:gd name="adj" fmla="val 0"/>
            </a:avLst>
          </a:prstGeom>
        </p:spPr>
      </p:pic>
      <p:sp>
        <p:nvSpPr>
          <p:cNvPr id="2" name="TextBox 1">
            <a:extLst>
              <a:ext uri="{FF2B5EF4-FFF2-40B4-BE49-F238E27FC236}">
                <a16:creationId xmlns:a16="http://schemas.microsoft.com/office/drawing/2014/main" id="{545C01CE-6015-21AD-D8DF-C76C063982CF}"/>
              </a:ext>
            </a:extLst>
          </p:cNvPr>
          <p:cNvSpPr txBox="1"/>
          <p:nvPr/>
        </p:nvSpPr>
        <p:spPr>
          <a:xfrm>
            <a:off x="215401" y="281377"/>
            <a:ext cx="5725132" cy="395173"/>
          </a:xfrm>
          <a:prstGeom prst="rect">
            <a:avLst/>
          </a:prstGeom>
          <a:noFill/>
        </p:spPr>
        <p:txBody>
          <a:bodyPr wrap="square" lIns="91440" tIns="45720" rIns="91440" bIns="45720" anchor="t">
            <a:spAutoFit/>
          </a:bodyPr>
          <a:lstStyle/>
          <a:p>
            <a:pPr marL="8890" algn="l" defTabSz="673090">
              <a:lnSpc>
                <a:spcPct val="80000"/>
              </a:lnSpc>
              <a:spcBef>
                <a:spcPts val="200"/>
              </a:spcBef>
            </a:pPr>
            <a:r>
              <a:rPr lang="en-US" sz="2400">
                <a:solidFill>
                  <a:srgbClr val="672C45"/>
                </a:solidFill>
                <a:latin typeface="Feature Display Bold"/>
              </a:rPr>
              <a:t>Frequently Asked Questions</a:t>
            </a:r>
          </a:p>
        </p:txBody>
      </p:sp>
      <p:sp>
        <p:nvSpPr>
          <p:cNvPr id="3" name="TextBox 2">
            <a:extLst>
              <a:ext uri="{FF2B5EF4-FFF2-40B4-BE49-F238E27FC236}">
                <a16:creationId xmlns:a16="http://schemas.microsoft.com/office/drawing/2014/main" id="{6BCC5791-B8D7-42E7-9ACE-CDC1499DBD82}"/>
              </a:ext>
            </a:extLst>
          </p:cNvPr>
          <p:cNvSpPr txBox="1"/>
          <p:nvPr/>
        </p:nvSpPr>
        <p:spPr>
          <a:xfrm>
            <a:off x="335170" y="823074"/>
            <a:ext cx="835951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672C45"/>
                </a:solidFill>
                <a:latin typeface="Feature Display Bold"/>
              </a:rPr>
              <a:t>Q: How long will a bottle of Densifying Serum last?  </a:t>
            </a:r>
          </a:p>
          <a:p>
            <a:r>
              <a:rPr lang="en-US" sz="1400">
                <a:solidFill>
                  <a:srgbClr val="672C45"/>
                </a:solidFill>
                <a:latin typeface="Feature Display Regular"/>
                <a:cs typeface="Feature Display Regular" pitchFamily="50" charset="0"/>
              </a:rPr>
              <a:t>A: The use up rate of Densifying Serum will depend on how often you apply it and the amount of areas it is applied to. Typically, a bottle of the serum will last for one month. </a:t>
            </a:r>
          </a:p>
        </p:txBody>
      </p:sp>
      <p:sp>
        <p:nvSpPr>
          <p:cNvPr id="6" name="TextBox 5">
            <a:extLst>
              <a:ext uri="{FF2B5EF4-FFF2-40B4-BE49-F238E27FC236}">
                <a16:creationId xmlns:a16="http://schemas.microsoft.com/office/drawing/2014/main" id="{B06BE779-B99A-D7BB-B862-2FC2F2891E3E}"/>
              </a:ext>
            </a:extLst>
          </p:cNvPr>
          <p:cNvSpPr txBox="1"/>
          <p:nvPr/>
        </p:nvSpPr>
        <p:spPr>
          <a:xfrm>
            <a:off x="358756" y="2741333"/>
            <a:ext cx="8253948"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672C45"/>
                </a:solidFill>
                <a:latin typeface="Feature Display Bold"/>
              </a:rPr>
              <a:t>Q: Are the products suitable for color treated hair and hair extensions?</a:t>
            </a:r>
          </a:p>
          <a:p>
            <a:r>
              <a:rPr lang="en-US" sz="1400">
                <a:solidFill>
                  <a:srgbClr val="672C45"/>
                </a:solidFill>
                <a:latin typeface="Feature Display Regular"/>
                <a:cs typeface="Feature Display Regular" pitchFamily="50" charset="0"/>
              </a:rPr>
              <a:t>A: Yes. All formulas are designed to be suitable for color treated hair. We avoid harsh surfactants and stripping ingredients to help protect the longevity of color. Our products are also formulated without the ingredients you typically want to avoid to protect the longevity of your extensions. </a:t>
            </a:r>
            <a:endParaRPr lang="en-US" sz="1400">
              <a:solidFill>
                <a:srgbClr val="672C45"/>
              </a:solidFill>
              <a:latin typeface="Feature Display Regular" pitchFamily="50" charset="0"/>
              <a:cs typeface="Feature Display Regular" pitchFamily="50" charset="0"/>
            </a:endParaRPr>
          </a:p>
        </p:txBody>
      </p:sp>
      <p:sp>
        <p:nvSpPr>
          <p:cNvPr id="4" name="TextBox 3">
            <a:extLst>
              <a:ext uri="{FF2B5EF4-FFF2-40B4-BE49-F238E27FC236}">
                <a16:creationId xmlns:a16="http://schemas.microsoft.com/office/drawing/2014/main" id="{7959DE40-E960-94A5-CECA-7150313848F3}"/>
              </a:ext>
            </a:extLst>
          </p:cNvPr>
          <p:cNvSpPr txBox="1"/>
          <p:nvPr/>
        </p:nvSpPr>
        <p:spPr>
          <a:xfrm>
            <a:off x="358756" y="1854199"/>
            <a:ext cx="835951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350"/>
              </a:lnSpc>
            </a:pPr>
            <a:r>
              <a:rPr lang="en-US" sz="1600" b="1" dirty="0">
                <a:solidFill>
                  <a:srgbClr val="672C45"/>
                </a:solidFill>
                <a:latin typeface="Feature Display Bold"/>
              </a:rPr>
              <a:t>Q: How long does it take to see results? </a:t>
            </a:r>
          </a:p>
          <a:p>
            <a:pPr rtl="0">
              <a:lnSpc>
                <a:spcPts val="1564"/>
              </a:lnSpc>
            </a:pPr>
            <a:r>
              <a:rPr lang="en-US" sz="1400" dirty="0">
                <a:solidFill>
                  <a:srgbClr val="672C45"/>
                </a:solidFill>
                <a:latin typeface="Feature Display Regular"/>
                <a:cs typeface="Feature Display Regular" pitchFamily="50" charset="0"/>
              </a:rPr>
              <a:t>A: Results are rooted in consistency. Our clinical study demonstrated results in 90 days with consistent use of the Densify Concentrated Shampoo, Densify Concentrated Conditioner and Densifying Serum For Fine Hair. </a:t>
            </a:r>
          </a:p>
          <a:p>
            <a:pPr rtl="0">
              <a:lnSpc>
                <a:spcPts val="1350"/>
              </a:lnSpc>
            </a:pPr>
            <a:endParaRPr lang="en-US" sz="1200" dirty="0">
              <a:latin typeface="Aptos"/>
            </a:endParaRPr>
          </a:p>
        </p:txBody>
      </p:sp>
      <p:sp>
        <p:nvSpPr>
          <p:cNvPr id="5" name="TextBox 4">
            <a:extLst>
              <a:ext uri="{FF2B5EF4-FFF2-40B4-BE49-F238E27FC236}">
                <a16:creationId xmlns:a16="http://schemas.microsoft.com/office/drawing/2014/main" id="{82EFBE17-B162-ECFF-80B0-4DF54C71313A}"/>
              </a:ext>
            </a:extLst>
          </p:cNvPr>
          <p:cNvSpPr txBox="1"/>
          <p:nvPr/>
        </p:nvSpPr>
        <p:spPr>
          <a:xfrm>
            <a:off x="358780" y="3913433"/>
            <a:ext cx="825394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672C45"/>
                </a:solidFill>
                <a:latin typeface="Feature Display Bold"/>
              </a:rPr>
              <a:t>Q: How do I use the Densify Serum?</a:t>
            </a:r>
          </a:p>
          <a:p>
            <a:r>
              <a:rPr lang="en-US" sz="1400">
                <a:solidFill>
                  <a:srgbClr val="672C45"/>
                </a:solidFill>
                <a:latin typeface="Feature Display Regular"/>
                <a:cs typeface="Feature Display Regular" pitchFamily="50" charset="0"/>
              </a:rPr>
              <a:t>A: </a:t>
            </a:r>
            <a:r>
              <a:rPr lang="en-US" sz="1400">
                <a:solidFill>
                  <a:srgbClr val="672C45"/>
                </a:solidFill>
                <a:latin typeface="Feature Display Regular"/>
              </a:rPr>
              <a:t>Apply 1x/daily to dry or towel-dried scalp. Distribute evenly throughout the crown, focusing on areas of concern. Massage thoroughly. Do not rinse. Average usage is 2 full droppers</a:t>
            </a:r>
            <a:endParaRPr lang="en-US" sz="1400">
              <a:solidFill>
                <a:srgbClr val="672C45"/>
              </a:solidFill>
              <a:latin typeface="Feature Display Regular"/>
              <a:cs typeface="Feature Display Regular" pitchFamily="50" charset="0"/>
            </a:endParaRPr>
          </a:p>
        </p:txBody>
      </p:sp>
    </p:spTree>
    <p:extLst>
      <p:ext uri="{BB962C8B-B14F-4D97-AF65-F5344CB8AC3E}">
        <p14:creationId xmlns:p14="http://schemas.microsoft.com/office/powerpoint/2010/main" val="2330279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F4DBD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C694CF-261B-CE09-22B2-714B4FDBF500}"/>
              </a:ext>
            </a:extLst>
          </p:cNvPr>
          <p:cNvSpPr txBox="1"/>
          <p:nvPr/>
        </p:nvSpPr>
        <p:spPr>
          <a:xfrm>
            <a:off x="358119" y="451516"/>
            <a:ext cx="4511656"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511332"/>
                </a:solidFill>
                <a:effectLst/>
                <a:uLnTx/>
                <a:uFillTx/>
                <a:latin typeface="Feature Display Bold" pitchFamily="50" charset="0"/>
                <a:cs typeface="Feature Display Bold" pitchFamily="50" charset="0"/>
              </a:rPr>
              <a:t>Our Eco-mitments</a:t>
            </a:r>
          </a:p>
        </p:txBody>
      </p:sp>
      <p:pic>
        <p:nvPicPr>
          <p:cNvPr id="14" name="Picture 13" descr="A collage of plants and roots&#10;&#10;Description automatically generated">
            <a:extLst>
              <a:ext uri="{FF2B5EF4-FFF2-40B4-BE49-F238E27FC236}">
                <a16:creationId xmlns:a16="http://schemas.microsoft.com/office/drawing/2014/main" id="{4441523B-D4E9-B693-118F-311876E99FDE}"/>
              </a:ext>
            </a:extLst>
          </p:cNvPr>
          <p:cNvPicPr>
            <a:picLocks noChangeAspect="1"/>
          </p:cNvPicPr>
          <p:nvPr/>
        </p:nvPicPr>
        <p:blipFill>
          <a:blip r:embed="rId3">
            <a:extLst>
              <a:ext uri="{28A0092B-C50C-407E-A947-70E740481C1C}">
                <a14:useLocalDpi xmlns:a14="http://schemas.microsoft.com/office/drawing/2010/main" val="0"/>
              </a:ext>
            </a:extLst>
          </a:blip>
          <a:srcRect l="9702" r="10304"/>
          <a:stretch/>
        </p:blipFill>
        <p:spPr>
          <a:xfrm>
            <a:off x="4613677" y="-22305"/>
            <a:ext cx="4073123" cy="4950300"/>
          </a:xfrm>
          <a:prstGeom prst="rect">
            <a:avLst/>
          </a:prstGeom>
        </p:spPr>
      </p:pic>
      <p:sp>
        <p:nvSpPr>
          <p:cNvPr id="18" name="TextBox 17">
            <a:extLst>
              <a:ext uri="{FF2B5EF4-FFF2-40B4-BE49-F238E27FC236}">
                <a16:creationId xmlns:a16="http://schemas.microsoft.com/office/drawing/2014/main" id="{8311B212-091A-CA32-959B-C5E5C1A55A21}"/>
              </a:ext>
            </a:extLst>
          </p:cNvPr>
          <p:cNvSpPr txBox="1"/>
          <p:nvPr/>
        </p:nvSpPr>
        <p:spPr>
          <a:xfrm>
            <a:off x="358119" y="1303941"/>
            <a:ext cx="4255558" cy="344709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600" b="1" i="0" u="none" strike="noStrike" kern="1200" cap="none" spc="0" normalizeH="0" baseline="0" noProof="0" dirty="0">
                <a:ln>
                  <a:noFill/>
                </a:ln>
                <a:solidFill>
                  <a:srgbClr val="511332"/>
                </a:solidFill>
                <a:effectLst/>
                <a:uLnTx/>
                <a:uFillTx/>
                <a:latin typeface="Montserrat"/>
                <a:ea typeface="+mn-ea"/>
                <a:cs typeface="+mn-cs"/>
              </a:rPr>
              <a:t>PRODUCTS:</a:t>
            </a:r>
          </a:p>
          <a:p>
            <a:pPr marL="285750" marR="0" lvl="0" indent="-285750" algn="l" defTabSz="914400" rtl="0" eaLnBrk="1" fontAlgn="auto" latinLnBrk="0" hangingPunct="1">
              <a:spcBef>
                <a:spcPts val="0"/>
              </a:spcBef>
              <a:spcAft>
                <a:spcPts val="9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rPr>
              <a:t>Made with sustainably sourced ingredients</a:t>
            </a:r>
            <a:endParaRPr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endParaRPr>
          </a:p>
          <a:p>
            <a:pPr marL="285750" marR="0" lvl="0" indent="-285750" algn="l" defTabSz="914400" rtl="0" eaLnBrk="1" fontAlgn="auto" latinLnBrk="0" hangingPunct="1">
              <a:spcBef>
                <a:spcPts val="0"/>
              </a:spcBef>
              <a:spcAft>
                <a:spcPts val="900"/>
              </a:spcAft>
              <a:buClrTx/>
              <a:buSzTx/>
              <a:buFont typeface="Arial" panose="020B0604020202020204" pitchFamily="34" charset="0"/>
              <a:buChar char="•"/>
              <a:tabLst/>
              <a:defRPr/>
            </a:pPr>
            <a:r>
              <a:rPr lang="en-US" sz="1400" kern="1200" dirty="0">
                <a:solidFill>
                  <a:srgbClr val="511332"/>
                </a:solidFill>
                <a:latin typeface="Feature Display Medium"/>
                <a:ea typeface="+mn-ea"/>
                <a:cs typeface="Feature Display Medium" pitchFamily="50" charset="0"/>
              </a:rPr>
              <a:t>No added water*</a:t>
            </a:r>
            <a:endParaRPr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endParaRPr>
          </a:p>
          <a:p>
            <a:pPr marL="285750" marR="0" lvl="0" indent="-285750" algn="l" defTabSz="914400" rtl="0" eaLnBrk="1" fontAlgn="auto" latinLnBrk="0" hangingPunct="1">
              <a:spcBef>
                <a:spcPts val="0"/>
              </a:spcBef>
              <a:spcAft>
                <a:spcPts val="9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rPr>
              <a:t>Recyclable and/or refillable packaging, wherever possible, including aluminum &amp; glass bottles, and post consumer recycled (PCR) plastic</a:t>
            </a:r>
            <a:endParaRPr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endParaRPr>
          </a:p>
          <a:p>
            <a:pPr marL="285750" marR="0" lvl="0" indent="-285750" algn="l" defTabSz="914400" rtl="0" eaLnBrk="1" fontAlgn="auto" latinLnBrk="0" hangingPunct="1">
              <a:spcBef>
                <a:spcPts val="0"/>
              </a:spcBef>
              <a:spcAft>
                <a:spcPts val="9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rPr>
              <a:t>Vegan</a:t>
            </a:r>
            <a:endParaRPr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endParaRPr>
          </a:p>
          <a:p>
            <a:pPr marL="285750" marR="0" lvl="0" indent="-285750" algn="l" defTabSz="914400" rtl="0" eaLnBrk="1" fontAlgn="auto" latinLnBrk="0" hangingPunct="1">
              <a:spcBef>
                <a:spcPts val="0"/>
              </a:spcBef>
              <a:spcAft>
                <a:spcPts val="9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rPr>
              <a:t>Biodegradable Formulas**</a:t>
            </a:r>
            <a:endParaRPr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endParaRPr>
          </a:p>
          <a:p>
            <a:pPr marL="285750" marR="0" lvl="0" indent="-285750" algn="l" defTabSz="914400" rtl="0" eaLnBrk="1" fontAlgn="auto" latinLnBrk="0" hangingPunct="1">
              <a:spcBef>
                <a:spcPts val="0"/>
              </a:spcBef>
              <a:spcAft>
                <a:spcPts val="9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1332"/>
                </a:solidFill>
                <a:effectLst/>
                <a:uLnTx/>
                <a:uFillTx/>
                <a:latin typeface="Feature Display Medium"/>
                <a:ea typeface="+mn-ea"/>
                <a:cs typeface="Feature Display Medium" pitchFamily="50" charset="0"/>
              </a:rPr>
              <a:t>Respect the Microbiome</a:t>
            </a:r>
            <a:endParaRPr lang="en-US" sz="1400" kern="1200" dirty="0">
              <a:solidFill>
                <a:srgbClr val="511332"/>
              </a:solidFill>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900"/>
              </a:spcAft>
              <a:buClrTx/>
              <a:buSzTx/>
              <a:buFontTx/>
              <a:buNone/>
              <a:tabLst/>
              <a:defRPr/>
            </a:pPr>
            <a:endParaRPr kumimoji="0" lang="en-US" sz="1400" b="0" i="0" u="none" strike="noStrike" kern="1200" cap="none" spc="0" normalizeH="0" baseline="0" noProof="0" dirty="0">
              <a:ln>
                <a:noFill/>
              </a:ln>
              <a:solidFill>
                <a:srgbClr val="511332"/>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900"/>
              </a:spcAft>
              <a:buClrTx/>
              <a:buSzTx/>
              <a:buFontTx/>
              <a:buNone/>
              <a:tabLst/>
              <a:defRPr/>
            </a:pPr>
            <a:endParaRPr kumimoji="0" lang="en-US" sz="1600" b="0" i="0" u="none" strike="noStrike" kern="1200" cap="none" spc="0" normalizeH="0" baseline="0" noProof="0" dirty="0">
              <a:ln>
                <a:noFill/>
              </a:ln>
              <a:solidFill>
                <a:srgbClr val="511332"/>
              </a:solidFill>
              <a:effectLst/>
              <a:uLnTx/>
              <a:uFillTx/>
              <a:latin typeface="Montserrat" panose="00000500000000000000" pitchFamily="2" charset="0"/>
              <a:ea typeface="+mn-ea"/>
              <a:cs typeface="+mn-cs"/>
            </a:endParaRPr>
          </a:p>
        </p:txBody>
      </p:sp>
      <p:pic>
        <p:nvPicPr>
          <p:cNvPr id="22530" name="Picture 2">
            <a:extLst>
              <a:ext uri="{FF2B5EF4-FFF2-40B4-BE49-F238E27FC236}">
                <a16:creationId xmlns:a16="http://schemas.microsoft.com/office/drawing/2014/main" id="{C80BDF9D-7E3F-07F3-6AC0-7E70D7FC4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9394" y="378003"/>
            <a:ext cx="3590658" cy="414968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7A98D35-C0A8-6199-5898-2055B6C49E81}"/>
              </a:ext>
            </a:extLst>
          </p:cNvPr>
          <p:cNvSpPr txBox="1"/>
          <p:nvPr/>
        </p:nvSpPr>
        <p:spPr>
          <a:xfrm>
            <a:off x="4869775" y="4947588"/>
            <a:ext cx="425555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i="0" u="none" strike="noStrike" kern="1200" cap="none" spc="0" normalizeH="0" baseline="0" noProof="0">
                <a:ln>
                  <a:noFill/>
                </a:ln>
                <a:solidFill>
                  <a:srgbClr val="511332"/>
                </a:solidFill>
                <a:effectLst/>
                <a:uLnTx/>
                <a:uFillTx/>
                <a:latin typeface="Montserrat" panose="00000500000000000000" pitchFamily="2" charset="0"/>
                <a:ea typeface="+mn-ea"/>
                <a:cs typeface="+mn-cs"/>
              </a:rPr>
              <a:t>* Excluding ingredients with inherent water content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i="0" u="none" strike="noStrike" kern="1200" cap="none" spc="0" normalizeH="0" baseline="0" noProof="0">
                <a:ln>
                  <a:noFill/>
                </a:ln>
                <a:solidFill>
                  <a:srgbClr val="511332"/>
                </a:solidFill>
                <a:effectLst/>
                <a:uLnTx/>
                <a:uFillTx/>
                <a:latin typeface="Montserrat" panose="00000500000000000000" pitchFamily="2" charset="0"/>
                <a:ea typeface="+mn-ea"/>
                <a:cs typeface="+mn-cs"/>
              </a:rPr>
              <a:t>** Ingredient biodegradation based on OECD test methods (301, 302 and/or 310) and Principles.</a:t>
            </a:r>
            <a:endParaRPr kumimoji="0" lang="en-US" sz="1000" i="0" u="sng" strike="noStrike" kern="1200" cap="none" spc="0" normalizeH="0" baseline="0" noProof="0">
              <a:ln>
                <a:noFill/>
              </a:ln>
              <a:solidFill>
                <a:srgbClr val="511332"/>
              </a:solidFill>
              <a:effectLst/>
              <a:uLnTx/>
              <a:uFillTx/>
              <a:latin typeface="Montserrat" panose="00000500000000000000" pitchFamily="2" charset="0"/>
              <a:ea typeface="+mn-ea"/>
              <a:cs typeface="Feature Display Medium" pitchFamily="50"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lang="en-US" sz="1000" kern="1200">
              <a:solidFill>
                <a:srgbClr val="511332"/>
              </a:solidFill>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000" i="0" u="none" strike="noStrike" kern="1200" cap="none" spc="0" normalizeH="0" baseline="0" noProof="0">
              <a:ln>
                <a:noFill/>
              </a:ln>
              <a:solidFill>
                <a:srgbClr val="511332"/>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050" i="0" u="none" strike="noStrike" kern="1200" cap="none" spc="0" normalizeH="0" baseline="0" noProof="0">
              <a:ln>
                <a:noFill/>
              </a:ln>
              <a:solidFill>
                <a:srgbClr val="511332"/>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37763333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F4DBDE"/>
        </a:solidFill>
        <a:effectLst/>
      </p:bgPr>
    </p:bg>
    <p:spTree>
      <p:nvGrpSpPr>
        <p:cNvPr id="1" name="">
          <a:extLst>
            <a:ext uri="{FF2B5EF4-FFF2-40B4-BE49-F238E27FC236}">
              <a16:creationId xmlns:a16="http://schemas.microsoft.com/office/drawing/2014/main" id="{11D3C67C-3684-39A2-1053-B25E004D6DFF}"/>
            </a:ext>
          </a:extLst>
        </p:cNvPr>
        <p:cNvGrpSpPr/>
        <p:nvPr/>
      </p:nvGrpSpPr>
      <p:grpSpPr>
        <a:xfrm>
          <a:off x="0" y="0"/>
          <a:ext cx="0" cy="0"/>
          <a:chOff x="0" y="0"/>
          <a:chExt cx="0" cy="0"/>
        </a:xfrm>
      </p:grpSpPr>
      <p:pic>
        <p:nvPicPr>
          <p:cNvPr id="14" name="Picture 13" descr="A collage of plants and roots&#10;&#10;Description automatically generated">
            <a:extLst>
              <a:ext uri="{FF2B5EF4-FFF2-40B4-BE49-F238E27FC236}">
                <a16:creationId xmlns:a16="http://schemas.microsoft.com/office/drawing/2014/main" id="{C17094B5-C2DC-E067-8C7B-CF58138F7325}"/>
              </a:ext>
            </a:extLst>
          </p:cNvPr>
          <p:cNvPicPr>
            <a:picLocks noChangeAspect="1"/>
          </p:cNvPicPr>
          <p:nvPr/>
        </p:nvPicPr>
        <p:blipFill>
          <a:blip r:embed="rId3">
            <a:extLst>
              <a:ext uri="{28A0092B-C50C-407E-A947-70E740481C1C}">
                <a14:useLocalDpi xmlns:a14="http://schemas.microsoft.com/office/drawing/2010/main" val="0"/>
              </a:ext>
            </a:extLst>
          </a:blip>
          <a:srcRect l="9702" r="10304"/>
          <a:stretch/>
        </p:blipFill>
        <p:spPr>
          <a:xfrm>
            <a:off x="4613677" y="-22305"/>
            <a:ext cx="4073123" cy="4950300"/>
          </a:xfrm>
          <a:prstGeom prst="rect">
            <a:avLst/>
          </a:prstGeom>
        </p:spPr>
      </p:pic>
      <p:sp>
        <p:nvSpPr>
          <p:cNvPr id="18" name="TextBox 17">
            <a:extLst>
              <a:ext uri="{FF2B5EF4-FFF2-40B4-BE49-F238E27FC236}">
                <a16:creationId xmlns:a16="http://schemas.microsoft.com/office/drawing/2014/main" id="{9567BCE8-327D-DABC-1F7D-15AA210D0ED1}"/>
              </a:ext>
            </a:extLst>
          </p:cNvPr>
          <p:cNvSpPr txBox="1"/>
          <p:nvPr/>
        </p:nvSpPr>
        <p:spPr>
          <a:xfrm>
            <a:off x="358119" y="1285912"/>
            <a:ext cx="3922936"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rgbClr val="511332"/>
                </a:solidFill>
                <a:latin typeface="Montserrat" panose="00000500000000000000" pitchFamily="2" charset="0"/>
                <a:ea typeface="+mn-ea"/>
                <a:cs typeface="+mn-cs"/>
              </a:rPr>
              <a:t>FORMULATED WITHOUT</a:t>
            </a:r>
            <a:r>
              <a:rPr kumimoji="0" lang="en-US" sz="1600" b="1" i="0" u="none" strike="noStrike" kern="1200" cap="none" spc="0" normalizeH="0" baseline="0" noProof="0">
                <a:ln>
                  <a:noFill/>
                </a:ln>
                <a:solidFill>
                  <a:srgbClr val="511332"/>
                </a:solidFill>
                <a:effectLst/>
                <a:uLnTx/>
                <a:uFillTx/>
                <a:latin typeface="Montserrat" panose="00000500000000000000" pitchFamily="2" charset="0"/>
                <a:ea typeface="+mn-ea"/>
                <a:cs typeface="+mn-cs"/>
              </a:rPr>
              <a:t>:</a:t>
            </a:r>
          </a:p>
          <a:p>
            <a:pPr marL="285750" marR="0" lvl="0" indent="-285750" algn="l" defTabSz="914400" rtl="0" eaLnBrk="1" fontAlgn="auto" latinLnBrk="0" hangingPunct="1">
              <a:lnSpc>
                <a:spcPct val="150000"/>
              </a:lnSpc>
              <a:spcBef>
                <a:spcPts val="0"/>
              </a:spcBef>
              <a:spcAft>
                <a:spcPts val="0"/>
              </a:spcAft>
              <a:buClr>
                <a:schemeClr val="accent3">
                  <a:lumMod val="50000"/>
                  <a:lumOff val="50000"/>
                </a:schemeClr>
              </a:buClr>
              <a:buSzTx/>
              <a:buFont typeface="Webdings" panose="05030102010509060703" pitchFamily="18" charset="2"/>
              <a:buChar char="r"/>
              <a:tabLst/>
              <a:defRPr/>
            </a:pPr>
            <a:r>
              <a:rPr kumimoji="0" lang="en-US" sz="1600" i="0" u="none" strike="noStrike" kern="1200" cap="none" spc="0" normalizeH="0" baseline="0" noProof="0">
                <a:ln>
                  <a:noFill/>
                </a:ln>
                <a:solidFill>
                  <a:srgbClr val="511332"/>
                </a:solidFill>
                <a:effectLst/>
                <a:uLnTx/>
                <a:uFillTx/>
                <a:latin typeface="Feature Display Medium" pitchFamily="50" charset="0"/>
                <a:ea typeface="+mn-ea"/>
                <a:cs typeface="Feature Display Medium" pitchFamily="50" charset="0"/>
              </a:rPr>
              <a:t>Parabens</a:t>
            </a:r>
          </a:p>
          <a:p>
            <a:pPr marL="285750" marR="0" lvl="0" indent="-285750" algn="l" defTabSz="914400" rtl="0" eaLnBrk="1" fontAlgn="auto" latinLnBrk="0" hangingPunct="1">
              <a:lnSpc>
                <a:spcPct val="150000"/>
              </a:lnSpc>
              <a:spcBef>
                <a:spcPts val="0"/>
              </a:spcBef>
              <a:spcAft>
                <a:spcPts val="0"/>
              </a:spcAft>
              <a:buClr>
                <a:schemeClr val="accent3">
                  <a:lumMod val="50000"/>
                  <a:lumOff val="50000"/>
                </a:schemeClr>
              </a:buClr>
              <a:buSzTx/>
              <a:buFont typeface="Webdings" panose="05030102010509060703" pitchFamily="18" charset="2"/>
              <a:buChar char="r"/>
              <a:tabLst/>
              <a:defRPr/>
            </a:pPr>
            <a:r>
              <a:rPr kumimoji="0" lang="en-US" sz="1600" i="0" u="none" strike="noStrike" kern="1200" cap="none" spc="0" normalizeH="0" baseline="0" noProof="0">
                <a:ln>
                  <a:noFill/>
                </a:ln>
                <a:solidFill>
                  <a:srgbClr val="511332"/>
                </a:solidFill>
                <a:effectLst/>
                <a:uLnTx/>
                <a:uFillTx/>
                <a:latin typeface="Feature Display Medium" pitchFamily="50" charset="0"/>
                <a:ea typeface="+mn-ea"/>
                <a:cs typeface="Feature Display Medium" pitchFamily="50" charset="0"/>
              </a:rPr>
              <a:t>Phthalates</a:t>
            </a:r>
          </a:p>
          <a:p>
            <a:pPr marL="285750" marR="0" lvl="0" indent="-285750" algn="l" defTabSz="914400" rtl="0" eaLnBrk="1" fontAlgn="auto" latinLnBrk="0" hangingPunct="1">
              <a:lnSpc>
                <a:spcPct val="150000"/>
              </a:lnSpc>
              <a:spcBef>
                <a:spcPts val="0"/>
              </a:spcBef>
              <a:spcAft>
                <a:spcPts val="0"/>
              </a:spcAft>
              <a:buClr>
                <a:schemeClr val="accent3">
                  <a:lumMod val="50000"/>
                  <a:lumOff val="50000"/>
                </a:schemeClr>
              </a:buClr>
              <a:buSzTx/>
              <a:buFont typeface="Webdings" panose="05030102010509060703" pitchFamily="18" charset="2"/>
              <a:buChar char="r"/>
              <a:tabLst/>
              <a:defRPr/>
            </a:pPr>
            <a:r>
              <a:rPr kumimoji="0" lang="en-US" sz="1600" i="0" u="none" strike="noStrike" kern="1200" cap="none" spc="0" normalizeH="0" baseline="0" noProof="0">
                <a:ln>
                  <a:noFill/>
                </a:ln>
                <a:solidFill>
                  <a:srgbClr val="511332"/>
                </a:solidFill>
                <a:effectLst/>
                <a:uLnTx/>
                <a:uFillTx/>
                <a:latin typeface="Feature Display Medium" pitchFamily="50" charset="0"/>
                <a:ea typeface="+mn-ea"/>
                <a:cs typeface="Feature Display Medium" pitchFamily="50" charset="0"/>
              </a:rPr>
              <a:t>Mineral Oil </a:t>
            </a:r>
          </a:p>
          <a:p>
            <a:pPr marL="285750" marR="0" lvl="0" indent="-285750" algn="l" defTabSz="914400" rtl="0" eaLnBrk="1" fontAlgn="auto" latinLnBrk="0" hangingPunct="1">
              <a:lnSpc>
                <a:spcPct val="150000"/>
              </a:lnSpc>
              <a:spcBef>
                <a:spcPts val="0"/>
              </a:spcBef>
              <a:spcAft>
                <a:spcPts val="0"/>
              </a:spcAft>
              <a:buClr>
                <a:schemeClr val="accent3">
                  <a:lumMod val="50000"/>
                  <a:lumOff val="50000"/>
                </a:schemeClr>
              </a:buClr>
              <a:buSzTx/>
              <a:buFont typeface="Webdings" panose="05030102010509060703" pitchFamily="18" charset="2"/>
              <a:buChar char="r"/>
              <a:tabLst/>
              <a:defRPr/>
            </a:pPr>
            <a:r>
              <a:rPr kumimoji="0" lang="en-US" sz="1600" i="0" u="none" strike="noStrike" kern="1200" cap="none" spc="0" normalizeH="0" baseline="0" noProof="0">
                <a:ln>
                  <a:noFill/>
                </a:ln>
                <a:solidFill>
                  <a:srgbClr val="511332"/>
                </a:solidFill>
                <a:effectLst/>
                <a:uLnTx/>
                <a:uFillTx/>
                <a:latin typeface="Feature Display Medium" pitchFamily="50" charset="0"/>
                <a:ea typeface="+mn-ea"/>
                <a:cs typeface="Feature Display Medium" pitchFamily="50" charset="0"/>
              </a:rPr>
              <a:t>Sulfate SLS + SLEC</a:t>
            </a:r>
          </a:p>
          <a:p>
            <a:pPr marL="285750" marR="0" lvl="0" indent="-285750" algn="l" defTabSz="914400" rtl="0" eaLnBrk="1" fontAlgn="auto" latinLnBrk="0" hangingPunct="1">
              <a:lnSpc>
                <a:spcPct val="150000"/>
              </a:lnSpc>
              <a:spcBef>
                <a:spcPts val="0"/>
              </a:spcBef>
              <a:spcAft>
                <a:spcPts val="0"/>
              </a:spcAft>
              <a:buClr>
                <a:schemeClr val="accent3">
                  <a:lumMod val="50000"/>
                  <a:lumOff val="50000"/>
                </a:schemeClr>
              </a:buClr>
              <a:buSzTx/>
              <a:buFont typeface="Webdings" panose="05030102010509060703" pitchFamily="18" charset="2"/>
              <a:buChar char="r"/>
              <a:tabLst/>
              <a:defRPr/>
            </a:pPr>
            <a:r>
              <a:rPr kumimoji="0" lang="en-US" sz="1600" i="0" u="none" strike="noStrike" kern="1200" cap="none" spc="0" normalizeH="0" baseline="0" noProof="0">
                <a:ln>
                  <a:noFill/>
                </a:ln>
                <a:solidFill>
                  <a:srgbClr val="511332"/>
                </a:solidFill>
                <a:effectLst/>
                <a:uLnTx/>
                <a:uFillTx/>
                <a:latin typeface="Feature Display Medium" pitchFamily="50" charset="0"/>
                <a:ea typeface="+mn-ea"/>
                <a:cs typeface="Feature Display Medium" pitchFamily="50" charset="0"/>
              </a:rPr>
              <a:t>Silicones</a:t>
            </a:r>
          </a:p>
          <a:p>
            <a:pPr marL="285750" marR="0" lvl="0" indent="-285750" algn="l" defTabSz="914400" rtl="0" eaLnBrk="1" fontAlgn="auto" latinLnBrk="0" hangingPunct="1">
              <a:lnSpc>
                <a:spcPct val="150000"/>
              </a:lnSpc>
              <a:spcBef>
                <a:spcPts val="0"/>
              </a:spcBef>
              <a:spcAft>
                <a:spcPts val="0"/>
              </a:spcAft>
              <a:buClr>
                <a:schemeClr val="accent3">
                  <a:lumMod val="50000"/>
                  <a:lumOff val="50000"/>
                </a:schemeClr>
              </a:buClr>
              <a:buSzTx/>
              <a:buFont typeface="Webdings" panose="05030102010509060703" pitchFamily="18" charset="2"/>
              <a:buChar char="r"/>
              <a:tabLst/>
              <a:defRPr/>
            </a:pPr>
            <a:r>
              <a:rPr lang="en-US" sz="1600" kern="1200">
                <a:solidFill>
                  <a:srgbClr val="511332"/>
                </a:solidFill>
                <a:latin typeface="Feature Display Medium" pitchFamily="50" charset="0"/>
                <a:ea typeface="+mn-ea"/>
                <a:cs typeface="Feature Display Medium" pitchFamily="50" charset="0"/>
              </a:rPr>
              <a:t>Talc</a:t>
            </a:r>
            <a:endParaRPr kumimoji="0" lang="en-US" sz="1600" i="0" u="none" strike="noStrike" kern="1200" cap="none" spc="0" normalizeH="0" baseline="0" noProof="0">
              <a:ln>
                <a:noFill/>
              </a:ln>
              <a:solidFill>
                <a:srgbClr val="511332"/>
              </a:solidFill>
              <a:effectLst/>
              <a:uLnTx/>
              <a:uFillTx/>
              <a:latin typeface="Feature Display Medium" pitchFamily="50" charset="0"/>
              <a:ea typeface="+mn-ea"/>
              <a:cs typeface="Feature Display Medium" pitchFamily="50" charset="0"/>
            </a:endParaRPr>
          </a:p>
          <a:p>
            <a:pPr marL="285750" marR="0" lvl="0" indent="-285750" algn="l" defTabSz="914400" rtl="0" eaLnBrk="1" fontAlgn="auto" latinLnBrk="0" hangingPunct="1">
              <a:lnSpc>
                <a:spcPct val="150000"/>
              </a:lnSpc>
              <a:spcBef>
                <a:spcPts val="0"/>
              </a:spcBef>
              <a:spcAft>
                <a:spcPts val="0"/>
              </a:spcAft>
              <a:buClr>
                <a:schemeClr val="accent3">
                  <a:lumMod val="50000"/>
                  <a:lumOff val="50000"/>
                </a:schemeClr>
              </a:buClr>
              <a:buSzTx/>
              <a:buFont typeface="Webdings" panose="05030102010509060703" pitchFamily="18" charset="2"/>
              <a:buChar char="r"/>
              <a:tabLst/>
              <a:defRPr/>
            </a:pPr>
            <a:r>
              <a:rPr kumimoji="0" lang="en-US" sz="1600" i="0" u="none" strike="noStrike" kern="1200" cap="none" spc="0" normalizeH="0" baseline="0" noProof="0">
                <a:ln>
                  <a:noFill/>
                </a:ln>
                <a:solidFill>
                  <a:srgbClr val="511332"/>
                </a:solidFill>
                <a:effectLst/>
                <a:uLnTx/>
                <a:uFillTx/>
                <a:latin typeface="Feature Display Medium" pitchFamily="50" charset="0"/>
                <a:ea typeface="+mn-ea"/>
                <a:cs typeface="Feature Display Medium" pitchFamily="50" charset="0"/>
              </a:rPr>
              <a:t>Harsh Alcohols*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kern="1200">
                <a:solidFill>
                  <a:srgbClr val="511332"/>
                </a:solidFill>
                <a:latin typeface="Feature Display Medium" pitchFamily="50" charset="0"/>
                <a:ea typeface="+mn-ea"/>
                <a:cs typeface="Feature Display Medium" pitchFamily="50" charset="0"/>
              </a:rPr>
              <a:t>And much more!</a:t>
            </a:r>
            <a:endParaRPr kumimoji="0" lang="en-US" sz="2800" i="0" u="none" strike="noStrike" kern="1200" cap="none" spc="0" normalizeH="0" baseline="0" noProof="0">
              <a:ln>
                <a:noFill/>
              </a:ln>
              <a:solidFill>
                <a:srgbClr val="511332"/>
              </a:solidFill>
              <a:effectLst/>
              <a:uLnTx/>
              <a:uFillTx/>
              <a:latin typeface="Feature Display Medium" pitchFamily="50" charset="0"/>
              <a:ea typeface="+mn-ea"/>
              <a:cs typeface="Feature Display Medium"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11332"/>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11332"/>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11332"/>
              </a:solidFill>
              <a:effectLst/>
              <a:uLnTx/>
              <a:uFillTx/>
              <a:latin typeface="Montserrat" panose="00000500000000000000" pitchFamily="2" charset="0"/>
              <a:ea typeface="+mn-ea"/>
              <a:cs typeface="+mn-cs"/>
            </a:endParaRPr>
          </a:p>
        </p:txBody>
      </p:sp>
      <p:sp>
        <p:nvSpPr>
          <p:cNvPr id="2" name="TextBox 1">
            <a:extLst>
              <a:ext uri="{FF2B5EF4-FFF2-40B4-BE49-F238E27FC236}">
                <a16:creationId xmlns:a16="http://schemas.microsoft.com/office/drawing/2014/main" id="{DAE82275-4A14-6959-C03D-F4308A8FED17}"/>
              </a:ext>
            </a:extLst>
          </p:cNvPr>
          <p:cNvSpPr txBox="1"/>
          <p:nvPr/>
        </p:nvSpPr>
        <p:spPr>
          <a:xfrm>
            <a:off x="358119" y="451516"/>
            <a:ext cx="4511656"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511332"/>
                </a:solidFill>
                <a:effectLst/>
                <a:uLnTx/>
                <a:uFillTx/>
                <a:latin typeface="Feature Display Bold" pitchFamily="50" charset="0"/>
                <a:cs typeface="Feature Display Bold" pitchFamily="50" charset="0"/>
              </a:rPr>
              <a:t>Smart Standards</a:t>
            </a:r>
          </a:p>
        </p:txBody>
      </p:sp>
      <p:sp>
        <p:nvSpPr>
          <p:cNvPr id="6" name="TextBox 5">
            <a:extLst>
              <a:ext uri="{FF2B5EF4-FFF2-40B4-BE49-F238E27FC236}">
                <a16:creationId xmlns:a16="http://schemas.microsoft.com/office/drawing/2014/main" id="{EF3446F2-F8C9-A00C-9F19-D2CB44C82AA0}"/>
              </a:ext>
            </a:extLst>
          </p:cNvPr>
          <p:cNvSpPr txBox="1"/>
          <p:nvPr/>
        </p:nvSpPr>
        <p:spPr>
          <a:xfrm>
            <a:off x="460622" y="5173056"/>
            <a:ext cx="49380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i="0" u="none" strike="noStrike" kern="1200" cap="none" spc="0" normalizeH="0" baseline="0" noProof="0">
                <a:ln>
                  <a:noFill/>
                </a:ln>
                <a:solidFill>
                  <a:srgbClr val="511332"/>
                </a:solidFill>
                <a:effectLst/>
                <a:uLnTx/>
                <a:uFillTx/>
                <a:latin typeface="Montserrat" panose="00000500000000000000" pitchFamily="2" charset="0"/>
                <a:ea typeface="+mn-ea"/>
                <a:cs typeface="+mn-cs"/>
              </a:rPr>
              <a:t>* Specifically, No Alcohol, Alcohol Denat., Ethanol, Ethanol Alcohol, Denatured Alcohol, Methanol, Benzyl Alcohol, Isopropryl Alcohol, SD Alcohol, SD Alcohol 40</a:t>
            </a:r>
            <a:endParaRPr lang="en-US" sz="800" kern="1200">
              <a:solidFill>
                <a:srgbClr val="511332"/>
              </a:solidFill>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800" i="0" u="none" strike="noStrike" kern="1200" cap="none" spc="0" normalizeH="0" baseline="0" noProof="0">
              <a:ln>
                <a:noFill/>
              </a:ln>
              <a:solidFill>
                <a:srgbClr val="511332"/>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900" i="0" u="none" strike="noStrike" kern="1200" cap="none" spc="0" normalizeH="0" baseline="0" noProof="0">
              <a:ln>
                <a:noFill/>
              </a:ln>
              <a:solidFill>
                <a:srgbClr val="511332"/>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142548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group of small bottles with yellow liquid&#10;&#10;AI-generated content may be incorrect.">
            <a:extLst>
              <a:ext uri="{FF2B5EF4-FFF2-40B4-BE49-F238E27FC236}">
                <a16:creationId xmlns:a16="http://schemas.microsoft.com/office/drawing/2014/main" id="{118B7973-BDF2-0591-2AA1-57BCCBD68232}"/>
              </a:ext>
            </a:extLst>
          </p:cNvPr>
          <p:cNvPicPr>
            <a:picLocks noChangeAspect="1"/>
          </p:cNvPicPr>
          <p:nvPr/>
        </p:nvPicPr>
        <p:blipFill>
          <a:blip r:embed="rId2"/>
          <a:stretch>
            <a:fillRect/>
          </a:stretch>
        </p:blipFill>
        <p:spPr>
          <a:xfrm>
            <a:off x="-1" y="-3"/>
            <a:ext cx="7921487" cy="6289539"/>
          </a:xfrm>
          <a:prstGeom prst="rect">
            <a:avLst/>
          </a:prstGeom>
        </p:spPr>
      </p:pic>
      <p:sp>
        <p:nvSpPr>
          <p:cNvPr id="2" name="Slide Number Placeholder 1">
            <a:extLst>
              <a:ext uri="{FF2B5EF4-FFF2-40B4-BE49-F238E27FC236}">
                <a16:creationId xmlns:a16="http://schemas.microsoft.com/office/drawing/2014/main" id="{11CE1FC4-A6E2-E1C2-B1CC-DABA8E756EC3}"/>
              </a:ext>
            </a:extLst>
          </p:cNvPr>
          <p:cNvSpPr>
            <a:spLocks noGrp="1"/>
          </p:cNvSpPr>
          <p:nvPr>
            <p:ph type="sldNum" sz="quarter" idx="7"/>
          </p:nvPr>
        </p:nvSpPr>
        <p:spPr/>
        <p:txBody>
          <a:bodyPr/>
          <a:lstStyle/>
          <a:p>
            <a:fld id="{B6F15528-21DE-4FAA-801E-634DDDAF4B2B}" type="slidenum">
              <a:rPr lang="en-US" smtClean="0"/>
              <a:t>23</a:t>
            </a:fld>
            <a:endParaRPr lang="en-US"/>
          </a:p>
        </p:txBody>
      </p:sp>
      <p:sp>
        <p:nvSpPr>
          <p:cNvPr id="3" name="Google Shape;505;p13">
            <a:extLst>
              <a:ext uri="{FF2B5EF4-FFF2-40B4-BE49-F238E27FC236}">
                <a16:creationId xmlns:a16="http://schemas.microsoft.com/office/drawing/2014/main" id="{85CB80C5-F596-6731-A9F7-AC62B82D5C5C}"/>
              </a:ext>
            </a:extLst>
          </p:cNvPr>
          <p:cNvSpPr txBox="1">
            <a:spLocks/>
          </p:cNvSpPr>
          <p:nvPr/>
        </p:nvSpPr>
        <p:spPr>
          <a:xfrm>
            <a:off x="0" y="304462"/>
            <a:ext cx="4574521" cy="1290854"/>
          </a:xfrm>
          <a:prstGeom prst="rect">
            <a:avLst/>
          </a:prstGeom>
          <a:noFill/>
          <a:ln>
            <a:noFill/>
          </a:ln>
        </p:spPr>
        <p:txBody>
          <a:bodyPr spcFirstLastPara="1" wrap="square" lIns="68569" tIns="34275" rIns="68569" bIns="3427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457200">
              <a:lnSpc>
                <a:spcPct val="80000"/>
              </a:lnSpc>
              <a:defRPr/>
            </a:pPr>
            <a:r>
              <a:rPr lang="en-US" sz="3200">
                <a:solidFill>
                  <a:srgbClr val="672C45"/>
                </a:solidFill>
                <a:latin typeface="Feature Display Medium" pitchFamily="50" charset="0"/>
                <a:cs typeface="Feature Display Medium" pitchFamily="50" charset="0"/>
              </a:rPr>
              <a:t>ingredient spotlight:</a:t>
            </a:r>
          </a:p>
          <a:p>
            <a:pPr marL="457200">
              <a:lnSpc>
                <a:spcPct val="80000"/>
              </a:lnSpc>
              <a:defRPr/>
            </a:pPr>
            <a:r>
              <a:rPr lang="en-US" sz="3200">
                <a:solidFill>
                  <a:srgbClr val="672C45"/>
                </a:solidFill>
                <a:latin typeface="Feature Display Medium" pitchFamily="50" charset="0"/>
                <a:cs typeface="Feature Display Medium" pitchFamily="50" charset="0"/>
              </a:rPr>
              <a:t>plant-based exosomes</a:t>
            </a:r>
          </a:p>
        </p:txBody>
      </p:sp>
      <p:pic>
        <p:nvPicPr>
          <p:cNvPr id="5" name="Picture 4" descr="A close-up of a plant stem&#10;&#10;AI-generated content may be incorrect.">
            <a:extLst>
              <a:ext uri="{FF2B5EF4-FFF2-40B4-BE49-F238E27FC236}">
                <a16:creationId xmlns:a16="http://schemas.microsoft.com/office/drawing/2014/main" id="{6241ACF6-BECE-2352-06DD-433BC5617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774211" y="960083"/>
            <a:ext cx="5722060" cy="3800473"/>
          </a:xfrm>
          <a:prstGeom prst="rect">
            <a:avLst/>
          </a:prstGeom>
        </p:spPr>
      </p:pic>
      <p:sp>
        <p:nvSpPr>
          <p:cNvPr id="10" name="TextBox 9">
            <a:extLst>
              <a:ext uri="{FF2B5EF4-FFF2-40B4-BE49-F238E27FC236}">
                <a16:creationId xmlns:a16="http://schemas.microsoft.com/office/drawing/2014/main" id="{6C936CCA-F5F5-DF1E-AD90-31DADB0839A9}"/>
              </a:ext>
            </a:extLst>
          </p:cNvPr>
          <p:cNvSpPr txBox="1"/>
          <p:nvPr/>
        </p:nvSpPr>
        <p:spPr>
          <a:xfrm>
            <a:off x="323133" y="1772279"/>
            <a:ext cx="2933546" cy="3530104"/>
          </a:xfrm>
          <a:prstGeom prst="rect">
            <a:avLst/>
          </a:prstGeom>
          <a:noFill/>
        </p:spPr>
        <p:txBody>
          <a:bodyPr wrap="square" lIns="82205" tIns="41102" rIns="82205" bIns="41102" rtlCol="0" anchor="t">
            <a:spAutoFit/>
          </a:bodyPr>
          <a:lstStyle/>
          <a:p>
            <a:pPr marL="342900" indent="-342900">
              <a:buFont typeface="Wingdings" panose="05000000000000000000" pitchFamily="2" charset="2"/>
              <a:buChar char="à"/>
            </a:pPr>
            <a:r>
              <a:rPr lang="en-US" sz="2000">
                <a:solidFill>
                  <a:srgbClr val="672C45"/>
                </a:solidFill>
                <a:latin typeface="Feature Display Medium" pitchFamily="50" charset="0"/>
                <a:cs typeface="Feature Display Medium" pitchFamily="50" charset="0"/>
              </a:rPr>
              <a:t>breakthrough bioactive derived from turmeric extract</a:t>
            </a:r>
          </a:p>
          <a:p>
            <a:pPr marL="342900" indent="-342900">
              <a:buFont typeface="Wingdings" panose="05000000000000000000" pitchFamily="2" charset="2"/>
              <a:buChar char="à"/>
            </a:pPr>
            <a:endParaRPr lang="en-US" sz="2000">
              <a:solidFill>
                <a:srgbClr val="672C45"/>
              </a:solidFill>
              <a:latin typeface="Feature Display Medium" pitchFamily="50" charset="0"/>
              <a:cs typeface="Feature Display Medium" pitchFamily="50" charset="0"/>
            </a:endParaRPr>
          </a:p>
          <a:p>
            <a:pPr marL="342900" indent="-342900">
              <a:buFont typeface="Wingdings" panose="05000000000000000000" pitchFamily="2" charset="2"/>
              <a:buChar char="à"/>
            </a:pPr>
            <a:r>
              <a:rPr lang="en-US" sz="2000">
                <a:solidFill>
                  <a:srgbClr val="672C45"/>
                </a:solidFill>
                <a:latin typeface="Feature Display Medium" pitchFamily="50" charset="0"/>
                <a:cs typeface="Feature Display Medium" pitchFamily="50" charset="0"/>
              </a:rPr>
              <a:t>delivers powerful nutrients to scalp &amp; roots to improve hair thickness &amp; fullness</a:t>
            </a:r>
            <a:endParaRPr lang="en-US" sz="800">
              <a:solidFill>
                <a:srgbClr val="672C45"/>
              </a:solidFill>
              <a:latin typeface="Feature Display Medium" pitchFamily="50" charset="0"/>
              <a:cs typeface="Feature Display Medium" pitchFamily="50" charset="0"/>
            </a:endParaRPr>
          </a:p>
          <a:p>
            <a:pPr marL="342900" indent="-342900">
              <a:buFont typeface="Wingdings" panose="05000000000000000000" pitchFamily="2" charset="2"/>
              <a:buChar char="à"/>
            </a:pPr>
            <a:endParaRPr lang="en-US" sz="20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endParaRPr lang="en-US" sz="800">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endParaRPr lang="en-US">
              <a:solidFill>
                <a:srgbClr val="672C45"/>
              </a:solidFill>
              <a:latin typeface="Feature Display Bold" pitchFamily="50" charset="0"/>
              <a:cs typeface="Feature Display Bold" pitchFamily="50" charset="0"/>
            </a:endParaRPr>
          </a:p>
          <a:p>
            <a:pPr marL="342900" indent="-342900">
              <a:buFont typeface="Wingdings" panose="05000000000000000000" pitchFamily="2" charset="2"/>
              <a:buChar char="à"/>
            </a:pPr>
            <a:endParaRPr lang="en-US">
              <a:solidFill>
                <a:srgbClr val="672C45"/>
              </a:solidFill>
              <a:latin typeface="Feature Display Bold" pitchFamily="50" charset="0"/>
              <a:cs typeface="Feature Display Bold" pitchFamily="50" charset="0"/>
            </a:endParaRPr>
          </a:p>
        </p:txBody>
      </p:sp>
    </p:spTree>
    <p:extLst>
      <p:ext uri="{BB962C8B-B14F-4D97-AF65-F5344CB8AC3E}">
        <p14:creationId xmlns:p14="http://schemas.microsoft.com/office/powerpoint/2010/main" val="1611087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B575"/>
        </a:solidFill>
        <a:effectLst/>
      </p:bgPr>
    </p:bg>
    <p:spTree>
      <p:nvGrpSpPr>
        <p:cNvPr id="1" name="">
          <a:extLst>
            <a:ext uri="{FF2B5EF4-FFF2-40B4-BE49-F238E27FC236}">
              <a16:creationId xmlns:a16="http://schemas.microsoft.com/office/drawing/2014/main" id="{BDDAC682-8A74-CE98-7826-682409D97456}"/>
            </a:ext>
          </a:extLst>
        </p:cNvPr>
        <p:cNvGrpSpPr/>
        <p:nvPr/>
      </p:nvGrpSpPr>
      <p:grpSpPr>
        <a:xfrm>
          <a:off x="0" y="0"/>
          <a:ext cx="0" cy="0"/>
          <a:chOff x="0" y="0"/>
          <a:chExt cx="0" cy="0"/>
        </a:xfrm>
      </p:grpSpPr>
      <p:pic>
        <p:nvPicPr>
          <p:cNvPr id="7" name="Picture 6" descr="A close up of some cream&#10;&#10;Description automatically generated">
            <a:extLst>
              <a:ext uri="{FF2B5EF4-FFF2-40B4-BE49-F238E27FC236}">
                <a16:creationId xmlns:a16="http://schemas.microsoft.com/office/drawing/2014/main" id="{19C65B60-5853-F927-10A3-505FAF2E8D5F}"/>
              </a:ext>
            </a:extLst>
          </p:cNvPr>
          <p:cNvPicPr>
            <a:picLocks noChangeAspect="1"/>
          </p:cNvPicPr>
          <p:nvPr/>
        </p:nvPicPr>
        <p:blipFill>
          <a:blip r:embed="rId3" cstate="print">
            <a:extLst>
              <a:ext uri="{28A0092B-C50C-407E-A947-70E740481C1C}">
                <a14:useLocalDpi xmlns:a14="http://schemas.microsoft.com/office/drawing/2010/main" val="0"/>
              </a:ext>
            </a:extLst>
          </a:blip>
          <a:srcRect l="35484" t="24306" b="15190"/>
          <a:stretch/>
        </p:blipFill>
        <p:spPr>
          <a:xfrm>
            <a:off x="-1" y="0"/>
            <a:ext cx="9144001" cy="5721350"/>
          </a:xfrm>
          <a:prstGeom prst="rect">
            <a:avLst/>
          </a:prstGeom>
        </p:spPr>
      </p:pic>
      <p:sp>
        <p:nvSpPr>
          <p:cNvPr id="11" name="TextBox 10">
            <a:extLst>
              <a:ext uri="{FF2B5EF4-FFF2-40B4-BE49-F238E27FC236}">
                <a16:creationId xmlns:a16="http://schemas.microsoft.com/office/drawing/2014/main" id="{F6F03088-EF27-562C-36C5-A9EE0FCBCE16}"/>
              </a:ext>
            </a:extLst>
          </p:cNvPr>
          <p:cNvSpPr txBox="1"/>
          <p:nvPr/>
        </p:nvSpPr>
        <p:spPr>
          <a:xfrm>
            <a:off x="0" y="1798846"/>
            <a:ext cx="9144000" cy="212365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a:solidFill>
                  <a:srgbClr val="612651"/>
                </a:solidFill>
                <a:latin typeface="Feature Display Medium" pitchFamily="50" charset="0"/>
                <a:cs typeface="Feature Display Medium" pitchFamily="50" charset="0"/>
              </a:rPr>
              <a:t>a</a:t>
            </a:r>
            <a:r>
              <a:rPr kumimoji="0" lang="en-US" sz="4400" b="0" i="0" u="none" strike="noStrike" kern="0" cap="none" spc="0" normalizeH="0" baseline="0" noProof="0">
                <a:ln>
                  <a:noFill/>
                </a:ln>
                <a:solidFill>
                  <a:srgbClr val="612651"/>
                </a:solidFill>
                <a:effectLst/>
                <a:uLnTx/>
                <a:uFillTx/>
                <a:latin typeface="Feature Display Medium" pitchFamily="50" charset="0"/>
                <a:cs typeface="Feature Display Medium" pitchFamily="50" charset="0"/>
              </a:rPr>
              <a:t> more </a:t>
            </a:r>
            <a:r>
              <a:rPr kumimoji="0" lang="en-US" sz="4400" b="0" i="1" u="none" strike="noStrike" kern="0" cap="none" spc="0" normalizeH="0" baseline="0" noProof="0">
                <a:ln>
                  <a:noFill/>
                </a:ln>
                <a:solidFill>
                  <a:srgbClr val="612651"/>
                </a:solidFill>
                <a:effectLst/>
                <a:uLnTx/>
                <a:uFillTx/>
                <a:latin typeface="Feature Display Medium" pitchFamily="50" charset="0"/>
                <a:cs typeface="Feature Display Medium" pitchFamily="50" charset="0"/>
              </a:rPr>
              <a:t>effective</a:t>
            </a:r>
            <a:r>
              <a:rPr kumimoji="0" lang="en-US" sz="4400" b="0" i="0" u="none" strike="noStrike" kern="0" cap="none" spc="0" normalizeH="0" baseline="0" noProof="0">
                <a:ln>
                  <a:noFill/>
                </a:ln>
                <a:solidFill>
                  <a:srgbClr val="612651"/>
                </a:solidFill>
                <a:effectLst/>
                <a:uLnTx/>
                <a:uFillTx/>
                <a:latin typeface="Feature Display Medium" pitchFamily="50" charset="0"/>
                <a:cs typeface="Feature Display Medium" pitchFamily="50"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a:ln>
                  <a:noFill/>
                </a:ln>
                <a:solidFill>
                  <a:srgbClr val="612651"/>
                </a:solidFill>
                <a:effectLst/>
                <a:uLnTx/>
                <a:uFillTx/>
                <a:latin typeface="Feature Display Medium" pitchFamily="50" charset="0"/>
                <a:cs typeface="Feature Display Medium" pitchFamily="50" charset="0"/>
              </a:rPr>
              <a:t>sustainable</a:t>
            </a:r>
            <a:r>
              <a:rPr kumimoji="0" lang="en-US" sz="4400" b="0" i="0" u="none" strike="noStrike" kern="0" cap="none" spc="0" normalizeH="0" baseline="0" noProof="0">
                <a:ln>
                  <a:noFill/>
                </a:ln>
                <a:solidFill>
                  <a:srgbClr val="612651"/>
                </a:solidFill>
                <a:effectLst/>
                <a:uLnTx/>
                <a:uFillTx/>
                <a:latin typeface="Feature Display Medium" pitchFamily="50" charset="0"/>
                <a:cs typeface="Feature Display Medium" pitchFamily="50" charset="0"/>
              </a:rPr>
              <a:t> &amp;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a:ln>
                  <a:noFill/>
                </a:ln>
                <a:solidFill>
                  <a:srgbClr val="612651"/>
                </a:solidFill>
                <a:effectLst/>
                <a:uLnTx/>
                <a:uFillTx/>
                <a:latin typeface="Feature Display Medium" pitchFamily="50" charset="0"/>
                <a:cs typeface="Feature Display Medium" pitchFamily="50" charset="0"/>
              </a:rPr>
              <a:t>innovative</a:t>
            </a:r>
            <a:r>
              <a:rPr kumimoji="0" lang="en-US" sz="4400" b="0" i="0" u="none" strike="noStrike" kern="0" cap="none" spc="0" normalizeH="0" baseline="0" noProof="0">
                <a:ln>
                  <a:noFill/>
                </a:ln>
                <a:solidFill>
                  <a:srgbClr val="612651"/>
                </a:solidFill>
                <a:effectLst/>
                <a:uLnTx/>
                <a:uFillTx/>
                <a:latin typeface="Feature Display Medium" pitchFamily="50" charset="0"/>
                <a:cs typeface="Feature Display Medium" pitchFamily="50" charset="0"/>
              </a:rPr>
              <a:t> way</a:t>
            </a:r>
          </a:p>
        </p:txBody>
      </p:sp>
    </p:spTree>
    <p:extLst>
      <p:ext uri="{BB962C8B-B14F-4D97-AF65-F5344CB8AC3E}">
        <p14:creationId xmlns:p14="http://schemas.microsoft.com/office/powerpoint/2010/main" val="106326509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5A8"/>
        </a:solidFill>
        <a:effectLst/>
      </p:bgPr>
    </p:bg>
    <p:spTree>
      <p:nvGrpSpPr>
        <p:cNvPr id="1" name="">
          <a:extLst>
            <a:ext uri="{FF2B5EF4-FFF2-40B4-BE49-F238E27FC236}">
              <a16:creationId xmlns:a16="http://schemas.microsoft.com/office/drawing/2014/main" id="{771BE110-E8E7-8195-9DB0-91312D0ABE01}"/>
            </a:ext>
          </a:extLst>
        </p:cNvPr>
        <p:cNvGrpSpPr/>
        <p:nvPr/>
      </p:nvGrpSpPr>
      <p:grpSpPr>
        <a:xfrm>
          <a:off x="0" y="0"/>
          <a:ext cx="0" cy="0"/>
          <a:chOff x="0" y="0"/>
          <a:chExt cx="0" cy="0"/>
        </a:xfrm>
      </p:grpSpPr>
      <p:pic>
        <p:nvPicPr>
          <p:cNvPr id="15362" name="Picture 2">
            <a:extLst>
              <a:ext uri="{FF2B5EF4-FFF2-40B4-BE49-F238E27FC236}">
                <a16:creationId xmlns:a16="http://schemas.microsoft.com/office/drawing/2014/main" id="{46AA6170-8B65-9829-4C15-D5C5EB87D18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46" b="18046"/>
          <a:stretch/>
        </p:blipFill>
        <p:spPr bwMode="auto">
          <a:xfrm rot="10800000">
            <a:off x="-12859" y="-380296"/>
            <a:ext cx="9144000" cy="61016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BA2B61A-B2C5-B540-B847-83530ECAD85F}"/>
              </a:ext>
            </a:extLst>
          </p:cNvPr>
          <p:cNvPicPr>
            <a:picLocks noChangeAspect="1"/>
          </p:cNvPicPr>
          <p:nvPr/>
        </p:nvPicPr>
        <p:blipFill>
          <a:blip r:embed="rId4"/>
          <a:stretch>
            <a:fillRect/>
          </a:stretch>
        </p:blipFill>
        <p:spPr>
          <a:xfrm>
            <a:off x="746347" y="1215609"/>
            <a:ext cx="5102611" cy="1645064"/>
          </a:xfrm>
          <a:prstGeom prst="rect">
            <a:avLst/>
          </a:prstGeom>
        </p:spPr>
      </p:pic>
      <p:sp>
        <p:nvSpPr>
          <p:cNvPr id="10" name="TextBox 9">
            <a:extLst>
              <a:ext uri="{FF2B5EF4-FFF2-40B4-BE49-F238E27FC236}">
                <a16:creationId xmlns:a16="http://schemas.microsoft.com/office/drawing/2014/main" id="{367B2A37-E1A9-B4FA-487D-2BBD9CAF5F46}"/>
              </a:ext>
            </a:extLst>
          </p:cNvPr>
          <p:cNvSpPr txBox="1"/>
          <p:nvPr/>
        </p:nvSpPr>
        <p:spPr>
          <a:xfrm>
            <a:off x="867582" y="3048154"/>
            <a:ext cx="4034377" cy="1471172"/>
          </a:xfrm>
          <a:prstGeom prst="rect">
            <a:avLst/>
          </a:prstGeom>
          <a:noFill/>
        </p:spPr>
        <p:txBody>
          <a:bodyPr wrap="square">
            <a:spAutoFit/>
          </a:bodyPr>
          <a:lstStyle/>
          <a:p>
            <a:pPr marL="0" marR="0" lvl="0" indent="0" algn="l" defTabSz="914400" eaLnBrk="1" fontAlgn="auto" latinLnBrk="0" hangingPunct="1">
              <a:lnSpc>
                <a:spcPct val="80000"/>
              </a:lnSpc>
              <a:spcBef>
                <a:spcPts val="0"/>
              </a:spcBef>
              <a:spcAft>
                <a:spcPts val="0"/>
              </a:spcAft>
              <a:buClrTx/>
              <a:buSzTx/>
              <a:buFontTx/>
              <a:buNone/>
              <a:tabLst/>
              <a:defRPr/>
            </a:pPr>
            <a:r>
              <a:rPr lang="en-US" sz="3600">
                <a:solidFill>
                  <a:srgbClr val="612651"/>
                </a:solidFill>
                <a:latin typeface="Feature Display Medium" pitchFamily="50" charset="0"/>
                <a:cs typeface="Feature Display Medium" pitchFamily="50" charset="0"/>
              </a:rPr>
              <a:t>patent-pending</a:t>
            </a:r>
          </a:p>
          <a:p>
            <a:pPr marL="0" marR="0" lvl="0" indent="0" algn="l" defTabSz="914400" eaLnBrk="1" fontAlgn="auto" latinLnBrk="0" hangingPunct="1">
              <a:lnSpc>
                <a:spcPct val="80000"/>
              </a:lnSpc>
              <a:spcBef>
                <a:spcPts val="0"/>
              </a:spcBef>
              <a:spcAft>
                <a:spcPts val="0"/>
              </a:spcAft>
              <a:buClrTx/>
              <a:buSzTx/>
              <a:buFontTx/>
              <a:buNone/>
              <a:tabLst/>
              <a:defRPr/>
            </a:pPr>
            <a:r>
              <a:rPr lang="en-US" sz="3600">
                <a:solidFill>
                  <a:srgbClr val="612651"/>
                </a:solidFill>
                <a:latin typeface="Feature Display Medium" pitchFamily="50" charset="0"/>
                <a:cs typeface="Feature Display Medium" pitchFamily="50" charset="0"/>
              </a:rPr>
              <a:t>nutrient-rich</a:t>
            </a:r>
          </a:p>
          <a:p>
            <a:pPr marL="0" marR="0" lvl="0" indent="0" algn="l" defTabSz="914400" eaLnBrk="1" fontAlgn="auto" latinLnBrk="0" hangingPunct="1">
              <a:lnSpc>
                <a:spcPct val="80000"/>
              </a:lnSpc>
              <a:spcBef>
                <a:spcPts val="0"/>
              </a:spcBef>
              <a:spcAft>
                <a:spcPts val="0"/>
              </a:spcAft>
              <a:buClrTx/>
              <a:buSzTx/>
              <a:buFontTx/>
              <a:buNone/>
              <a:tabLst/>
              <a:defRPr/>
            </a:pPr>
            <a:r>
              <a:rPr lang="en-US" sz="4000" i="1" err="1">
                <a:solidFill>
                  <a:srgbClr val="612651"/>
                </a:solidFill>
                <a:latin typeface="Feature Display Medium" pitchFamily="50" charset="0"/>
                <a:cs typeface="Feature Display Medium" pitchFamily="50" charset="0"/>
              </a:rPr>
              <a:t>superbrew</a:t>
            </a:r>
            <a:endParaRPr kumimoji="0" lang="en-US" sz="4000" b="0" i="1" u="none" strike="noStrike" kern="0" cap="none" spc="0" normalizeH="0" baseline="0" noProof="0">
              <a:ln>
                <a:noFill/>
              </a:ln>
              <a:solidFill>
                <a:srgbClr val="612651"/>
              </a:solidFill>
              <a:effectLst/>
              <a:uLnTx/>
              <a:uFillTx/>
              <a:latin typeface="Feature Display Medium" pitchFamily="50" charset="0"/>
              <a:cs typeface="Feature Display Medium" pitchFamily="50" charset="0"/>
            </a:endParaRPr>
          </a:p>
        </p:txBody>
      </p:sp>
    </p:spTree>
    <p:extLst>
      <p:ext uri="{BB962C8B-B14F-4D97-AF65-F5344CB8AC3E}">
        <p14:creationId xmlns:p14="http://schemas.microsoft.com/office/powerpoint/2010/main" val="331521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88BDD-61F3-1AA3-7211-C0EC6756D168}"/>
            </a:ext>
          </a:extLst>
        </p:cNvPr>
        <p:cNvGrpSpPr/>
        <p:nvPr/>
      </p:nvGrpSpPr>
      <p:grpSpPr>
        <a:xfrm>
          <a:off x="0" y="0"/>
          <a:ext cx="0" cy="0"/>
          <a:chOff x="0" y="0"/>
          <a:chExt cx="0" cy="0"/>
        </a:xfrm>
      </p:grpSpPr>
      <p:pic>
        <p:nvPicPr>
          <p:cNvPr id="8" name="Homepage_FermentBubble_color-no graphic_1080x1920_CDv1">
            <a:hlinkClick r:id="" action="ppaction://media"/>
            <a:extLst>
              <a:ext uri="{FF2B5EF4-FFF2-40B4-BE49-F238E27FC236}">
                <a16:creationId xmlns:a16="http://schemas.microsoft.com/office/drawing/2014/main" id="{1EA99A03-7309-20AD-A2AB-8352B0BFACA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49117"/>
          <a:stretch/>
        </p:blipFill>
        <p:spPr>
          <a:xfrm>
            <a:off x="4002055" y="0"/>
            <a:ext cx="5175510" cy="5721350"/>
          </a:xfrm>
          <a:prstGeom prst="rect">
            <a:avLst/>
          </a:prstGeom>
        </p:spPr>
      </p:pic>
      <p:sp>
        <p:nvSpPr>
          <p:cNvPr id="13" name="Rectangle 12">
            <a:extLst>
              <a:ext uri="{FF2B5EF4-FFF2-40B4-BE49-F238E27FC236}">
                <a16:creationId xmlns:a16="http://schemas.microsoft.com/office/drawing/2014/main" id="{02F27CD4-7DF0-C89B-EC52-727534195F8D}"/>
              </a:ext>
            </a:extLst>
          </p:cNvPr>
          <p:cNvSpPr/>
          <p:nvPr/>
        </p:nvSpPr>
        <p:spPr>
          <a:xfrm>
            <a:off x="3719632" y="0"/>
            <a:ext cx="1932467" cy="5721350"/>
          </a:xfrm>
          <a:prstGeom prst="rect">
            <a:avLst/>
          </a:prstGeom>
          <a:solidFill>
            <a:srgbClr val="5113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18"/>
          </a:p>
        </p:txBody>
      </p:sp>
      <p:sp>
        <p:nvSpPr>
          <p:cNvPr id="17" name="TextBox 16">
            <a:extLst>
              <a:ext uri="{FF2B5EF4-FFF2-40B4-BE49-F238E27FC236}">
                <a16:creationId xmlns:a16="http://schemas.microsoft.com/office/drawing/2014/main" id="{3C0966F3-0D94-6BED-F0D0-F97AF3416BDC}"/>
              </a:ext>
            </a:extLst>
          </p:cNvPr>
          <p:cNvSpPr txBox="1"/>
          <p:nvPr/>
        </p:nvSpPr>
        <p:spPr>
          <a:xfrm>
            <a:off x="3804842" y="418573"/>
            <a:ext cx="1800353" cy="4819974"/>
          </a:xfrm>
          <a:prstGeom prst="rect">
            <a:avLst/>
          </a:prstGeom>
          <a:noFill/>
        </p:spPr>
        <p:txBody>
          <a:bodyPr wrap="square" lIns="91440" tIns="45720" rIns="91440" bIns="45720" rtlCol="0" anchor="t">
            <a:spAutoFit/>
          </a:bodyPr>
          <a:lstStyle/>
          <a:p>
            <a:pPr algn="ctr" defTabSz="822068">
              <a:lnSpc>
                <a:spcPct val="80000"/>
              </a:lnSpc>
              <a:defRPr/>
            </a:pPr>
            <a:r>
              <a:rPr lang="en-US" dirty="0">
                <a:solidFill>
                  <a:schemeClr val="bg1"/>
                </a:solidFill>
                <a:latin typeface="Feature Display Medium"/>
                <a:cs typeface="Feature Display Medium" pitchFamily="50" charset="0"/>
              </a:rPr>
              <a:t> </a:t>
            </a:r>
          </a:p>
          <a:p>
            <a:pPr algn="ctr" defTabSz="822068">
              <a:lnSpc>
                <a:spcPct val="80000"/>
              </a:lnSpc>
              <a:defRPr/>
            </a:pPr>
            <a:r>
              <a:rPr lang="en-US" dirty="0">
                <a:solidFill>
                  <a:schemeClr val="bg1"/>
                </a:solidFill>
                <a:latin typeface="Feature Display Medium"/>
                <a:cs typeface="Feature Display Medium" pitchFamily="50" charset="0"/>
              </a:rPr>
              <a:t>8 ingredients chosen for root, scalp &amp; hair health</a:t>
            </a:r>
          </a:p>
          <a:p>
            <a:pPr algn="ctr" defTabSz="822068">
              <a:lnSpc>
                <a:spcPct val="80000"/>
              </a:lnSpc>
              <a:spcAft>
                <a:spcPts val="270"/>
              </a:spcAft>
              <a:defRPr/>
            </a:pPr>
            <a:r>
              <a:rPr lang="en-US" sz="600" dirty="0">
                <a:solidFill>
                  <a:schemeClr val="bg1"/>
                </a:solidFill>
                <a:latin typeface="Feature Display Medium"/>
                <a:cs typeface="Feature Display Medium" pitchFamily="50" charset="0"/>
              </a:rPr>
              <a:t> </a:t>
            </a:r>
          </a:p>
          <a:p>
            <a:pPr algn="ctr" defTabSz="822068">
              <a:lnSpc>
                <a:spcPct val="90000"/>
              </a:lnSpc>
              <a:spcAft>
                <a:spcPts val="270"/>
              </a:spcAft>
              <a:defRPr/>
            </a:pPr>
            <a:r>
              <a:rPr lang="en-US" sz="2150" dirty="0">
                <a:solidFill>
                  <a:schemeClr val="bg1"/>
                </a:solidFill>
                <a:latin typeface="Feature Display Medium"/>
                <a:cs typeface="Feature Display Medium" pitchFamily="50" charset="0"/>
              </a:rPr>
              <a:t>↓</a:t>
            </a:r>
          </a:p>
          <a:p>
            <a:pPr algn="ctr" defTabSz="822068">
              <a:lnSpc>
                <a:spcPct val="90000"/>
              </a:lnSpc>
              <a:spcAft>
                <a:spcPts val="270"/>
              </a:spcAft>
              <a:defRPr/>
            </a:pPr>
            <a:r>
              <a:rPr lang="en-US" sz="400" dirty="0">
                <a:solidFill>
                  <a:schemeClr val="bg1"/>
                </a:solidFill>
                <a:latin typeface="Feature Display Medium"/>
                <a:cs typeface="Feature Display Medium" pitchFamily="50" charset="0"/>
              </a:rPr>
              <a:t> </a:t>
            </a:r>
          </a:p>
          <a:p>
            <a:pPr algn="ctr" defTabSz="822068">
              <a:lnSpc>
                <a:spcPct val="90000"/>
              </a:lnSpc>
              <a:spcAft>
                <a:spcPts val="270"/>
              </a:spcAft>
              <a:defRPr/>
            </a:pPr>
            <a:r>
              <a:rPr lang="en-US" dirty="0">
                <a:solidFill>
                  <a:schemeClr val="bg1"/>
                </a:solidFill>
                <a:latin typeface="Feature Display Medium"/>
                <a:cs typeface="Feature Display Medium" pitchFamily="50" charset="0"/>
              </a:rPr>
              <a:t>proprietary fermentation process = concentrated, bioavailable nutrients</a:t>
            </a:r>
          </a:p>
          <a:p>
            <a:pPr algn="ctr" defTabSz="822068">
              <a:lnSpc>
                <a:spcPct val="90000"/>
              </a:lnSpc>
              <a:spcAft>
                <a:spcPts val="270"/>
              </a:spcAft>
              <a:defRPr/>
            </a:pPr>
            <a:endParaRPr lang="en-US" sz="449" dirty="0">
              <a:solidFill>
                <a:schemeClr val="bg1"/>
              </a:solidFill>
              <a:latin typeface="Feature Display Medium" pitchFamily="50" charset="0"/>
              <a:cs typeface="Feature Display Medium" pitchFamily="50" charset="0"/>
            </a:endParaRPr>
          </a:p>
          <a:p>
            <a:pPr algn="ctr" defTabSz="822068">
              <a:lnSpc>
                <a:spcPct val="90000"/>
              </a:lnSpc>
              <a:spcAft>
                <a:spcPts val="270"/>
              </a:spcAft>
              <a:defRPr/>
            </a:pPr>
            <a:r>
              <a:rPr lang="en-US" sz="2150" dirty="0">
                <a:solidFill>
                  <a:schemeClr val="bg1"/>
                </a:solidFill>
                <a:latin typeface="Feature Display Medium"/>
                <a:cs typeface="Feature Display Medium" pitchFamily="50" charset="0"/>
              </a:rPr>
              <a:t>↓</a:t>
            </a:r>
          </a:p>
          <a:p>
            <a:pPr algn="ctr" defTabSz="822068">
              <a:lnSpc>
                <a:spcPct val="90000"/>
              </a:lnSpc>
              <a:spcAft>
                <a:spcPts val="270"/>
              </a:spcAft>
              <a:defRPr/>
            </a:pPr>
            <a:endParaRPr lang="en-US" sz="899" dirty="0">
              <a:solidFill>
                <a:schemeClr val="bg1"/>
              </a:solidFill>
              <a:latin typeface="Feature Display Medium" pitchFamily="50" charset="0"/>
              <a:cs typeface="Feature Display Medium" pitchFamily="50" charset="0"/>
            </a:endParaRPr>
          </a:p>
          <a:p>
            <a:pPr algn="ctr" defTabSz="822068">
              <a:lnSpc>
                <a:spcPct val="80000"/>
              </a:lnSpc>
              <a:defRPr/>
            </a:pPr>
            <a:r>
              <a:rPr lang="en-US" dirty="0">
                <a:solidFill>
                  <a:schemeClr val="bg1"/>
                </a:solidFill>
                <a:latin typeface="Feature Display Medium"/>
                <a:cs typeface="Feature Display Medium" pitchFamily="50" charset="0"/>
              </a:rPr>
              <a:t>strengthens </a:t>
            </a:r>
            <a:r>
              <a:rPr lang="en-US" dirty="0">
                <a:solidFill>
                  <a:srgbClr val="FFFFFF"/>
                </a:solidFill>
                <a:latin typeface="Feature Display Medium"/>
                <a:cs typeface="Feature Display Medium" pitchFamily="50" charset="0"/>
              </a:rPr>
              <a:t>hair</a:t>
            </a:r>
            <a:r>
              <a:rPr lang="en-US" dirty="0">
                <a:solidFill>
                  <a:schemeClr val="bg1"/>
                </a:solidFill>
                <a:latin typeface="Feature Display Medium"/>
                <a:cs typeface="Feature Display Medium" pitchFamily="50" charset="0"/>
              </a:rPr>
              <a:t>, balances scalp, repairs + protects hair</a:t>
            </a:r>
            <a:endParaRPr lang="en-US" sz="2158" dirty="0">
              <a:solidFill>
                <a:schemeClr val="bg1"/>
              </a:solidFill>
              <a:latin typeface="Feature Display Medium"/>
              <a:cs typeface="Feature Display Medium" pitchFamily="50" charset="0"/>
            </a:endParaRPr>
          </a:p>
        </p:txBody>
      </p:sp>
      <p:pic>
        <p:nvPicPr>
          <p:cNvPr id="11" name="Picture 10" descr="A close up of a cell phone screen&#10;&#10;Description automatically generated">
            <a:extLst>
              <a:ext uri="{FF2B5EF4-FFF2-40B4-BE49-F238E27FC236}">
                <a16:creationId xmlns:a16="http://schemas.microsoft.com/office/drawing/2014/main" id="{827C4788-83BE-F968-4BCF-4A9C7CE3C73A}"/>
              </a:ext>
            </a:extLst>
          </p:cNvPr>
          <p:cNvPicPr>
            <a:picLocks noChangeAspect="1"/>
          </p:cNvPicPr>
          <p:nvPr/>
        </p:nvPicPr>
        <p:blipFill>
          <a:blip r:embed="rId6" cstate="print">
            <a:alphaModFix/>
            <a:extLst>
              <a:ext uri="{28A0092B-C50C-407E-A947-70E740481C1C}">
                <a14:useLocalDpi xmlns:a14="http://schemas.microsoft.com/office/drawing/2010/main" val="0"/>
              </a:ext>
            </a:extLst>
          </a:blip>
          <a:srcRect b="13400"/>
          <a:stretch/>
        </p:blipFill>
        <p:spPr>
          <a:xfrm>
            <a:off x="0" y="-64229"/>
            <a:ext cx="3757939" cy="5785579"/>
          </a:xfrm>
          <a:prstGeom prst="rect">
            <a:avLst/>
          </a:prstGeom>
        </p:spPr>
      </p:pic>
      <p:pic>
        <p:nvPicPr>
          <p:cNvPr id="9" name="Picture 8">
            <a:extLst>
              <a:ext uri="{FF2B5EF4-FFF2-40B4-BE49-F238E27FC236}">
                <a16:creationId xmlns:a16="http://schemas.microsoft.com/office/drawing/2014/main" id="{7DA55768-05D8-1B4C-2F99-A49F7A6C94D0}"/>
              </a:ext>
            </a:extLst>
          </p:cNvPr>
          <p:cNvPicPr>
            <a:picLocks noChangeAspect="1"/>
          </p:cNvPicPr>
          <p:nvPr/>
        </p:nvPicPr>
        <p:blipFill>
          <a:blip r:embed="rId7"/>
          <a:stretch>
            <a:fillRect/>
          </a:stretch>
        </p:blipFill>
        <p:spPr>
          <a:xfrm>
            <a:off x="6011902" y="2176650"/>
            <a:ext cx="4243376" cy="1368050"/>
          </a:xfrm>
          <a:prstGeom prst="rect">
            <a:avLst/>
          </a:prstGeom>
        </p:spPr>
      </p:pic>
    </p:spTree>
    <p:extLst>
      <p:ext uri="{BB962C8B-B14F-4D97-AF65-F5344CB8AC3E}">
        <p14:creationId xmlns:p14="http://schemas.microsoft.com/office/powerpoint/2010/main" val="11529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omepage_FermentBubble_color-no graphic_1080x1920_CDv1">
            <a:hlinkClick r:id="" action="ppaction://media"/>
            <a:extLst>
              <a:ext uri="{FF2B5EF4-FFF2-40B4-BE49-F238E27FC236}">
                <a16:creationId xmlns:a16="http://schemas.microsoft.com/office/drawing/2014/main" id="{F8042982-59D0-F7EE-5801-F05B80F984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4559"/>
            <a:ext cx="10303838" cy="5795909"/>
          </a:xfrm>
          <a:prstGeom prst="rect">
            <a:avLst/>
          </a:prstGeom>
        </p:spPr>
      </p:pic>
      <p:sp>
        <p:nvSpPr>
          <p:cNvPr id="4" name="TextBox 3">
            <a:extLst>
              <a:ext uri="{FF2B5EF4-FFF2-40B4-BE49-F238E27FC236}">
                <a16:creationId xmlns:a16="http://schemas.microsoft.com/office/drawing/2014/main" id="{7B4208C2-4DDE-1BC5-6AAC-8D5C22C0C0F1}"/>
              </a:ext>
            </a:extLst>
          </p:cNvPr>
          <p:cNvSpPr txBox="1"/>
          <p:nvPr/>
        </p:nvSpPr>
        <p:spPr>
          <a:xfrm>
            <a:off x="1260258" y="1647113"/>
            <a:ext cx="7725909" cy="2369880"/>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672C45"/>
                </a:solidFill>
                <a:effectLst/>
                <a:uLnTx/>
                <a:uFillTx/>
                <a:latin typeface="Feature Display Medium" pitchFamily="50" charset="0"/>
                <a:cs typeface="Feature Display Medium" pitchFamily="50" charset="0"/>
              </a:rPr>
              <a:t> think: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a:ln>
                  <a:noFill/>
                </a:ln>
                <a:solidFill>
                  <a:srgbClr val="672C45"/>
                </a:solidFill>
                <a:effectLst/>
                <a:uLnTx/>
                <a:uFillTx/>
                <a:latin typeface="Feature Display Medium" pitchFamily="50" charset="0"/>
                <a:cs typeface="Feature Display Medium" pitchFamily="50" charset="0"/>
              </a:rPr>
              <a:t> kombucha, for hair</a:t>
            </a:r>
            <a:r>
              <a:rPr kumimoji="0" lang="en-US" sz="6000" b="0" i="0" u="none" strike="noStrike" kern="0" cap="none" spc="0" normalizeH="0" baseline="0" noProof="0">
                <a:ln>
                  <a:noFill/>
                </a:ln>
                <a:solidFill>
                  <a:srgbClr val="672C45"/>
                </a:solidFill>
                <a:effectLst/>
                <a:uLnTx/>
                <a:uFillTx/>
                <a:latin typeface="Feature Display Medium" pitchFamily="50" charset="0"/>
                <a:cs typeface="Feature Display Medium" pitchFamily="50" charset="0"/>
                <a:sym typeface="Arial"/>
              </a:rPr>
              <a:t>.</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672C45"/>
              </a:solidFill>
              <a:effectLst/>
              <a:uLnTx/>
              <a:uFillTx/>
              <a:latin typeface="Feature Display Medium" pitchFamily="50" charset="0"/>
              <a:cs typeface="Feature Display Medium" pitchFamily="50" charset="0"/>
              <a:sym typeface="Arial"/>
            </a:endParaRPr>
          </a:p>
        </p:txBody>
      </p:sp>
    </p:spTree>
    <p:extLst>
      <p:ext uri="{BB962C8B-B14F-4D97-AF65-F5344CB8AC3E}">
        <p14:creationId xmlns:p14="http://schemas.microsoft.com/office/powerpoint/2010/main" val="152397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C78EA-1E8F-7321-25B6-453A39CA90E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7BC1507-E61E-8A3D-A7D5-225B3A86C3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43" t="22119" r="3983" b="43323"/>
          <a:stretch/>
        </p:blipFill>
        <p:spPr bwMode="auto">
          <a:xfrm>
            <a:off x="0" y="-1"/>
            <a:ext cx="9169824" cy="57213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6C0CD48-26F3-A94F-681A-9BE5AA28C3A8}"/>
              </a:ext>
            </a:extLst>
          </p:cNvPr>
          <p:cNvSpPr/>
          <p:nvPr/>
        </p:nvSpPr>
        <p:spPr>
          <a:xfrm rot="10800000">
            <a:off x="-3" y="-2"/>
            <a:ext cx="9143999" cy="5721350"/>
          </a:xfrm>
          <a:prstGeom prst="rect">
            <a:avLst/>
          </a:prstGeom>
          <a:gradFill>
            <a:gsLst>
              <a:gs pos="0">
                <a:srgbClr val="000000">
                  <a:alpha val="29804"/>
                </a:srgbClr>
              </a:gs>
              <a:gs pos="100000">
                <a:srgbClr val="511332">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90EEC2BE-8017-819D-C07E-78BBDE653954}"/>
              </a:ext>
            </a:extLst>
          </p:cNvPr>
          <p:cNvGraphicFramePr>
            <a:graphicFrameLocks/>
          </p:cNvGraphicFramePr>
          <p:nvPr>
            <p:extLst>
              <p:ext uri="{D42A27DB-BD31-4B8C-83A1-F6EECF244321}">
                <p14:modId xmlns:p14="http://schemas.microsoft.com/office/powerpoint/2010/main" val="3849686324"/>
              </p:ext>
            </p:extLst>
          </p:nvPr>
        </p:nvGraphicFramePr>
        <p:xfrm>
          <a:off x="296333" y="3054921"/>
          <a:ext cx="8551332" cy="240873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D67ED70F-866A-5A15-054C-3CD94A0827AE}"/>
              </a:ext>
            </a:extLst>
          </p:cNvPr>
          <p:cNvSpPr txBox="1"/>
          <p:nvPr/>
        </p:nvSpPr>
        <p:spPr>
          <a:xfrm>
            <a:off x="28604" y="2198785"/>
            <a:ext cx="8726443"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bg1"/>
                </a:solidFill>
                <a:effectLst/>
                <a:uLnTx/>
                <a:uFillTx/>
                <a:latin typeface="Feature Display Medium" pitchFamily="50" charset="0"/>
                <a:cs typeface="Feature Display Medium" pitchFamily="50" charset="0"/>
              </a:rPr>
              <a:t> </a:t>
            </a:r>
            <a:r>
              <a:rPr lang="en-US" sz="2800">
                <a:solidFill>
                  <a:schemeClr val="bg1"/>
                </a:solidFill>
                <a:latin typeface="Feature Display Medium" pitchFamily="50" charset="0"/>
                <a:cs typeface="Feature Display Medium" pitchFamily="50" charset="0"/>
              </a:rPr>
              <a:t>S</a:t>
            </a:r>
            <a:r>
              <a:rPr kumimoji="0" lang="en-US" sz="2800" b="0" i="0" u="none" strike="noStrike" kern="0" cap="none" spc="0" normalizeH="0" baseline="0" noProof="0" err="1">
                <a:ln>
                  <a:noFill/>
                </a:ln>
                <a:solidFill>
                  <a:schemeClr val="bg1"/>
                </a:solidFill>
                <a:effectLst/>
                <a:uLnTx/>
                <a:uFillTx/>
                <a:latin typeface="Feature Display Medium" pitchFamily="50" charset="0"/>
                <a:cs typeface="Feature Display Medium" pitchFamily="50" charset="0"/>
              </a:rPr>
              <a:t>earch</a:t>
            </a:r>
            <a:r>
              <a:rPr kumimoji="0" lang="en-US" sz="2800" b="0" i="0" u="none" strike="noStrike" kern="0" cap="none" spc="0" normalizeH="0" baseline="0" noProof="0">
                <a:ln>
                  <a:noFill/>
                </a:ln>
                <a:solidFill>
                  <a:schemeClr val="bg1"/>
                </a:solidFill>
                <a:effectLst/>
                <a:uLnTx/>
                <a:uFillTx/>
                <a:latin typeface="Feature Display Medium" pitchFamily="50" charset="0"/>
                <a:cs typeface="Feature Display Medium" pitchFamily="50" charset="0"/>
              </a:rPr>
              <a:t> interest in the scalp &amp; scalp serums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a:solidFill>
                  <a:schemeClr val="bg1"/>
                </a:solidFill>
                <a:latin typeface="Feature Display Medium" pitchFamily="50" charset="0"/>
                <a:cs typeface="Feature Display Medium" pitchFamily="50" charset="0"/>
              </a:rPr>
              <a:t>r</a:t>
            </a:r>
            <a:r>
              <a:rPr kumimoji="0" lang="en-US" sz="2800" b="0" i="0" u="none" strike="noStrike" kern="0" cap="none" spc="0" normalizeH="0" baseline="0" noProof="0" err="1">
                <a:ln>
                  <a:noFill/>
                </a:ln>
                <a:solidFill>
                  <a:schemeClr val="bg1"/>
                </a:solidFill>
                <a:effectLst/>
                <a:uLnTx/>
                <a:uFillTx/>
                <a:latin typeface="Feature Display Medium" pitchFamily="50" charset="0"/>
                <a:cs typeface="Feature Display Medium" pitchFamily="50" charset="0"/>
              </a:rPr>
              <a:t>ecently</a:t>
            </a:r>
            <a:r>
              <a:rPr kumimoji="0" lang="en-US" sz="2800" b="0" i="0" u="none" strike="noStrike" kern="0" cap="none" spc="0" normalizeH="0" baseline="0" noProof="0">
                <a:ln>
                  <a:noFill/>
                </a:ln>
                <a:solidFill>
                  <a:schemeClr val="bg1"/>
                </a:solidFill>
                <a:effectLst/>
                <a:uLnTx/>
                <a:uFillTx/>
                <a:latin typeface="Feature Display Medium" pitchFamily="50" charset="0"/>
                <a:cs typeface="Feature Display Medium" pitchFamily="50" charset="0"/>
              </a:rPr>
              <a:t> reached an all-time high.</a:t>
            </a:r>
            <a:endParaRPr kumimoji="0" lang="en-US" sz="2000" b="0" i="0" u="none" strike="noStrike" kern="0" cap="none" spc="0" normalizeH="0" baseline="0" noProof="0">
              <a:ln>
                <a:noFill/>
              </a:ln>
              <a:solidFill>
                <a:schemeClr val="bg1"/>
              </a:solidFill>
              <a:effectLst/>
              <a:uLnTx/>
              <a:uFillTx/>
              <a:latin typeface="Feature Display Medium" pitchFamily="50" charset="0"/>
              <a:cs typeface="Feature Display Medium" pitchFamily="50" charset="0"/>
              <a:sym typeface="Arial"/>
            </a:endParaRPr>
          </a:p>
        </p:txBody>
      </p:sp>
      <p:sp>
        <p:nvSpPr>
          <p:cNvPr id="6" name="TextBox 5">
            <a:extLst>
              <a:ext uri="{FF2B5EF4-FFF2-40B4-BE49-F238E27FC236}">
                <a16:creationId xmlns:a16="http://schemas.microsoft.com/office/drawing/2014/main" id="{A29038F6-94F1-1042-126C-9B443BB56414}"/>
              </a:ext>
            </a:extLst>
          </p:cNvPr>
          <p:cNvSpPr txBox="1"/>
          <p:nvPr/>
        </p:nvSpPr>
        <p:spPr>
          <a:xfrm>
            <a:off x="482137" y="5471969"/>
            <a:ext cx="5771132" cy="184666"/>
          </a:xfrm>
          <a:prstGeom prst="rect">
            <a:avLst/>
          </a:prstGeom>
          <a:noFill/>
        </p:spPr>
        <p:txBody>
          <a:bodyPr wrap="none" rtlCol="0">
            <a:spAutoFit/>
          </a:bodyPr>
          <a:lstStyle/>
          <a:p>
            <a:r>
              <a:rPr lang="en-US" sz="600">
                <a:solidFill>
                  <a:schemeClr val="bg1"/>
                </a:solidFill>
                <a:latin typeface="+mn-lt"/>
              </a:rPr>
              <a:t>Source: Google Trends. Weeks of March 29 2020 - March 23 2025. </a:t>
            </a:r>
            <a:r>
              <a:rPr lang="en-US" sz="600" b="0" i="0">
                <a:solidFill>
                  <a:schemeClr val="bg1"/>
                </a:solidFill>
                <a:effectLst/>
                <a:latin typeface="+mn-lt"/>
              </a:rPr>
              <a:t>Numbers 0-100 represent search interest relative to the highest point on the chart for the given region and time. </a:t>
            </a:r>
            <a:endParaRPr lang="en-US" sz="600">
              <a:solidFill>
                <a:schemeClr val="bg1"/>
              </a:solidFill>
              <a:latin typeface="+mn-lt"/>
            </a:endParaRPr>
          </a:p>
        </p:txBody>
      </p:sp>
      <p:cxnSp>
        <p:nvCxnSpPr>
          <p:cNvPr id="17" name="Straight Arrow Connector 16">
            <a:extLst>
              <a:ext uri="{FF2B5EF4-FFF2-40B4-BE49-F238E27FC236}">
                <a16:creationId xmlns:a16="http://schemas.microsoft.com/office/drawing/2014/main" id="{2E8D9DAC-C7D1-C59E-729E-9B305D1B6FB3}"/>
              </a:ext>
            </a:extLst>
          </p:cNvPr>
          <p:cNvCxnSpPr>
            <a:cxnSpLocks/>
          </p:cNvCxnSpPr>
          <p:nvPr/>
        </p:nvCxnSpPr>
        <p:spPr>
          <a:xfrm flipV="1">
            <a:off x="796954" y="3505200"/>
            <a:ext cx="7661246" cy="1192635"/>
          </a:xfrm>
          <a:prstGeom prst="straightConnector1">
            <a:avLst/>
          </a:prstGeom>
          <a:ln w="57150">
            <a:solidFill>
              <a:srgbClr val="EAFD54">
                <a:alpha val="76078"/>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35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59C7FF-82C2-5793-0366-F851735A5A9E}"/>
            </a:ext>
          </a:extLst>
        </p:cNvPr>
        <p:cNvGrpSpPr/>
        <p:nvPr/>
      </p:nvGrpSpPr>
      <p:grpSpPr>
        <a:xfrm>
          <a:off x="0" y="0"/>
          <a:ext cx="0" cy="0"/>
          <a:chOff x="0" y="0"/>
          <a:chExt cx="0" cy="0"/>
        </a:xfrm>
      </p:grpSpPr>
      <p:pic>
        <p:nvPicPr>
          <p:cNvPr id="14" name="Picture 13" descr="Side view of a person's profile&#10;&#10;AI-generated content may be incorrect.">
            <a:extLst>
              <a:ext uri="{FF2B5EF4-FFF2-40B4-BE49-F238E27FC236}">
                <a16:creationId xmlns:a16="http://schemas.microsoft.com/office/drawing/2014/main" id="{A822DC87-89A2-5387-8456-4E2E9CE7FC0C}"/>
              </a:ext>
            </a:extLst>
          </p:cNvPr>
          <p:cNvPicPr>
            <a:picLocks noChangeAspect="1"/>
          </p:cNvPicPr>
          <p:nvPr/>
        </p:nvPicPr>
        <p:blipFill>
          <a:blip r:embed="rId3" cstate="print">
            <a:extLst>
              <a:ext uri="{28A0092B-C50C-407E-A947-70E740481C1C}">
                <a14:useLocalDpi xmlns:a14="http://schemas.microsoft.com/office/drawing/2010/main" val="0"/>
              </a:ext>
            </a:extLst>
          </a:blip>
          <a:srcRect l="-73" t="5567" r="32535" b="28965"/>
          <a:stretch/>
        </p:blipFill>
        <p:spPr>
          <a:xfrm>
            <a:off x="5204011" y="0"/>
            <a:ext cx="3939989" cy="5721350"/>
          </a:xfrm>
          <a:prstGeom prst="rect">
            <a:avLst/>
          </a:prstGeom>
        </p:spPr>
      </p:pic>
      <p:pic>
        <p:nvPicPr>
          <p:cNvPr id="12" name="Picture 11" descr="A person in a white tank top&#10;&#10;AI-generated content may be incorrect.">
            <a:extLst>
              <a:ext uri="{FF2B5EF4-FFF2-40B4-BE49-F238E27FC236}">
                <a16:creationId xmlns:a16="http://schemas.microsoft.com/office/drawing/2014/main" id="{5C814508-BAF0-D0FD-24D2-A4FF7EF4B1BB}"/>
              </a:ext>
            </a:extLst>
          </p:cNvPr>
          <p:cNvPicPr>
            <a:picLocks noChangeAspect="1"/>
          </p:cNvPicPr>
          <p:nvPr/>
        </p:nvPicPr>
        <p:blipFill>
          <a:blip r:embed="rId4" cstate="print">
            <a:extLst>
              <a:ext uri="{28A0092B-C50C-407E-A947-70E740481C1C}">
                <a14:useLocalDpi xmlns:a14="http://schemas.microsoft.com/office/drawing/2010/main" val="0"/>
              </a:ext>
            </a:extLst>
          </a:blip>
          <a:srcRect l="40770" t="8133" r="191" b="32406"/>
          <a:stretch/>
        </p:blipFill>
        <p:spPr>
          <a:xfrm>
            <a:off x="-117" y="0"/>
            <a:ext cx="3792189" cy="5721350"/>
          </a:xfrm>
          <a:prstGeom prst="rect">
            <a:avLst/>
          </a:prstGeom>
        </p:spPr>
      </p:pic>
      <p:sp>
        <p:nvSpPr>
          <p:cNvPr id="16" name="Rectangle 15">
            <a:extLst>
              <a:ext uri="{FF2B5EF4-FFF2-40B4-BE49-F238E27FC236}">
                <a16:creationId xmlns:a16="http://schemas.microsoft.com/office/drawing/2014/main" id="{29625BBB-825E-E004-96FA-98827727E047}"/>
              </a:ext>
            </a:extLst>
          </p:cNvPr>
          <p:cNvSpPr/>
          <p:nvPr/>
        </p:nvSpPr>
        <p:spPr>
          <a:xfrm>
            <a:off x="3166854" y="-946883"/>
            <a:ext cx="2632543" cy="7615117"/>
          </a:xfrm>
          <a:prstGeom prst="rect">
            <a:avLst/>
          </a:prstGeom>
          <a:gradFill flip="none" rotWithShape="1">
            <a:gsLst>
              <a:gs pos="0">
                <a:srgbClr val="DED6CB"/>
              </a:gs>
              <a:gs pos="100000">
                <a:srgbClr val="DDD5CA"/>
              </a:gs>
            </a:gsLst>
            <a:lin ang="0" scaled="1"/>
            <a:tileRect/>
          </a:gra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1D7252-15DA-B463-BD1A-01DFD7A88FEF}"/>
              </a:ext>
            </a:extLst>
          </p:cNvPr>
          <p:cNvSpPr txBox="1"/>
          <p:nvPr/>
        </p:nvSpPr>
        <p:spPr>
          <a:xfrm>
            <a:off x="2633183" y="880151"/>
            <a:ext cx="3622745" cy="156966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a:solidFill>
                  <a:srgbClr val="511332"/>
                </a:solidFill>
                <a:latin typeface="Feature Display Medium" pitchFamily="50" charset="0"/>
                <a:cs typeface="Feature Display Medium" pitchFamily="50" charset="0"/>
              </a:rPr>
              <a:t>l</a:t>
            </a:r>
            <a:r>
              <a:rPr kumimoji="0" lang="en-US" sz="3200" b="0" i="0" u="none" strike="noStrike" kern="0" cap="none" spc="0" normalizeH="0" baseline="0" noProof="0">
                <a:ln>
                  <a:noFill/>
                </a:ln>
                <a:solidFill>
                  <a:srgbClr val="511332"/>
                </a:solidFill>
                <a:effectLst/>
                <a:uLnTx/>
                <a:uFillTx/>
                <a:latin typeface="Feature Display Medium" pitchFamily="50" charset="0"/>
                <a:cs typeface="Feature Display Medium" pitchFamily="50" charset="0"/>
              </a:rPr>
              <a:t>ack of density</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err="1">
                <a:solidFill>
                  <a:srgbClr val="511332"/>
                </a:solidFill>
                <a:latin typeface="Feature Display Medium" pitchFamily="50" charset="0"/>
                <a:cs typeface="Feature Display Medium" pitchFamily="50" charset="0"/>
              </a:rPr>
              <a:t>i</a:t>
            </a:r>
            <a:r>
              <a:rPr kumimoji="0" lang="en-US" sz="3200" b="0" i="0" u="none" strike="noStrike" kern="0" cap="none" spc="0" normalizeH="0" baseline="0" noProof="0">
                <a:ln>
                  <a:noFill/>
                </a:ln>
                <a:solidFill>
                  <a:srgbClr val="511332"/>
                </a:solidFill>
                <a:effectLst/>
                <a:uLnTx/>
                <a:uFillTx/>
                <a:latin typeface="Feature Display Medium" pitchFamily="50" charset="0"/>
                <a:cs typeface="Feature Display Medium" pitchFamily="50" charset="0"/>
              </a:rPr>
              <a:t>s </a:t>
            </a:r>
            <a:r>
              <a:rPr lang="en-US" sz="3200">
                <a:solidFill>
                  <a:srgbClr val="511332"/>
                </a:solidFill>
                <a:latin typeface="Feature Display Medium" pitchFamily="50" charset="0"/>
                <a:cs typeface="Feature Display Medium" pitchFamily="50" charset="0"/>
                <a:sym typeface="Arial"/>
              </a:rPr>
              <a:t>a</a:t>
            </a:r>
            <a:r>
              <a:rPr kumimoji="0" lang="en-US" sz="3200" b="0" i="0" u="none" strike="noStrike" kern="0" cap="none" spc="0" normalizeH="0" baseline="0" noProof="0">
                <a:ln>
                  <a:noFill/>
                </a:ln>
                <a:solidFill>
                  <a:srgbClr val="511332"/>
                </a:solidFill>
                <a:effectLst/>
                <a:uLnTx/>
                <a:uFillTx/>
                <a:latin typeface="Feature Display Medium" pitchFamily="50" charset="0"/>
                <a:cs typeface="Feature Display Medium" pitchFamily="50" charset="0"/>
                <a:sym typeface="Arial"/>
              </a:rPr>
              <a:t> </a:t>
            </a:r>
            <a:r>
              <a:rPr lang="en-US" sz="3200">
                <a:solidFill>
                  <a:srgbClr val="511332"/>
                </a:solidFill>
                <a:latin typeface="Feature Display Medium" pitchFamily="50" charset="0"/>
                <a:cs typeface="Feature Display Medium" pitchFamily="50" charset="0"/>
                <a:sym typeface="Arial"/>
              </a:rPr>
              <a:t>t</a:t>
            </a:r>
            <a:r>
              <a:rPr kumimoji="0" lang="en-US" sz="3200" b="0" i="0" u="none" strike="noStrike" kern="0" cap="none" spc="0" normalizeH="0" baseline="0" noProof="0">
                <a:ln>
                  <a:noFill/>
                </a:ln>
                <a:solidFill>
                  <a:srgbClr val="511332"/>
                </a:solidFill>
                <a:effectLst/>
                <a:uLnTx/>
                <a:uFillTx/>
                <a:latin typeface="Feature Display Medium" pitchFamily="50" charset="0"/>
                <a:cs typeface="Feature Display Medium" pitchFamily="50" charset="0"/>
                <a:sym typeface="Arial"/>
              </a:rPr>
              <a:t>op </a:t>
            </a:r>
            <a:r>
              <a:rPr lang="en-US" sz="3200">
                <a:solidFill>
                  <a:srgbClr val="511332"/>
                </a:solidFill>
                <a:latin typeface="Feature Display Medium" pitchFamily="50" charset="0"/>
                <a:cs typeface="Feature Display Medium" pitchFamily="50" charset="0"/>
                <a:sym typeface="Arial"/>
              </a:rPr>
              <a:t>t</a:t>
            </a:r>
            <a:r>
              <a:rPr kumimoji="0" lang="en-US" sz="3200" b="0" i="0" u="none" strike="noStrike" kern="0" cap="none" spc="0" normalizeH="0" baseline="0" noProof="0">
                <a:ln>
                  <a:noFill/>
                </a:ln>
                <a:solidFill>
                  <a:srgbClr val="511332"/>
                </a:solidFill>
                <a:effectLst/>
                <a:uLnTx/>
                <a:uFillTx/>
                <a:latin typeface="Feature Display Medium" pitchFamily="50" charset="0"/>
                <a:cs typeface="Feature Display Medium" pitchFamily="50" charset="0"/>
                <a:sym typeface="Arial"/>
              </a:rPr>
              <a:t>rending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a:solidFill>
                  <a:srgbClr val="511332"/>
                </a:solidFill>
                <a:latin typeface="Feature Display Medium" pitchFamily="50" charset="0"/>
                <a:cs typeface="Feature Display Medium" pitchFamily="50" charset="0"/>
                <a:sym typeface="Arial"/>
              </a:rPr>
              <a:t>hair topic</a:t>
            </a:r>
            <a:endParaRPr kumimoji="0" lang="en-US" sz="2400" b="0" i="0" u="none" strike="noStrike" kern="0" cap="none" spc="0" normalizeH="0" baseline="0" noProof="0">
              <a:ln>
                <a:noFill/>
              </a:ln>
              <a:solidFill>
                <a:srgbClr val="511332"/>
              </a:solidFill>
              <a:effectLst/>
              <a:uLnTx/>
              <a:uFillTx/>
              <a:latin typeface="Feature Display Medium" pitchFamily="50" charset="0"/>
              <a:cs typeface="Feature Display Medium" pitchFamily="50" charset="0"/>
              <a:sym typeface="Arial"/>
            </a:endParaRPr>
          </a:p>
        </p:txBody>
      </p:sp>
      <p:sp>
        <p:nvSpPr>
          <p:cNvPr id="6" name="TextBox 5">
            <a:extLst>
              <a:ext uri="{FF2B5EF4-FFF2-40B4-BE49-F238E27FC236}">
                <a16:creationId xmlns:a16="http://schemas.microsoft.com/office/drawing/2014/main" id="{93E40E52-6727-C2BF-975B-C885BCF9FBD2}"/>
              </a:ext>
            </a:extLst>
          </p:cNvPr>
          <p:cNvSpPr txBox="1"/>
          <p:nvPr/>
        </p:nvSpPr>
        <p:spPr>
          <a:xfrm>
            <a:off x="1087252" y="5471969"/>
            <a:ext cx="7386959" cy="215444"/>
          </a:xfrm>
          <a:prstGeom prst="rect">
            <a:avLst/>
          </a:prstGeom>
          <a:noFill/>
        </p:spPr>
        <p:txBody>
          <a:bodyPr wrap="none" rtlCol="0">
            <a:spAutoFit/>
          </a:bodyPr>
          <a:lstStyle/>
          <a:p>
            <a:r>
              <a:rPr lang="en-US" sz="800">
                <a:solidFill>
                  <a:schemeClr val="bg1"/>
                </a:solidFill>
                <a:latin typeface="+mn-lt"/>
              </a:rPr>
              <a:t>Source: Google US Search Trends from Feb 2024 – Jan 2025 vs. Feb 2023 – Jan 2024. These numbers represent actual data and are not adjusted for platform-specific growth </a:t>
            </a:r>
            <a:r>
              <a:rPr lang="en-US" sz="800" b="0" i="0">
                <a:solidFill>
                  <a:schemeClr val="bg1"/>
                </a:solidFill>
                <a:effectLst/>
                <a:latin typeface="+mn-lt"/>
              </a:rPr>
              <a:t> </a:t>
            </a:r>
            <a:endParaRPr lang="en-US" sz="800">
              <a:solidFill>
                <a:schemeClr val="bg1"/>
              </a:solidFill>
              <a:latin typeface="+mn-lt"/>
            </a:endParaRPr>
          </a:p>
        </p:txBody>
      </p:sp>
      <p:grpSp>
        <p:nvGrpSpPr>
          <p:cNvPr id="15" name="Group 14">
            <a:extLst>
              <a:ext uri="{FF2B5EF4-FFF2-40B4-BE49-F238E27FC236}">
                <a16:creationId xmlns:a16="http://schemas.microsoft.com/office/drawing/2014/main" id="{0F5260F0-4702-CC16-21B4-D860DCD84302}"/>
              </a:ext>
            </a:extLst>
          </p:cNvPr>
          <p:cNvGrpSpPr/>
          <p:nvPr/>
        </p:nvGrpSpPr>
        <p:grpSpPr>
          <a:xfrm>
            <a:off x="3331648" y="2678450"/>
            <a:ext cx="2167545" cy="2225113"/>
            <a:chOff x="5387901" y="1511729"/>
            <a:chExt cx="2481195" cy="2551303"/>
          </a:xfrm>
        </p:grpSpPr>
        <p:pic>
          <p:nvPicPr>
            <p:cNvPr id="3" name="Picture 2" descr="A close up of hair&#10;&#10;AI-generated content may be incorrect.">
              <a:extLst>
                <a:ext uri="{FF2B5EF4-FFF2-40B4-BE49-F238E27FC236}">
                  <a16:creationId xmlns:a16="http://schemas.microsoft.com/office/drawing/2014/main" id="{E9B9286F-A896-988A-1462-24D3956C45B5}"/>
                </a:ext>
              </a:extLst>
            </p:cNvPr>
            <p:cNvPicPr>
              <a:picLocks noChangeAspect="1"/>
            </p:cNvPicPr>
            <p:nvPr/>
          </p:nvPicPr>
          <p:blipFill>
            <a:blip r:embed="rId5">
              <a:extLst>
                <a:ext uri="{28A0092B-C50C-407E-A947-70E740481C1C}">
                  <a14:useLocalDpi xmlns:a14="http://schemas.microsoft.com/office/drawing/2010/main" val="0"/>
                </a:ext>
              </a:extLst>
            </a:blip>
            <a:srcRect l="7534" t="7162" r="5514" b="5757"/>
            <a:stretch/>
          </p:blipFill>
          <p:spPr>
            <a:xfrm flipH="1">
              <a:off x="5387901" y="1511729"/>
              <a:ext cx="2481195" cy="2551303"/>
            </a:xfrm>
            <a:prstGeom prst="roundRect">
              <a:avLst>
                <a:gd name="adj" fmla="val 8497"/>
              </a:avLst>
            </a:prstGeom>
          </p:spPr>
        </p:pic>
        <p:sp>
          <p:nvSpPr>
            <p:cNvPr id="7" name="TextBox 6">
              <a:extLst>
                <a:ext uri="{FF2B5EF4-FFF2-40B4-BE49-F238E27FC236}">
                  <a16:creationId xmlns:a16="http://schemas.microsoft.com/office/drawing/2014/main" id="{5CDDB47F-73E9-FDBE-8314-C004E80AAF4E}"/>
                </a:ext>
              </a:extLst>
            </p:cNvPr>
            <p:cNvSpPr txBox="1"/>
            <p:nvPr/>
          </p:nvSpPr>
          <p:spPr>
            <a:xfrm>
              <a:off x="5543012" y="1790222"/>
              <a:ext cx="1957587" cy="1015663"/>
            </a:xfrm>
            <a:prstGeom prst="rect">
              <a:avLst/>
            </a:prstGeom>
            <a:noFill/>
          </p:spPr>
          <p:txBody>
            <a:bodyPr wrap="none" rtlCol="0">
              <a:spAutoFit/>
            </a:bodyPr>
            <a:lstStyle/>
            <a:p>
              <a:r>
                <a:rPr lang="en-US" sz="6000">
                  <a:solidFill>
                    <a:srgbClr val="511332"/>
                  </a:solidFill>
                  <a:latin typeface="Feature Display Bold" pitchFamily="50" charset="0"/>
                  <a:cs typeface="Feature Display Bold" pitchFamily="50" charset="0"/>
                </a:rPr>
                <a:t>+4K</a:t>
              </a:r>
              <a:r>
                <a:rPr lang="en-US" sz="5400" b="1">
                  <a:solidFill>
                    <a:srgbClr val="511332"/>
                  </a:solidFill>
                  <a:sym typeface="Symbol" panose="05050102010706020507" pitchFamily="18" charset="2"/>
                </a:rPr>
                <a:t></a:t>
              </a:r>
              <a:endParaRPr lang="en-US" sz="5400" b="1">
                <a:solidFill>
                  <a:srgbClr val="511332"/>
                </a:solidFill>
              </a:endParaRPr>
            </a:p>
          </p:txBody>
        </p:sp>
        <p:sp>
          <p:nvSpPr>
            <p:cNvPr id="9" name="TextBox 8">
              <a:extLst>
                <a:ext uri="{FF2B5EF4-FFF2-40B4-BE49-F238E27FC236}">
                  <a16:creationId xmlns:a16="http://schemas.microsoft.com/office/drawing/2014/main" id="{F425A7BC-4063-77D3-A173-341E98227577}"/>
                </a:ext>
              </a:extLst>
            </p:cNvPr>
            <p:cNvSpPr txBox="1"/>
            <p:nvPr/>
          </p:nvSpPr>
          <p:spPr>
            <a:xfrm>
              <a:off x="5495226" y="2745467"/>
              <a:ext cx="2266545" cy="1199843"/>
            </a:xfrm>
            <a:prstGeom prst="rect">
              <a:avLst/>
            </a:prstGeom>
            <a:noFill/>
          </p:spPr>
          <p:txBody>
            <a:bodyPr wrap="none" rtlCol="0">
              <a:spAutoFit/>
            </a:bodyPr>
            <a:lstStyle/>
            <a:p>
              <a:pPr algn="ctr"/>
              <a:r>
                <a:rPr lang="en-US" sz="1600" b="1">
                  <a:solidFill>
                    <a:srgbClr val="511332"/>
                  </a:solidFill>
                  <a:latin typeface="Feature Display Regular" pitchFamily="50" charset="0"/>
                  <a:cs typeface="Feature Display Regular" pitchFamily="50" charset="0"/>
                </a:rPr>
                <a:t>Increase Avg </a:t>
              </a:r>
            </a:p>
            <a:p>
              <a:pPr algn="ctr"/>
              <a:r>
                <a:rPr lang="en-US" sz="1600" b="1">
                  <a:solidFill>
                    <a:srgbClr val="511332"/>
                  </a:solidFill>
                  <a:latin typeface="Feature Display Regular" pitchFamily="50" charset="0"/>
                  <a:cs typeface="Feature Display Regular" pitchFamily="50" charset="0"/>
                </a:rPr>
                <a:t>Monthly Searches</a:t>
              </a:r>
            </a:p>
            <a:p>
              <a:pPr algn="ctr"/>
              <a:r>
                <a:rPr lang="en-US" sz="1600" b="1">
                  <a:solidFill>
                    <a:srgbClr val="511332"/>
                  </a:solidFill>
                  <a:latin typeface="Feature Display Regular" pitchFamily="50" charset="0"/>
                  <a:cs typeface="Feature Display Regular" pitchFamily="50" charset="0"/>
                </a:rPr>
                <a:t>“Hair Shedding”</a:t>
              </a:r>
            </a:p>
            <a:p>
              <a:pPr algn="ctr"/>
              <a:r>
                <a:rPr lang="en-US" sz="1400" b="1">
                  <a:solidFill>
                    <a:srgbClr val="511332"/>
                  </a:solidFill>
                  <a:latin typeface="Feature Display Regular" pitchFamily="50" charset="0"/>
                  <a:cs typeface="Feature Display Regular" pitchFamily="50" charset="0"/>
                </a:rPr>
                <a:t>last 12 </a:t>
              </a:r>
              <a:r>
                <a:rPr lang="en-US" sz="1400" b="1" err="1">
                  <a:solidFill>
                    <a:srgbClr val="511332"/>
                  </a:solidFill>
                  <a:latin typeface="Feature Display Regular" pitchFamily="50" charset="0"/>
                  <a:cs typeface="Feature Display Regular" pitchFamily="50" charset="0"/>
                </a:rPr>
                <a:t>mo</a:t>
              </a:r>
              <a:r>
                <a:rPr lang="en-US" sz="1400" b="1">
                  <a:solidFill>
                    <a:srgbClr val="511332"/>
                  </a:solidFill>
                  <a:latin typeface="Feature Display Regular" pitchFamily="50" charset="0"/>
                  <a:cs typeface="Feature Display Regular" pitchFamily="50" charset="0"/>
                </a:rPr>
                <a:t> vs. prior year</a:t>
              </a:r>
            </a:p>
          </p:txBody>
        </p:sp>
      </p:grpSp>
    </p:spTree>
    <p:extLst>
      <p:ext uri="{BB962C8B-B14F-4D97-AF65-F5344CB8AC3E}">
        <p14:creationId xmlns:p14="http://schemas.microsoft.com/office/powerpoint/2010/main" val="2565864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bottles with a dropper&#10;&#10;AI-generated content may be incorrect.">
            <a:extLst>
              <a:ext uri="{FF2B5EF4-FFF2-40B4-BE49-F238E27FC236}">
                <a16:creationId xmlns:a16="http://schemas.microsoft.com/office/drawing/2014/main" id="{1E217ABF-B9DA-E818-8F0F-BF712E680E92}"/>
              </a:ext>
            </a:extLst>
          </p:cNvPr>
          <p:cNvPicPr>
            <a:picLocks noChangeAspect="1"/>
          </p:cNvPicPr>
          <p:nvPr/>
        </p:nvPicPr>
        <p:blipFill>
          <a:blip r:embed="rId3">
            <a:extLst>
              <a:ext uri="{28A0092B-C50C-407E-A947-70E740481C1C}">
                <a14:useLocalDpi xmlns:a14="http://schemas.microsoft.com/office/drawing/2010/main" val="0"/>
              </a:ext>
            </a:extLst>
          </a:blip>
          <a:srcRect t="10894" r="26394" b="10894"/>
          <a:stretch/>
        </p:blipFill>
        <p:spPr>
          <a:xfrm>
            <a:off x="1" y="0"/>
            <a:ext cx="9563099" cy="5721351"/>
          </a:xfrm>
          <a:prstGeom prst="rect">
            <a:avLst/>
          </a:prstGeom>
        </p:spPr>
      </p:pic>
      <p:pic>
        <p:nvPicPr>
          <p:cNvPr id="4" name="Picture 3" descr="A group of bottles with a dropper&#10;&#10;AI-generated content may be incorrect.">
            <a:extLst>
              <a:ext uri="{FF2B5EF4-FFF2-40B4-BE49-F238E27FC236}">
                <a16:creationId xmlns:a16="http://schemas.microsoft.com/office/drawing/2014/main" id="{346A4DDB-9665-9C32-F399-D158225B2DFE}"/>
              </a:ext>
            </a:extLst>
          </p:cNvPr>
          <p:cNvPicPr>
            <a:picLocks noChangeAspect="1"/>
          </p:cNvPicPr>
          <p:nvPr/>
        </p:nvPicPr>
        <p:blipFill>
          <a:blip r:embed="rId4" cstate="print">
            <a:extLst>
              <a:ext uri="{28A0092B-C50C-407E-A947-70E740481C1C}">
                <a14:useLocalDpi xmlns:a14="http://schemas.microsoft.com/office/drawing/2010/main" val="0"/>
              </a:ext>
            </a:extLst>
          </a:blip>
          <a:srcRect t="10894" r="7008" b="10894"/>
          <a:stretch/>
        </p:blipFill>
        <p:spPr>
          <a:xfrm>
            <a:off x="1059969" y="0"/>
            <a:ext cx="8871040" cy="5721351"/>
          </a:xfrm>
          <a:prstGeom prst="rect">
            <a:avLst/>
          </a:prstGeom>
        </p:spPr>
      </p:pic>
      <p:sp>
        <p:nvSpPr>
          <p:cNvPr id="2" name="TextBox 1">
            <a:extLst>
              <a:ext uri="{FF2B5EF4-FFF2-40B4-BE49-F238E27FC236}">
                <a16:creationId xmlns:a16="http://schemas.microsoft.com/office/drawing/2014/main" id="{35C2D479-303A-7ABB-7067-679286E1ED2B}"/>
              </a:ext>
            </a:extLst>
          </p:cNvPr>
          <p:cNvSpPr txBox="1"/>
          <p:nvPr/>
        </p:nvSpPr>
        <p:spPr>
          <a:xfrm>
            <a:off x="339635" y="2820706"/>
            <a:ext cx="5044819" cy="1191002"/>
          </a:xfrm>
          <a:prstGeom prst="rect">
            <a:avLst/>
          </a:prstGeom>
          <a:noFill/>
        </p:spPr>
        <p:txBody>
          <a:bodyPr wrap="square" lIns="82205" tIns="41102" rIns="82205" bIns="41102" rtlCol="0" anchor="t">
            <a:spAutoFit/>
          </a:bodyPr>
          <a:lstStyle/>
          <a:p>
            <a:pPr marL="342900" indent="-342900">
              <a:buFont typeface="Wingdings" panose="05000000000000000000" pitchFamily="2" charset="2"/>
              <a:buChar char="à"/>
            </a:pPr>
            <a:r>
              <a:rPr lang="en-US" dirty="0">
                <a:solidFill>
                  <a:srgbClr val="672C45"/>
                </a:solidFill>
                <a:latin typeface="Feature Display Bold"/>
                <a:cs typeface="Feature Display Bold" pitchFamily="50" charset="0"/>
              </a:rPr>
              <a:t>scalp microbiome-friendly</a:t>
            </a:r>
          </a:p>
          <a:p>
            <a:pPr marL="342900" indent="-342900">
              <a:buFont typeface="Wingdings" panose="05000000000000000000" pitchFamily="2" charset="2"/>
              <a:buChar char="à"/>
            </a:pPr>
            <a:r>
              <a:rPr lang="en-US" dirty="0">
                <a:solidFill>
                  <a:srgbClr val="672C45"/>
                </a:solidFill>
                <a:latin typeface="Feature Display Bold"/>
                <a:cs typeface="Feature Display Bold" pitchFamily="50" charset="0"/>
              </a:rPr>
              <a:t>sulfate-free + silicone-free</a:t>
            </a:r>
          </a:p>
          <a:p>
            <a:pPr marL="342900" indent="-342900">
              <a:buFont typeface="Wingdings" panose="05000000000000000000" pitchFamily="2" charset="2"/>
              <a:buChar char="à"/>
            </a:pPr>
            <a:r>
              <a:rPr lang="en-US" dirty="0">
                <a:solidFill>
                  <a:srgbClr val="672C45"/>
                </a:solidFill>
                <a:latin typeface="Feature Display Bold"/>
                <a:cs typeface="Feature Display Bold" pitchFamily="50" charset="0"/>
              </a:rPr>
              <a:t>for fine hair</a:t>
            </a:r>
          </a:p>
          <a:p>
            <a:pPr marL="342900" indent="-342900">
              <a:buFont typeface="Wingdings" panose="05000000000000000000" pitchFamily="2" charset="2"/>
              <a:buChar char="à"/>
            </a:pPr>
            <a:endParaRPr lang="en-US" dirty="0">
              <a:solidFill>
                <a:srgbClr val="672C45"/>
              </a:solidFill>
              <a:latin typeface="Feature Display Bold" pitchFamily="50" charset="0"/>
              <a:cs typeface="Feature Display Bold" pitchFamily="50" charset="0"/>
            </a:endParaRPr>
          </a:p>
        </p:txBody>
      </p:sp>
      <p:pic>
        <p:nvPicPr>
          <p:cNvPr id="3" name="Picture 2" descr="A black background with a black square&#10;&#10;AI-generated content may be incorrect.">
            <a:extLst>
              <a:ext uri="{FF2B5EF4-FFF2-40B4-BE49-F238E27FC236}">
                <a16:creationId xmlns:a16="http://schemas.microsoft.com/office/drawing/2014/main" id="{CF9523E8-0ACA-B122-3D16-23130CD522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2837" y="476249"/>
            <a:ext cx="1120128" cy="974511"/>
          </a:xfrm>
          <a:prstGeom prst="rect">
            <a:avLst/>
          </a:prstGeom>
        </p:spPr>
      </p:pic>
      <p:sp>
        <p:nvSpPr>
          <p:cNvPr id="8" name="TextBox 7">
            <a:extLst>
              <a:ext uri="{FF2B5EF4-FFF2-40B4-BE49-F238E27FC236}">
                <a16:creationId xmlns:a16="http://schemas.microsoft.com/office/drawing/2014/main" id="{0C14BC2A-3819-6203-C06D-3E9CF67FCE0E}"/>
              </a:ext>
            </a:extLst>
          </p:cNvPr>
          <p:cNvSpPr txBox="1"/>
          <p:nvPr/>
        </p:nvSpPr>
        <p:spPr>
          <a:xfrm>
            <a:off x="339635" y="361631"/>
            <a:ext cx="4813390" cy="1015663"/>
          </a:xfrm>
          <a:prstGeom prst="rect">
            <a:avLst/>
          </a:prstGeom>
          <a:noFill/>
        </p:spPr>
        <p:txBody>
          <a:bodyPr wrap="square">
            <a:spAutoFit/>
          </a:bodyPr>
          <a:lstStyle/>
          <a:p>
            <a:r>
              <a:rPr lang="en-US" sz="3200">
                <a:solidFill>
                  <a:srgbClr val="672C45"/>
                </a:solidFill>
                <a:latin typeface="Feature Display Medium" pitchFamily="50" charset="0"/>
                <a:cs typeface="Feature Display Medium" pitchFamily="50" charset="0"/>
              </a:rPr>
              <a:t>thicker, fuller-looking hair </a:t>
            </a:r>
          </a:p>
          <a:p>
            <a:r>
              <a:rPr lang="en-US" sz="2800">
                <a:solidFill>
                  <a:srgbClr val="672C45"/>
                </a:solidFill>
                <a:latin typeface="Feature Display Medium" pitchFamily="50" charset="0"/>
                <a:cs typeface="Feature Display Medium" pitchFamily="50" charset="0"/>
              </a:rPr>
              <a:t>clinically proven in 90 days*</a:t>
            </a:r>
          </a:p>
        </p:txBody>
      </p:sp>
      <p:sp>
        <p:nvSpPr>
          <p:cNvPr id="9" name="Rectangle: Rounded Corners 8">
            <a:extLst>
              <a:ext uri="{FF2B5EF4-FFF2-40B4-BE49-F238E27FC236}">
                <a16:creationId xmlns:a16="http://schemas.microsoft.com/office/drawing/2014/main" id="{6A441569-FB4C-E85E-CF0E-364B78E1BD5E}"/>
              </a:ext>
            </a:extLst>
          </p:cNvPr>
          <p:cNvSpPr/>
          <p:nvPr/>
        </p:nvSpPr>
        <p:spPr>
          <a:xfrm>
            <a:off x="-733426" y="1953974"/>
            <a:ext cx="3231669" cy="575146"/>
          </a:xfrm>
          <a:prstGeom prst="roundRect">
            <a:avLst/>
          </a:prstGeom>
          <a:solidFill>
            <a:srgbClr val="E4E8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90000"/>
              </a:lnSpc>
            </a:pPr>
            <a:r>
              <a:rPr lang="en-US" sz="1400" b="1">
                <a:solidFill>
                  <a:srgbClr val="672C45"/>
                </a:solidFill>
                <a:latin typeface="Helvetica" panose="020B0604020202020204" pitchFamily="34" charset="0"/>
                <a:cs typeface="Feature Display Medium" pitchFamily="50" charset="0"/>
              </a:rPr>
              <a:t>DENSIFY COLLECTION</a:t>
            </a:r>
          </a:p>
        </p:txBody>
      </p:sp>
    </p:spTree>
    <p:extLst>
      <p:ext uri="{BB962C8B-B14F-4D97-AF65-F5344CB8AC3E}">
        <p14:creationId xmlns:p14="http://schemas.microsoft.com/office/powerpoint/2010/main" val="1064802318"/>
      </p:ext>
    </p:extLst>
  </p:cSld>
  <p:clrMapOvr>
    <a:masterClrMapping/>
  </p:clrMapOvr>
</p:sld>
</file>

<file path=ppt/theme/theme1.xml><?xml version="1.0" encoding="utf-8"?>
<a:theme xmlns:a="http://schemas.openxmlformats.org/drawingml/2006/main" name="Office Theme">
  <a:themeElements>
    <a:clrScheme name="Custom 2">
      <a:dk1>
        <a:srgbClr val="591404"/>
      </a:dk1>
      <a:lt1>
        <a:srgbClr val="FFFFFF"/>
      </a:lt1>
      <a:dk2>
        <a:srgbClr val="ECAA74"/>
      </a:dk2>
      <a:lt2>
        <a:srgbClr val="F7E7D1"/>
      </a:lt2>
      <a:accent1>
        <a:srgbClr val="C89F8D"/>
      </a:accent1>
      <a:accent2>
        <a:srgbClr val="ECAA74"/>
      </a:accent2>
      <a:accent3>
        <a:srgbClr val="591404"/>
      </a:accent3>
      <a:accent4>
        <a:srgbClr val="F7E7D1"/>
      </a:accent4>
      <a:accent5>
        <a:srgbClr val="E99C5D"/>
      </a:accent5>
      <a:accent6>
        <a:srgbClr val="EAFD54"/>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591404"/>
      </a:dk1>
      <a:lt1>
        <a:srgbClr val="FFFFFF"/>
      </a:lt1>
      <a:dk2>
        <a:srgbClr val="ECAA74"/>
      </a:dk2>
      <a:lt2>
        <a:srgbClr val="F7E7D1"/>
      </a:lt2>
      <a:accent1>
        <a:srgbClr val="C89F8D"/>
      </a:accent1>
      <a:accent2>
        <a:srgbClr val="ECAA74"/>
      </a:accent2>
      <a:accent3>
        <a:srgbClr val="591404"/>
      </a:accent3>
      <a:accent4>
        <a:srgbClr val="F7E7D1"/>
      </a:accent4>
      <a:accent5>
        <a:srgbClr val="E99C5D"/>
      </a:accent5>
      <a:accent6>
        <a:srgbClr val="EAFD54"/>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
      <a:dk1>
        <a:srgbClr val="591404"/>
      </a:dk1>
      <a:lt1>
        <a:srgbClr val="FFFFFF"/>
      </a:lt1>
      <a:dk2>
        <a:srgbClr val="ECAA74"/>
      </a:dk2>
      <a:lt2>
        <a:srgbClr val="F7E7D1"/>
      </a:lt2>
      <a:accent1>
        <a:srgbClr val="C89F8D"/>
      </a:accent1>
      <a:accent2>
        <a:srgbClr val="ECAA74"/>
      </a:accent2>
      <a:accent3>
        <a:srgbClr val="591404"/>
      </a:accent3>
      <a:accent4>
        <a:srgbClr val="F7E7D1"/>
      </a:accent4>
      <a:accent5>
        <a:srgbClr val="E99C5D"/>
      </a:accent5>
      <a:accent6>
        <a:srgbClr val="EAFD54"/>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556a91-b8c1-4fa8-8f6b-9a98c3af8ff1">
      <Terms xmlns="http://schemas.microsoft.com/office/infopath/2007/PartnerControls"/>
    </lcf76f155ced4ddcb4097134ff3c332f>
    <TaxCatchAll xmlns="0c5a8725-1212-41a2-85d1-a6667f1539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88A20ABF406944B37FE10BF33AEB33" ma:contentTypeVersion="16" ma:contentTypeDescription="Create a new document." ma:contentTypeScope="" ma:versionID="7159f14a9fd2118c794cbbc81f5d0ff7">
  <xsd:schema xmlns:xsd="http://www.w3.org/2001/XMLSchema" xmlns:xs="http://www.w3.org/2001/XMLSchema" xmlns:p="http://schemas.microsoft.com/office/2006/metadata/properties" xmlns:ns2="0e556a91-b8c1-4fa8-8f6b-9a98c3af8ff1" xmlns:ns3="0c5a8725-1212-41a2-85d1-a6667f1539d6" targetNamespace="http://schemas.microsoft.com/office/2006/metadata/properties" ma:root="true" ma:fieldsID="32f4e1735ccc362218a9f6ef2ca92a85" ns2:_="" ns3:_="">
    <xsd:import namespace="0e556a91-b8c1-4fa8-8f6b-9a98c3af8ff1"/>
    <xsd:import namespace="0c5a8725-1212-41a2-85d1-a6667f1539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556a91-b8c1-4fa8-8f6b-9a98c3af8f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557d969-218b-4b5c-82b9-8fe4df7d07a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a8725-1212-41a2-85d1-a6667f1539d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d2d97c7-b7da-443e-a768-0f49a92800e0}" ma:internalName="TaxCatchAll" ma:showField="CatchAllData" ma:web="0c5a8725-1212-41a2-85d1-a6667f1539d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370D61-B936-451E-B4A2-A22209BEBA50}">
  <ds:schemaRefs>
    <ds:schemaRef ds:uri="http://schemas.microsoft.com/sharepoint/v3/contenttype/forms"/>
  </ds:schemaRefs>
</ds:datastoreItem>
</file>

<file path=customXml/itemProps2.xml><?xml version="1.0" encoding="utf-8"?>
<ds:datastoreItem xmlns:ds="http://schemas.openxmlformats.org/officeDocument/2006/customXml" ds:itemID="{8CD4AF2D-218E-45AD-9746-32163A4BDD1E}">
  <ds:schemaRefs>
    <ds:schemaRef ds:uri="http://schemas.microsoft.com/office/2006/metadata/properties"/>
    <ds:schemaRef ds:uri="http://purl.org/dc/dcmitype/"/>
    <ds:schemaRef ds:uri="9fbe9dd6-9ba6-4db3-8bf8-c7cd3549f500"/>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8d19543e-34d5-4c18-8af5-b9041e89e844"/>
    <ds:schemaRef ds:uri="http://www.w3.org/XML/1998/namespace"/>
    <ds:schemaRef ds:uri="0e556a91-b8c1-4fa8-8f6b-9a98c3af8ff1"/>
    <ds:schemaRef ds:uri="0c5a8725-1212-41a2-85d1-a6667f1539d6"/>
  </ds:schemaRefs>
</ds:datastoreItem>
</file>

<file path=customXml/itemProps3.xml><?xml version="1.0" encoding="utf-8"?>
<ds:datastoreItem xmlns:ds="http://schemas.openxmlformats.org/officeDocument/2006/customXml" ds:itemID="{D7BD56AD-66A3-4937-BC23-C1C44F5720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556a91-b8c1-4fa8-8f6b-9a98c3af8ff1"/>
    <ds:schemaRef ds:uri="0c5a8725-1212-41a2-85d1-a6667f1539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TotalTime>
  <Words>1272</Words>
  <Application>Microsoft Office PowerPoint</Application>
  <PresentationFormat>Custom</PresentationFormat>
  <Paragraphs>216</Paragraphs>
  <Slides>23</Slides>
  <Notes>21</Notes>
  <HiddenSlides>3</HiddenSlides>
  <MMClips>2</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23</vt:i4>
      </vt:variant>
    </vt:vector>
  </HeadingPairs>
  <TitlesOfParts>
    <vt:vector size="46" baseType="lpstr">
      <vt:lpstr>Aptos</vt:lpstr>
      <vt:lpstr>Arial</vt:lpstr>
      <vt:lpstr>Arial Nova Cond</vt:lpstr>
      <vt:lpstr>Bilo</vt:lpstr>
      <vt:lpstr>Bilo-Medium</vt:lpstr>
      <vt:lpstr>Calibri</vt:lpstr>
      <vt:lpstr>Feature Display Bold</vt:lpstr>
      <vt:lpstr>Feature Display Light</vt:lpstr>
      <vt:lpstr>Feature Display Medium</vt:lpstr>
      <vt:lpstr>Feature Display Regular</vt:lpstr>
      <vt:lpstr>Feature Display Web</vt:lpstr>
      <vt:lpstr>Helvetica</vt:lpstr>
      <vt:lpstr>Helvetica Neue</vt:lpstr>
      <vt:lpstr>Montserrat</vt:lpstr>
      <vt:lpstr>Myriad Pro</vt:lpstr>
      <vt:lpstr>Proxima Nova</vt:lpstr>
      <vt:lpstr>ProximaNovaCond-Light</vt:lpstr>
      <vt:lpstr>Symbol</vt:lpstr>
      <vt:lpstr>Webdings</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04</dc:title>
  <dc:creator>Alison Yeh</dc:creator>
  <cp:lastModifiedBy>Müge Uz</cp:lastModifiedBy>
  <cp:revision>28</cp:revision>
  <cp:lastPrinted>2023-08-30T14:50:20Z</cp:lastPrinted>
  <dcterms:created xsi:type="dcterms:W3CDTF">2023-06-23T13:29:39Z</dcterms:created>
  <dcterms:modified xsi:type="dcterms:W3CDTF">2025-09-26T11:19:07Z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2023-06-22T00:00:00Z</vt:filetime>
  </property>
  <property fmtid="{D5CDD505-2E9C-101B-9397-08002B2CF9AE}" pid="3" name="Creator">
    <vt:lpwstr>Adobe Illustrator 27.5 (Macintosh)</vt:lpwstr>
  </property>
  <property fmtid="{D5CDD505-2E9C-101B-9397-08002B2CF9AE}" pid="4" name="LastSaved">
    <vt:filetime>2023-06-23T00:00:00Z</vt:filetime>
  </property>
  <property fmtid="{D5CDD505-2E9C-101B-9397-08002B2CF9AE}" pid="5" name="Producer">
    <vt:lpwstr>Adobe PDF library 17.00</vt:lpwstr>
  </property>
  <property fmtid="{D5CDD505-2E9C-101B-9397-08002B2CF9AE}" pid="6" name="ContentTypeId">
    <vt:lpwstr>0x0101005788A20ABF406944B37FE10BF33AEB33</vt:lpwstr>
  </property>
  <property fmtid="{D5CDD505-2E9C-101B-9397-08002B2CF9AE}" pid="7" name="Order">
    <vt:lpwstr>400.000000000000</vt:lpwstr>
  </property>
  <property fmtid="{D5CDD505-2E9C-101B-9397-08002B2CF9AE}" pid="8" name="MediaServiceImageTags">
    <vt:lpwstr/>
  </property>
</Properties>
</file>