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147477942" r:id="rId5"/>
    <p:sldId id="2147477783" r:id="rId6"/>
    <p:sldId id="2147477969" r:id="rId7"/>
    <p:sldId id="2147477962" r:id="rId8"/>
    <p:sldId id="2147477963" r:id="rId9"/>
    <p:sldId id="2147477971" r:id="rId10"/>
    <p:sldId id="2147477975" r:id="rId11"/>
    <p:sldId id="2147477965" r:id="rId12"/>
    <p:sldId id="2147477966" r:id="rId13"/>
    <p:sldId id="2147477976" r:id="rId14"/>
    <p:sldId id="2147477968" r:id="rId15"/>
    <p:sldId id="2147477967" r:id="rId16"/>
    <p:sldId id="2147477974" r:id="rId17"/>
    <p:sldId id="2147477898" r:id="rId18"/>
  </p:sldIdLst>
  <p:sldSz cx="12192000" cy="6858000"/>
  <p:notesSz cx="6858000" cy="9144000"/>
  <p:embeddedFontLst>
    <p:embeddedFont>
      <p:font typeface="Amare Walter Neue" panose="020B0503040202060203" pitchFamily="34" charset="0"/>
      <p:regular r:id="rId20"/>
      <p:bold r:id="rId21"/>
      <p:italic r:id="rId22"/>
      <p:boldItalic r:id="rId23"/>
    </p:embeddedFont>
    <p:embeddedFont>
      <p:font typeface="Amare Walter Neue Halbfett" panose="020B0503040202060203" pitchFamily="34" charset="0"/>
      <p:regular r:id="rId24"/>
      <p:bold r:id="rId25"/>
    </p:embeddedFont>
    <p:embeddedFont>
      <p:font typeface="Amare Walter Neue Leicht" panose="020B0303040202060203" pitchFamily="34" charset="0"/>
      <p:regular r:id="rId26"/>
    </p:embeddedFont>
    <p:embeddedFont>
      <p:font typeface="Amare Walter Neue Mager" panose="020B0403040202060203"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0F268-7B18-ED41-BFA3-50DA3EEFB613}" v="131" dt="2025-09-30T15:58:23.245"/>
    <p1510:client id="{6E8B90E0-1E98-C947-8668-86BB3DC4FB87}" v="636" dt="2025-09-30T20:56:03.819"/>
    <p1510:client id="{F3296A97-D93F-8F42-BFC4-3BD51F0ED7FE}" v="5" dt="2025-09-30T19:45:00.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p:restoredTop sz="96301"/>
  </p:normalViewPr>
  <p:slideViewPr>
    <p:cSldViewPr snapToGrid="0">
      <p:cViewPr varScale="1">
        <p:scale>
          <a:sx n="128" d="100"/>
          <a:sy n="128" d="100"/>
        </p:scale>
        <p:origin x="72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dirty="0"/>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C80B-3725-689C-87DA-E682D4BAD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D767C-EE8B-0037-8516-0ED51EE5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F2C92-6056-3B35-6A30-1EBAD27F4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1E61BD-3764-318A-9867-7C3EEDFC1877}"/>
              </a:ext>
            </a:extLst>
          </p:cNvPr>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131230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12</a:t>
            </a:fld>
            <a:endParaRPr lang="en-US"/>
          </a:p>
        </p:txBody>
      </p:sp>
    </p:spTree>
    <p:extLst>
      <p:ext uri="{BB962C8B-B14F-4D97-AF65-F5344CB8AC3E}">
        <p14:creationId xmlns:p14="http://schemas.microsoft.com/office/powerpoint/2010/main" val="11856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13</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14</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dirty="0"/>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3</a:t>
            </a:fld>
            <a:endParaRPr lang="en-US" dirty="0"/>
          </a:p>
        </p:txBody>
      </p:sp>
    </p:spTree>
    <p:extLst>
      <p:ext uri="{BB962C8B-B14F-4D97-AF65-F5344CB8AC3E}">
        <p14:creationId xmlns:p14="http://schemas.microsoft.com/office/powerpoint/2010/main" val="193091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4</a:t>
            </a:fld>
            <a:endParaRPr lang="en-US" dirty="0"/>
          </a:p>
        </p:txBody>
      </p:sp>
    </p:spTree>
    <p:extLst>
      <p:ext uri="{BB962C8B-B14F-4D97-AF65-F5344CB8AC3E}">
        <p14:creationId xmlns:p14="http://schemas.microsoft.com/office/powerpoint/2010/main" val="198965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5</a:t>
            </a:fld>
            <a:endParaRPr lang="en-US" dirty="0"/>
          </a:p>
        </p:txBody>
      </p:sp>
    </p:spTree>
    <p:extLst>
      <p:ext uri="{BB962C8B-B14F-4D97-AF65-F5344CB8AC3E}">
        <p14:creationId xmlns:p14="http://schemas.microsoft.com/office/powerpoint/2010/main" val="256311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129139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A68D-43AA-BDCE-038C-F89EA7587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E77C9-916E-4D13-1513-E166ECB99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1ADB4-2009-85D5-93B0-FBB4D3C94D93}"/>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AC5323D0-F09D-D1CF-59DE-5109457BC234}"/>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367271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71323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9586210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a:solidFill>
                  <a:schemeClr val="bg2"/>
                </a:solidFill>
              </a:rPr>
              <a:t>Copyright © 2025 Amare Global. All rights reserved.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microsoft.com/office/2007/relationships/hdphoto" Target="../media/hdphoto3.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6.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0.xml"/><Relationship Id="rId11" Type="http://schemas.openxmlformats.org/officeDocument/2006/relationships/image" Target="../media/image17.png"/><Relationship Id="rId5" Type="http://schemas.openxmlformats.org/officeDocument/2006/relationships/slideLayout" Target="../slideLayouts/slideLayout3.xml"/><Relationship Id="rId10" Type="http://schemas.openxmlformats.org/officeDocument/2006/relationships/image" Target="../media/image18.emf"/><Relationship Id="rId4" Type="http://schemas.openxmlformats.org/officeDocument/2006/relationships/tags" Target="../tags/tag27.xml"/><Relationship Id="rId9"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image" Target="../media/image1.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21.jpg"/><Relationship Id="rId17" Type="http://schemas.openxmlformats.org/officeDocument/2006/relationships/image" Target="../media/image23.emf"/><Relationship Id="rId2" Type="http://schemas.openxmlformats.org/officeDocument/2006/relationships/tags" Target="../tags/tag31.xml"/><Relationship Id="rId16" Type="http://schemas.openxmlformats.org/officeDocument/2006/relationships/image" Target="../media/image22.em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11.xml"/><Relationship Id="rId5" Type="http://schemas.openxmlformats.org/officeDocument/2006/relationships/tags" Target="../tags/tag34.xml"/><Relationship Id="rId15" Type="http://schemas.microsoft.com/office/2007/relationships/hdphoto" Target="../media/hdphoto3.wdp"/><Relationship Id="rId10" Type="http://schemas.openxmlformats.org/officeDocument/2006/relationships/slideLayout" Target="../slideLayouts/slideLayout3.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s://www.amare.com/" TargetMode="External"/><Relationship Id="rId5" Type="http://schemas.openxmlformats.org/officeDocument/2006/relationships/hyperlink" Target="https://amareglobal-my.sharepoint.com/:f:/g/personal/gyalgin_amare_com/IgCqGGmbHc_OT5ChU6yIlk3sATMUxA-_qGzgcBWTN4XfF8Q?e=pIZtHf"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notesSlide" Target="../notesSlides/notesSlide4.xml"/><Relationship Id="rId4" Type="http://schemas.openxmlformats.org/officeDocument/2006/relationships/slideLayout" Target="../slideLayouts/slideLayout17.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3.emf"/><Relationship Id="rId3" Type="http://schemas.openxmlformats.org/officeDocument/2006/relationships/tags" Target="../tags/tag18.xml"/><Relationship Id="rId7" Type="http://schemas.openxmlformats.org/officeDocument/2006/relationships/tags" Target="../tags/tag22.xml"/><Relationship Id="rId12" Type="http://schemas.microsoft.com/office/2007/relationships/hdphoto" Target="../media/hdphoto3.wdp"/><Relationship Id="rId17" Type="http://schemas.openxmlformats.org/officeDocument/2006/relationships/image" Target="../media/image17.png"/><Relationship Id="rId2" Type="http://schemas.openxmlformats.org/officeDocument/2006/relationships/tags" Target="../tags/tag17.xml"/><Relationship Id="rId16" Type="http://schemas.openxmlformats.org/officeDocument/2006/relationships/image" Target="../media/image16.e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png"/><Relationship Id="rId5" Type="http://schemas.openxmlformats.org/officeDocument/2006/relationships/tags" Target="../tags/tag20.xml"/><Relationship Id="rId15" Type="http://schemas.openxmlformats.org/officeDocument/2006/relationships/image" Target="../media/image15.emf"/><Relationship Id="rId10" Type="http://schemas.openxmlformats.org/officeDocument/2006/relationships/notesSlide" Target="../notesSlides/notesSlide9.xml"/><Relationship Id="rId4" Type="http://schemas.openxmlformats.org/officeDocument/2006/relationships/tags" Target="../tags/tag19.xml"/><Relationship Id="rId9" Type="http://schemas.openxmlformats.org/officeDocument/2006/relationships/slideLayout" Target="../slideLayouts/slideLayout3.xml"/><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58BDE63-B9B7-6F59-5330-C5DDB57F1C34}"/>
              </a:ext>
            </a:extLst>
          </p:cNvPr>
          <p:cNvSpPr txBox="1"/>
          <p:nvPr/>
        </p:nvSpPr>
        <p:spPr>
          <a:xfrm>
            <a:off x="793517" y="2929961"/>
            <a:ext cx="5675739" cy="857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5400" b="1" dirty="0" err="1">
                <a:solidFill>
                  <a:schemeClr val="bg1"/>
                </a:solidFill>
                <a:latin typeface="Amare Walter Neue Leicht" panose="020B0303040202060203" pitchFamily="34" charset="77"/>
                <a:cs typeface="Arial"/>
              </a:rPr>
              <a:t>Mentabiotics</a:t>
            </a:r>
            <a:r>
              <a:rPr lang="en-US" sz="5400" b="1" dirty="0">
                <a:solidFill>
                  <a:schemeClr val="bg1"/>
                </a:solidFill>
                <a:latin typeface="Amare Walter Neue Leicht" panose="020B0303040202060203" pitchFamily="34" charset="77"/>
                <a:cs typeface="Arial"/>
              </a:rPr>
              <a:t>™*</a:t>
            </a:r>
            <a:endParaRPr lang="en-US" sz="5400" dirty="0">
              <a:solidFill>
                <a:schemeClr val="bg1"/>
              </a:solidFill>
              <a:latin typeface="Amare Walter Neue Leicht" panose="020B0303040202060203" pitchFamily="34" charset="77"/>
              <a:cs typeface="Arial"/>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3"/>
          <a:stretch>
            <a:fillRect/>
          </a:stretch>
        </p:blipFill>
        <p:spPr>
          <a:xfrm>
            <a:off x="898269" y="2067924"/>
            <a:ext cx="2678047" cy="804360"/>
          </a:xfrm>
          <a:prstGeom prst="rect">
            <a:avLst/>
          </a:prstGeom>
        </p:spPr>
      </p:pic>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16" name="Resim 15">
            <a:extLst>
              <a:ext uri="{FF2B5EF4-FFF2-40B4-BE49-F238E27FC236}">
                <a16:creationId xmlns:a16="http://schemas.microsoft.com/office/drawing/2014/main" id="{CC8A6CC0-05F2-A869-F4D1-C7549FD77B8A}"/>
              </a:ext>
            </a:extLst>
          </p:cNvPr>
          <p:cNvPicPr>
            <a:picLocks noChangeAspect="1"/>
          </p:cNvPicPr>
          <p:nvPr/>
        </p:nvPicPr>
        <p:blipFill>
          <a:blip r:embed="rId6"/>
          <a:stretch>
            <a:fillRect/>
          </a:stretch>
        </p:blipFill>
        <p:spPr>
          <a:xfrm>
            <a:off x="6647198" y="-2015"/>
            <a:ext cx="5544802" cy="6221783"/>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199F-50E2-7400-2815-CE8BC15C83D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33822C8C-8D0C-7889-2CE3-08DCD31D4901}"/>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2BE3483-AE59-279D-9AF9-BDDADF492DFE}"/>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Benefits</a:t>
            </a:r>
            <a:endParaRPr lang="en-US" sz="4400" baseline="3000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453B8B71-4BA9-51BC-6EF4-B10F17DBBFD5}"/>
              </a:ext>
            </a:extLst>
          </p:cNvPr>
          <p:cNvSpPr txBox="1">
            <a:spLocks/>
          </p:cNvSpPr>
          <p:nvPr>
            <p:custDataLst>
              <p:tags r:id="rId2"/>
            </p:custDataLst>
          </p:nvPr>
        </p:nvSpPr>
        <p:spPr>
          <a:xfrm>
            <a:off x="4780247" y="17234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And More</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290ED77A-6C54-B559-7F6E-A6A9D288541D}"/>
              </a:ext>
            </a:extLst>
          </p:cNvPr>
          <p:cNvSpPr txBox="1">
            <a:spLocks/>
          </p:cNvSpPr>
          <p:nvPr>
            <p:custDataLst>
              <p:tags r:id="rId3"/>
            </p:custDataLst>
          </p:nvPr>
        </p:nvSpPr>
        <p:spPr>
          <a:xfrm>
            <a:off x="5521191" y="2130168"/>
            <a:ext cx="5710853" cy="20906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Multi-component formula combining </a:t>
            </a:r>
            <a:r>
              <a:rPr lang="en-US" sz="1400" dirty="0" err="1">
                <a:solidFill>
                  <a:schemeClr val="accent3"/>
                </a:solidFill>
                <a:latin typeface="Amare Walter Neue Mager"/>
              </a:rPr>
              <a:t>fibres</a:t>
            </a:r>
            <a:r>
              <a:rPr lang="en-US" sz="1400" dirty="0">
                <a:solidFill>
                  <a:schemeClr val="accent3"/>
                </a:solidFill>
                <a:latin typeface="Amare Walter Neue Mager"/>
              </a:rPr>
              <a:t>, live cultures,</a:t>
            </a:r>
          </a:p>
          <a:p>
            <a:pPr>
              <a:lnSpc>
                <a:spcPct val="100000"/>
              </a:lnSpc>
              <a:spcBef>
                <a:spcPts val="0"/>
              </a:spcBef>
            </a:pPr>
            <a:r>
              <a:rPr lang="en-US" sz="1400" dirty="0">
                <a:solidFill>
                  <a:schemeClr val="accent3"/>
                </a:solidFill>
                <a:latin typeface="Amare Walter Neue Mager"/>
              </a:rPr>
              <a:t>amino acids,</a:t>
            </a:r>
          </a:p>
          <a:p>
            <a:pPr>
              <a:lnSpc>
                <a:spcPct val="100000"/>
              </a:lnSpc>
              <a:spcBef>
                <a:spcPts val="0"/>
              </a:spcBef>
            </a:pPr>
            <a:r>
              <a:rPr lang="en-US" sz="1400" dirty="0">
                <a:solidFill>
                  <a:schemeClr val="accent3"/>
                </a:solidFill>
                <a:latin typeface="Amare Walter Neue Mager"/>
              </a:rPr>
              <a:t>magnesium, and plant ingredients</a:t>
            </a:r>
          </a:p>
          <a:p>
            <a:pPr>
              <a:lnSpc>
                <a:spcPct val="100000"/>
              </a:lnSpc>
              <a:spcBef>
                <a:spcPts val="0"/>
              </a:spcBef>
            </a:pPr>
            <a:r>
              <a:rPr lang="en-US" sz="1400" dirty="0">
                <a:solidFill>
                  <a:schemeClr val="accent3"/>
                </a:solidFill>
                <a:latin typeface="Amare Walter Neue Mager"/>
              </a:rPr>
              <a:t>Includes </a:t>
            </a:r>
            <a:r>
              <a:rPr lang="en-US" sz="1400" dirty="0" err="1">
                <a:solidFill>
                  <a:schemeClr val="accent3"/>
                </a:solidFill>
                <a:latin typeface="Amare Walter Neue Mager"/>
              </a:rPr>
              <a:t>isomalto</a:t>
            </a:r>
            <a:r>
              <a:rPr lang="en-US" sz="1400" dirty="0">
                <a:solidFill>
                  <a:schemeClr val="accent3"/>
                </a:solidFill>
                <a:latin typeface="Amare Walter Neue Mager"/>
              </a:rPr>
              <a:t>- and </a:t>
            </a:r>
            <a:r>
              <a:rPr lang="en-US" sz="1400" dirty="0" err="1">
                <a:solidFill>
                  <a:schemeClr val="accent3"/>
                </a:solidFill>
                <a:latin typeface="Amare Walter Neue Mager"/>
              </a:rPr>
              <a:t>galacto</a:t>
            </a:r>
            <a:r>
              <a:rPr lang="en-US" sz="1400" dirty="0">
                <a:solidFill>
                  <a:schemeClr val="accent3"/>
                </a:solidFill>
                <a:latin typeface="Amare Walter Neue Mager"/>
              </a:rPr>
              <a:t>-oligosaccharides to diversify the </a:t>
            </a:r>
            <a:r>
              <a:rPr lang="en-US" sz="1400" dirty="0" err="1">
                <a:solidFill>
                  <a:schemeClr val="accent3"/>
                </a:solidFill>
                <a:latin typeface="Amare Walter Neue Mager"/>
              </a:rPr>
              <a:t>fibre</a:t>
            </a:r>
            <a:r>
              <a:rPr lang="en-US" sz="1400" dirty="0">
                <a:solidFill>
                  <a:schemeClr val="accent3"/>
                </a:solidFill>
                <a:latin typeface="Amare Walter Neue Mager"/>
              </a:rPr>
              <a:t> profile</a:t>
            </a:r>
          </a:p>
          <a:p>
            <a:pPr>
              <a:lnSpc>
                <a:spcPct val="100000"/>
              </a:lnSpc>
              <a:spcBef>
                <a:spcPts val="0"/>
              </a:spcBef>
            </a:pPr>
            <a:r>
              <a:rPr lang="en-US" sz="1400" dirty="0">
                <a:solidFill>
                  <a:schemeClr val="accent3"/>
                </a:solidFill>
                <a:latin typeface="Amare Walter Neue Mager"/>
              </a:rPr>
              <a:t>Features botanical extracts such as green tea, grape seed, maritime pine bark, ginger, and apple fruit</a:t>
            </a:r>
          </a:p>
          <a:p>
            <a:pPr>
              <a:lnSpc>
                <a:spcPct val="100000"/>
              </a:lnSpc>
              <a:spcBef>
                <a:spcPts val="0"/>
              </a:spcBef>
            </a:pPr>
            <a:r>
              <a:rPr lang="en-US" sz="1400" dirty="0">
                <a:solidFill>
                  <a:schemeClr val="accent3"/>
                </a:solidFill>
                <a:latin typeface="Amare Walter Neue Mager"/>
              </a:rPr>
              <a:t>Contains L-glutamine, a widely used amino acid</a:t>
            </a:r>
          </a:p>
          <a:p>
            <a:pPr>
              <a:lnSpc>
                <a:spcPct val="100000"/>
              </a:lnSpc>
              <a:spcBef>
                <a:spcPts val="0"/>
              </a:spcBef>
            </a:pPr>
            <a:r>
              <a:rPr lang="en-US" sz="1400" dirty="0">
                <a:solidFill>
                  <a:schemeClr val="accent3"/>
                </a:solidFill>
                <a:latin typeface="Amare Walter Neue Mager"/>
              </a:rPr>
              <a:t>Designed for easy daily use as part of a balanced lifestyle</a:t>
            </a:r>
            <a:endParaRPr lang="en-US" sz="14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EBD41E92-7873-23A1-FAA0-2433F75E62D7}"/>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1A56EF01-9AAB-BFF0-DF3F-C5327874043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E135D714-C0E1-80B1-7E19-C7388008164B}"/>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4BA0CBF4-47D8-E03B-E524-C4FF81757CB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0F078F9B-BF90-7E1D-D861-575CF5984A8D}"/>
              </a:ext>
            </a:extLst>
          </p:cNvPr>
          <p:cNvSpPr txBox="1"/>
          <p:nvPr/>
        </p:nvSpPr>
        <p:spPr>
          <a:xfrm>
            <a:off x="422531" y="5018484"/>
            <a:ext cx="3123858" cy="954107"/>
          </a:xfrm>
          <a:prstGeom prst="rect">
            <a:avLst/>
          </a:prstGeom>
          <a:noFill/>
          <a:ln w="6350">
            <a:solidFill>
              <a:schemeClr val="bg1"/>
            </a:solidFill>
          </a:ln>
        </p:spPr>
        <p:txBody>
          <a:bodyPr wrap="square" rtlCol="0">
            <a:spAutoFit/>
          </a:bodyPr>
          <a:lstStyle/>
          <a:p>
            <a:r>
              <a:rPr lang="en-US" sz="800" dirty="0">
                <a:solidFill>
                  <a:schemeClr val="bg1"/>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p>
        </p:txBody>
      </p:sp>
      <p:sp>
        <p:nvSpPr>
          <p:cNvPr id="3" name="Title 1">
            <a:extLst>
              <a:ext uri="{FF2B5EF4-FFF2-40B4-BE49-F238E27FC236}">
                <a16:creationId xmlns:a16="http://schemas.microsoft.com/office/drawing/2014/main" id="{82DC23B5-4210-EBB6-3CA5-CA8F392DA71D}"/>
              </a:ext>
            </a:extLst>
          </p:cNvPr>
          <p:cNvSpPr txBox="1">
            <a:spLocks/>
          </p:cNvSpPr>
          <p:nvPr>
            <p:custDataLst>
              <p:tags r:id="rId4"/>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4" name="Resim 13">
            <a:extLst>
              <a:ext uri="{FF2B5EF4-FFF2-40B4-BE49-F238E27FC236}">
                <a16:creationId xmlns:a16="http://schemas.microsoft.com/office/drawing/2014/main" id="{C510F7E5-45DF-902F-7591-3D66EEB0BEFF}"/>
              </a:ext>
            </a:extLst>
          </p:cNvPr>
          <p:cNvPicPr>
            <a:picLocks noChangeAspect="1"/>
          </p:cNvPicPr>
          <p:nvPr/>
        </p:nvPicPr>
        <p:blipFill>
          <a:blip r:embed="rId9"/>
          <a:stretch>
            <a:fillRect/>
          </a:stretch>
        </p:blipFill>
        <p:spPr>
          <a:xfrm>
            <a:off x="4780247" y="2195484"/>
            <a:ext cx="740944" cy="740944"/>
          </a:xfrm>
          <a:prstGeom prst="rect">
            <a:avLst/>
          </a:prstGeom>
        </p:spPr>
      </p:pic>
      <p:pic>
        <p:nvPicPr>
          <p:cNvPr id="6" name="Resim 5">
            <a:extLst>
              <a:ext uri="{FF2B5EF4-FFF2-40B4-BE49-F238E27FC236}">
                <a16:creationId xmlns:a16="http://schemas.microsoft.com/office/drawing/2014/main" id="{5534BBA3-5CFE-1763-C6FB-F8CB5577AC48}"/>
              </a:ext>
            </a:extLst>
          </p:cNvPr>
          <p:cNvPicPr>
            <a:picLocks noChangeAspect="1"/>
          </p:cNvPicPr>
          <p:nvPr/>
        </p:nvPicPr>
        <p:blipFill>
          <a:blip r:embed="rId10"/>
          <a:stretch>
            <a:fillRect/>
          </a:stretch>
        </p:blipFill>
        <p:spPr>
          <a:xfrm>
            <a:off x="4738648" y="2195484"/>
            <a:ext cx="824142" cy="824142"/>
          </a:xfrm>
          <a:prstGeom prst="rect">
            <a:avLst/>
          </a:prstGeom>
        </p:spPr>
      </p:pic>
      <p:pic>
        <p:nvPicPr>
          <p:cNvPr id="7" name="Resim 6">
            <a:extLst>
              <a:ext uri="{FF2B5EF4-FFF2-40B4-BE49-F238E27FC236}">
                <a16:creationId xmlns:a16="http://schemas.microsoft.com/office/drawing/2014/main" id="{CA196A34-F8AF-B618-7D5A-5518EB930846}"/>
              </a:ext>
            </a:extLst>
          </p:cNvPr>
          <p:cNvPicPr>
            <a:picLocks noChangeAspect="1"/>
          </p:cNvPicPr>
          <p:nvPr/>
        </p:nvPicPr>
        <p:blipFill>
          <a:blip r:embed="rId11"/>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314268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BF42369A-AB5C-331C-3EC8-CF7D26607C6A}"/>
              </a:ext>
            </a:extLst>
          </p:cNvPr>
          <p:cNvPicPr>
            <a:picLocks noChangeAspect="1"/>
          </p:cNvPicPr>
          <p:nvPr/>
        </p:nvPicPr>
        <p:blipFill>
          <a:blip r:embed="rId4"/>
          <a:stretch>
            <a:fillRect/>
          </a:stretch>
        </p:blipFill>
        <p:spPr>
          <a:xfrm>
            <a:off x="1500197" y="1176778"/>
            <a:ext cx="3225901" cy="5066946"/>
          </a:xfrm>
          <a:prstGeom prst="rect">
            <a:avLst/>
          </a:prstGeom>
        </p:spPr>
      </p:pic>
      <p:sp>
        <p:nvSpPr>
          <p:cNvPr id="14" name="Dikdörtgen 13">
            <a:extLst>
              <a:ext uri="{FF2B5EF4-FFF2-40B4-BE49-F238E27FC236}">
                <a16:creationId xmlns:a16="http://schemas.microsoft.com/office/drawing/2014/main" id="{3F766A88-19CE-330B-00BE-C964D81BF05F}"/>
              </a:ext>
            </a:extLst>
          </p:cNvPr>
          <p:cNvSpPr/>
          <p:nvPr/>
        </p:nvSpPr>
        <p:spPr>
          <a:xfrm>
            <a:off x="6087024" y="-15406"/>
            <a:ext cx="6104976" cy="68734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691C4AB3-A252-F603-9209-CF20DE2A368C}"/>
              </a:ext>
            </a:extLst>
          </p:cNvPr>
          <p:cNvPicPr>
            <a:picLocks noChangeAspect="1"/>
          </p:cNvPicPr>
          <p:nvPr/>
        </p:nvPicPr>
        <p:blipFill>
          <a:blip r:embed="rId5"/>
          <a:stretch>
            <a:fillRect/>
          </a:stretch>
        </p:blipFill>
        <p:spPr>
          <a:xfrm>
            <a:off x="8935083" y="967475"/>
            <a:ext cx="994108" cy="4594392"/>
          </a:xfrm>
          <a:prstGeom prst="rect">
            <a:avLst/>
          </a:prstGeom>
        </p:spPr>
      </p:pic>
      <p:sp>
        <p:nvSpPr>
          <p:cNvPr id="21" name="Rectangle 16">
            <a:extLst>
              <a:ext uri="{FF2B5EF4-FFF2-40B4-BE49-F238E27FC236}">
                <a16:creationId xmlns:a16="http://schemas.microsoft.com/office/drawing/2014/main" id="{5BB622FB-B8D8-8816-07B2-C694F9EF6B6E}"/>
              </a:ext>
            </a:extLst>
          </p:cNvPr>
          <p:cNvSpPr/>
          <p:nvPr/>
        </p:nvSpPr>
        <p:spPr>
          <a:xfrm>
            <a:off x="6089650" y="-633818"/>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6"/>
          <a:stretch>
            <a:fillRect/>
          </a:stretch>
        </p:blipFill>
        <p:spPr>
          <a:xfrm>
            <a:off x="245723" y="6429613"/>
            <a:ext cx="1184953" cy="218597"/>
          </a:xfrm>
          <a:prstGeom prst="rect">
            <a:avLst/>
          </a:prstGeom>
        </p:spPr>
      </p:pic>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6"/>
          <a:stretch>
            <a:fillRect/>
          </a:stretch>
        </p:blipFill>
        <p:spPr>
          <a:xfrm>
            <a:off x="245723" y="6429613"/>
            <a:ext cx="1184953" cy="218597"/>
          </a:xfrm>
          <a:prstGeom prst="rect">
            <a:avLst/>
          </a:prstGeom>
        </p:spPr>
      </p:pic>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accent3"/>
                </a:solidFill>
                <a:latin typeface="Amare Walter Neue Leicht" panose="020B0303040202060203" pitchFamily="34" charset="77"/>
              </a:rPr>
              <a:t>Nutritional Information</a:t>
            </a:r>
            <a:endParaRPr lang="en-US" sz="4400" baseline="30000">
              <a:solidFill>
                <a:schemeClr val="accent3"/>
              </a:solidFill>
              <a:latin typeface="Amare Walter Neue Leicht" panose="020B0303040202060203" pitchFamily="34" charset="77"/>
            </a:endParaRPr>
          </a:p>
        </p:txBody>
      </p:sp>
      <p:sp>
        <p:nvSpPr>
          <p:cNvPr id="7" name="Title 1">
            <a:extLst>
              <a:ext uri="{FF2B5EF4-FFF2-40B4-BE49-F238E27FC236}">
                <a16:creationId xmlns:a16="http://schemas.microsoft.com/office/drawing/2014/main" id="{DC0CB4A6-3F50-6AA8-511B-0B0D4C757061}"/>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11</a:t>
            </a:fld>
            <a:endParaRPr lang="en-US"/>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Tree>
    <p:extLst>
      <p:ext uri="{BB962C8B-B14F-4D97-AF65-F5344CB8AC3E}">
        <p14:creationId xmlns:p14="http://schemas.microsoft.com/office/powerpoint/2010/main" val="101232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16E0F8E4-49CC-D259-3F0C-CA06A7FFA822}"/>
              </a:ext>
            </a:extLst>
          </p:cNvPr>
          <p:cNvPicPr>
            <a:picLocks noChangeAspect="1"/>
          </p:cNvPicPr>
          <p:nvPr/>
        </p:nvPicPr>
        <p:blipFill>
          <a:blip r:embed="rId12"/>
          <a:stretch>
            <a:fillRect/>
          </a:stretch>
        </p:blipFill>
        <p:spPr>
          <a:xfrm>
            <a:off x="9145996" y="-17099"/>
            <a:ext cx="3039707" cy="6276941"/>
          </a:xfrm>
          <a:prstGeom prst="rect">
            <a:avLst/>
          </a:prstGeom>
        </p:spPr>
      </p:pic>
      <p:sp>
        <p:nvSpPr>
          <p:cNvPr id="14" name="Rectangle 16">
            <a:extLst>
              <a:ext uri="{FF2B5EF4-FFF2-40B4-BE49-F238E27FC236}">
                <a16:creationId xmlns:a16="http://schemas.microsoft.com/office/drawing/2014/main" id="{5829906E-7C10-1BAC-4EC4-A89C75D0099B}"/>
              </a:ext>
            </a:extLst>
          </p:cNvPr>
          <p:cNvSpPr>
            <a:spLocks/>
          </p:cNvSpPr>
          <p:nvPr/>
        </p:nvSpPr>
        <p:spPr>
          <a:xfrm>
            <a:off x="9130723" y="-15170"/>
            <a:ext cx="3053922" cy="6326011"/>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12</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303220" y="5308923"/>
            <a:ext cx="8045649" cy="861774"/>
          </a:xfrm>
          <a:prstGeom prst="rect">
            <a:avLst/>
          </a:prstGeom>
          <a:noFill/>
        </p:spPr>
        <p:txBody>
          <a:bodyPr wrap="square">
            <a:spAutoFit/>
          </a:bodyPr>
          <a:lstStyle/>
          <a:p>
            <a:r>
              <a:rPr lang="en-US" sz="1000" dirty="0" err="1">
                <a:solidFill>
                  <a:schemeClr val="accent3"/>
                </a:solidFill>
                <a:latin typeface="Amare Walter Neue Mager" panose="020B0403040202060203" pitchFamily="34" charset="77"/>
              </a:rPr>
              <a:t>Isomalto</a:t>
            </a:r>
            <a:r>
              <a:rPr lang="en-US" sz="1000" dirty="0">
                <a:solidFill>
                  <a:schemeClr val="accent3"/>
                </a:solidFill>
                <a:latin typeface="Amare Walter Neue Mager" panose="020B0403040202060203" pitchFamily="34" charset="77"/>
              </a:rPr>
              <a:t>-oligosaccharide, </a:t>
            </a:r>
            <a:r>
              <a:rPr lang="en-US" sz="1000" dirty="0" err="1">
                <a:solidFill>
                  <a:schemeClr val="accent3"/>
                </a:solidFill>
                <a:latin typeface="Amare Walter Neue Mager" panose="020B0403040202060203" pitchFamily="34" charset="77"/>
              </a:rPr>
              <a:t>galacto</a:t>
            </a:r>
            <a:r>
              <a:rPr lang="en-US" sz="1000" dirty="0">
                <a:solidFill>
                  <a:schemeClr val="accent3"/>
                </a:solidFill>
                <a:latin typeface="Amare Walter Neue Mager" panose="020B0403040202060203" pitchFamily="34" charset="77"/>
              </a:rPr>
              <a:t>-oligosaccharide from lactose (milk), partially hydrolyzed guar gum (Cyamopsis </a:t>
            </a:r>
            <a:r>
              <a:rPr lang="en-US" sz="1000" dirty="0" err="1">
                <a:solidFill>
                  <a:schemeClr val="accent3"/>
                </a:solidFill>
                <a:latin typeface="Amare Walter Neue Mager" panose="020B0403040202060203" pitchFamily="34" charset="77"/>
              </a:rPr>
              <a:t>tetragonoloba</a:t>
            </a:r>
            <a:r>
              <a:rPr lang="en-US" sz="1000" dirty="0">
                <a:solidFill>
                  <a:schemeClr val="accent3"/>
                </a:solidFill>
                <a:latin typeface="Amare Walter Neue Mager" panose="020B0403040202060203" pitchFamily="34" charset="77"/>
              </a:rPr>
              <a:t> (L.) Taub.), green tea leaf extract (Camellia sinensis), L-glutamine, </a:t>
            </a:r>
            <a:r>
              <a:rPr lang="en-US" sz="1000" dirty="0" err="1">
                <a:solidFill>
                  <a:schemeClr val="accent3"/>
                </a:solidFill>
                <a:latin typeface="Amare Walter Neue Mager" panose="020B0403040202060203" pitchFamily="34" charset="77"/>
              </a:rPr>
              <a:t>flavouring</a:t>
            </a:r>
            <a:r>
              <a:rPr lang="en-US" sz="1000" dirty="0">
                <a:solidFill>
                  <a:schemeClr val="accent3"/>
                </a:solidFill>
                <a:latin typeface="Amare Walter Neue Mager" panose="020B0403040202060203" pitchFamily="34" charset="77"/>
              </a:rPr>
              <a:t>, magnesium oxide, </a:t>
            </a:r>
            <a:r>
              <a:rPr lang="en-US" sz="1000" dirty="0" err="1">
                <a:solidFill>
                  <a:schemeClr val="accent3"/>
                </a:solidFill>
                <a:latin typeface="Amare Walter Neue Mager" panose="020B0403040202060203" pitchFamily="34" charset="77"/>
              </a:rPr>
              <a:t>Cerebiome</a:t>
            </a:r>
            <a:r>
              <a:rPr lang="en-US" sz="1000" dirty="0">
                <a:solidFill>
                  <a:schemeClr val="accent3"/>
                </a:solidFill>
                <a:latin typeface="Amare Walter Neue Mager" panose="020B0403040202060203" pitchFamily="34" charset="77"/>
              </a:rPr>
              <a:t> bacterial blend (Lactobacillus </a:t>
            </a:r>
            <a:r>
              <a:rPr lang="en-US" sz="1000" dirty="0" err="1">
                <a:solidFill>
                  <a:schemeClr val="accent3"/>
                </a:solidFill>
                <a:latin typeface="Amare Walter Neue Mager" panose="020B0403040202060203" pitchFamily="34" charset="77"/>
              </a:rPr>
              <a:t>helveticus</a:t>
            </a:r>
            <a:r>
              <a:rPr lang="en-US" sz="1000" dirty="0">
                <a:solidFill>
                  <a:schemeClr val="accent3"/>
                </a:solidFill>
                <a:latin typeface="Amare Walter Neue Mager" panose="020B0403040202060203" pitchFamily="34" charset="77"/>
              </a:rPr>
              <a:t> R0052, </a:t>
            </a:r>
            <a:r>
              <a:rPr lang="en-US" sz="1000" dirty="0" err="1">
                <a:solidFill>
                  <a:schemeClr val="accent3"/>
                </a:solidFill>
                <a:latin typeface="Amare Walter Neue Mager" panose="020B0403040202060203" pitchFamily="34" charset="77"/>
              </a:rPr>
              <a:t>Lacticaseibacillus</a:t>
            </a:r>
            <a:r>
              <a:rPr lang="en-US" sz="1000" dirty="0">
                <a:solidFill>
                  <a:schemeClr val="accent3"/>
                </a:solidFill>
                <a:latin typeface="Amare Walter Neue Mager" panose="020B0403040202060203" pitchFamily="34" charset="77"/>
              </a:rPr>
              <a:t> </a:t>
            </a:r>
            <a:r>
              <a:rPr lang="en-US" sz="1000" dirty="0" err="1">
                <a:solidFill>
                  <a:schemeClr val="accent3"/>
                </a:solidFill>
                <a:latin typeface="Amare Walter Neue Mager" panose="020B0403040202060203" pitchFamily="34" charset="77"/>
              </a:rPr>
              <a:t>rhamnosus</a:t>
            </a:r>
            <a:r>
              <a:rPr lang="en-US" sz="1000" dirty="0">
                <a:solidFill>
                  <a:schemeClr val="accent3"/>
                </a:solidFill>
                <a:latin typeface="Amare Walter Neue Mager" panose="020B0403040202060203" pitchFamily="34" charset="77"/>
              </a:rPr>
              <a:t> R0011, Bifidobacterium longum R0175) </a:t>
            </a:r>
            <a:r>
              <a:rPr lang="en-US" sz="1000" b="1" dirty="0">
                <a:solidFill>
                  <a:schemeClr val="accent3"/>
                </a:solidFill>
                <a:latin typeface="Amare Walter Neue Mager" panose="020B0403040202060203" pitchFamily="34" charset="77"/>
              </a:rPr>
              <a:t>(soy)</a:t>
            </a:r>
            <a:r>
              <a:rPr lang="en-US" sz="1000" dirty="0">
                <a:solidFill>
                  <a:schemeClr val="accent3"/>
                </a:solidFill>
                <a:latin typeface="Amare Walter Neue Mager" panose="020B0403040202060203" pitchFamily="34" charset="77"/>
              </a:rPr>
              <a:t>, acidity regulator: citric acid, sweetener: </a:t>
            </a:r>
            <a:r>
              <a:rPr lang="en-US" sz="1000" dirty="0" err="1">
                <a:solidFill>
                  <a:schemeClr val="accent3"/>
                </a:solidFill>
                <a:latin typeface="Amare Walter Neue Mager" panose="020B0403040202060203" pitchFamily="34" charset="77"/>
              </a:rPr>
              <a:t>steviol</a:t>
            </a:r>
            <a:r>
              <a:rPr lang="en-US" sz="1000" dirty="0">
                <a:solidFill>
                  <a:schemeClr val="accent3"/>
                </a:solidFill>
                <a:latin typeface="Amare Walter Neue Mager" panose="020B0403040202060203" pitchFamily="34" charset="77"/>
              </a:rPr>
              <a:t> glycosides from Stevia, apple fruit extract (Malus domestica) ginger rhizome extract (Zingiber officinale), maritime pine bark extract (Pinus pinaster), grape seed extract (Vitis vinifera)</a:t>
            </a: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12</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accent3"/>
                </a:solidFill>
                <a:latin typeface="Amare Walter Neue Leicht" panose="020B0303040202060203" pitchFamily="34" charset="77"/>
              </a:rPr>
              <a:t>Ingredients</a:t>
            </a:r>
            <a:endParaRPr lang="en-US" sz="4400" baseline="30000">
              <a:solidFill>
                <a:schemeClr val="accent3"/>
              </a:solidFill>
              <a:latin typeface="Amare Walter Neue Leicht" panose="020B0303040202060203" pitchFamily="34" charset="77"/>
            </a:endParaRPr>
          </a:p>
        </p:txBody>
      </p:sp>
      <p:sp>
        <p:nvSpPr>
          <p:cNvPr id="9" name="Title 1">
            <a:extLst>
              <a:ext uri="{FF2B5EF4-FFF2-40B4-BE49-F238E27FC236}">
                <a16:creationId xmlns:a16="http://schemas.microsoft.com/office/drawing/2014/main" id="{4102020C-327A-F709-DDA1-AB0B5C9AEA33}"/>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pic>
        <p:nvPicPr>
          <p:cNvPr id="21" name="Resim 20">
            <a:extLst>
              <a:ext uri="{FF2B5EF4-FFF2-40B4-BE49-F238E27FC236}">
                <a16:creationId xmlns:a16="http://schemas.microsoft.com/office/drawing/2014/main" id="{CBA053C9-2E24-E9CF-2A3E-6C6BF7BFE984}"/>
              </a:ext>
            </a:extLst>
          </p:cNvPr>
          <p:cNvPicPr>
            <a:picLocks noChangeAspect="1"/>
          </p:cNvPicPr>
          <p:nvPr/>
        </p:nvPicPr>
        <p:blipFill>
          <a:blip r:embed="rId16"/>
          <a:srcRect r="66565"/>
          <a:stretch>
            <a:fillRect/>
          </a:stretch>
        </p:blipFill>
        <p:spPr>
          <a:xfrm>
            <a:off x="567916" y="1547780"/>
            <a:ext cx="1009094" cy="3612046"/>
          </a:xfrm>
          <a:prstGeom prst="rect">
            <a:avLst/>
          </a:prstGeom>
        </p:spPr>
      </p:pic>
      <p:sp>
        <p:nvSpPr>
          <p:cNvPr id="33" name="Content Placeholder 2">
            <a:extLst>
              <a:ext uri="{FF2B5EF4-FFF2-40B4-BE49-F238E27FC236}">
                <a16:creationId xmlns:a16="http://schemas.microsoft.com/office/drawing/2014/main" id="{F6527257-0E24-640E-2134-EE5A5D34913F}"/>
              </a:ext>
            </a:extLst>
          </p:cNvPr>
          <p:cNvSpPr txBox="1">
            <a:spLocks/>
          </p:cNvSpPr>
          <p:nvPr>
            <p:custDataLst>
              <p:tags r:id="rId3"/>
            </p:custDataLst>
          </p:nvPr>
        </p:nvSpPr>
        <p:spPr>
          <a:xfrm>
            <a:off x="1461551" y="1707084"/>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Green Tea Leaf Extract</a:t>
            </a:r>
          </a:p>
        </p:txBody>
      </p:sp>
      <p:sp>
        <p:nvSpPr>
          <p:cNvPr id="35" name="Content Placeholder 2">
            <a:extLst>
              <a:ext uri="{FF2B5EF4-FFF2-40B4-BE49-F238E27FC236}">
                <a16:creationId xmlns:a16="http://schemas.microsoft.com/office/drawing/2014/main" id="{C099D208-E956-AF07-E326-A88244757205}"/>
              </a:ext>
            </a:extLst>
          </p:cNvPr>
          <p:cNvSpPr txBox="1">
            <a:spLocks/>
          </p:cNvSpPr>
          <p:nvPr>
            <p:custDataLst>
              <p:tags r:id="rId4"/>
            </p:custDataLst>
          </p:nvPr>
        </p:nvSpPr>
        <p:spPr>
          <a:xfrm>
            <a:off x="1454925" y="2608231"/>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Magnesium</a:t>
            </a:r>
          </a:p>
          <a:p>
            <a:pPr marL="0" indent="0">
              <a:lnSpc>
                <a:spcPct val="100000"/>
              </a:lnSpc>
              <a:spcBef>
                <a:spcPts val="0"/>
              </a:spcBef>
              <a:buNone/>
            </a:pPr>
            <a:r>
              <a:rPr lang="en-US" sz="1400" b="1" dirty="0">
                <a:solidFill>
                  <a:schemeClr val="accent3"/>
                </a:solidFill>
                <a:latin typeface="Amare Walter Neue Mager"/>
              </a:rPr>
              <a:t>Oxide</a:t>
            </a:r>
          </a:p>
        </p:txBody>
      </p:sp>
      <p:sp>
        <p:nvSpPr>
          <p:cNvPr id="37" name="Content Placeholder 2">
            <a:extLst>
              <a:ext uri="{FF2B5EF4-FFF2-40B4-BE49-F238E27FC236}">
                <a16:creationId xmlns:a16="http://schemas.microsoft.com/office/drawing/2014/main" id="{FD291859-A936-CE43-DC8D-107EA6598DA2}"/>
              </a:ext>
            </a:extLst>
          </p:cNvPr>
          <p:cNvSpPr txBox="1">
            <a:spLocks/>
          </p:cNvSpPr>
          <p:nvPr>
            <p:custDataLst>
              <p:tags r:id="rId5"/>
            </p:custDataLst>
          </p:nvPr>
        </p:nvSpPr>
        <p:spPr>
          <a:xfrm>
            <a:off x="1501307" y="3635274"/>
            <a:ext cx="1336808" cy="2608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Stevia</a:t>
            </a:r>
          </a:p>
        </p:txBody>
      </p:sp>
      <p:sp>
        <p:nvSpPr>
          <p:cNvPr id="39" name="Content Placeholder 2">
            <a:extLst>
              <a:ext uri="{FF2B5EF4-FFF2-40B4-BE49-F238E27FC236}">
                <a16:creationId xmlns:a16="http://schemas.microsoft.com/office/drawing/2014/main" id="{84EF6C3A-49A3-2699-A38B-D1C5BBB6BE97}"/>
              </a:ext>
            </a:extLst>
          </p:cNvPr>
          <p:cNvSpPr txBox="1">
            <a:spLocks/>
          </p:cNvSpPr>
          <p:nvPr>
            <p:custDataLst>
              <p:tags r:id="rId6"/>
            </p:custDataLst>
          </p:nvPr>
        </p:nvSpPr>
        <p:spPr>
          <a:xfrm>
            <a:off x="1507933" y="4503292"/>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Apple Fruit</a:t>
            </a:r>
          </a:p>
          <a:p>
            <a:pPr marL="0" indent="0">
              <a:lnSpc>
                <a:spcPct val="100000"/>
              </a:lnSpc>
              <a:spcBef>
                <a:spcPts val="0"/>
              </a:spcBef>
              <a:buNone/>
            </a:pPr>
            <a:r>
              <a:rPr lang="en-US" sz="1400" b="1" dirty="0">
                <a:solidFill>
                  <a:schemeClr val="accent3"/>
                </a:solidFill>
                <a:latin typeface="Amare Walter Neue Mager"/>
              </a:rPr>
              <a:t>Extract</a:t>
            </a:r>
          </a:p>
        </p:txBody>
      </p:sp>
      <p:pic>
        <p:nvPicPr>
          <p:cNvPr id="40" name="Resim 39">
            <a:extLst>
              <a:ext uri="{FF2B5EF4-FFF2-40B4-BE49-F238E27FC236}">
                <a16:creationId xmlns:a16="http://schemas.microsoft.com/office/drawing/2014/main" id="{CDEC62D7-C7F9-A1E7-4564-C66CF8EA6301}"/>
              </a:ext>
            </a:extLst>
          </p:cNvPr>
          <p:cNvPicPr>
            <a:picLocks noChangeAspect="1"/>
          </p:cNvPicPr>
          <p:nvPr/>
        </p:nvPicPr>
        <p:blipFill>
          <a:blip r:embed="rId16"/>
          <a:srcRect l="66565"/>
          <a:stretch>
            <a:fillRect/>
          </a:stretch>
        </p:blipFill>
        <p:spPr>
          <a:xfrm>
            <a:off x="3100991" y="1546757"/>
            <a:ext cx="1009094" cy="3612046"/>
          </a:xfrm>
          <a:prstGeom prst="rect">
            <a:avLst/>
          </a:prstGeom>
        </p:spPr>
      </p:pic>
      <p:sp>
        <p:nvSpPr>
          <p:cNvPr id="41" name="Content Placeholder 2">
            <a:extLst>
              <a:ext uri="{FF2B5EF4-FFF2-40B4-BE49-F238E27FC236}">
                <a16:creationId xmlns:a16="http://schemas.microsoft.com/office/drawing/2014/main" id="{C81BB18A-41BF-0D89-549B-60EDB2B3A611}"/>
              </a:ext>
            </a:extLst>
          </p:cNvPr>
          <p:cNvSpPr txBox="1">
            <a:spLocks/>
          </p:cNvSpPr>
          <p:nvPr>
            <p:custDataLst>
              <p:tags r:id="rId7"/>
            </p:custDataLst>
          </p:nvPr>
        </p:nvSpPr>
        <p:spPr>
          <a:xfrm>
            <a:off x="4058979" y="1753466"/>
            <a:ext cx="167258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Ginger Rhizome</a:t>
            </a:r>
          </a:p>
          <a:p>
            <a:pPr marL="0" indent="0">
              <a:lnSpc>
                <a:spcPct val="100000"/>
              </a:lnSpc>
              <a:spcBef>
                <a:spcPts val="0"/>
              </a:spcBef>
              <a:buNone/>
            </a:pPr>
            <a:r>
              <a:rPr lang="en-US" sz="1400" b="1" dirty="0">
                <a:solidFill>
                  <a:schemeClr val="accent3"/>
                </a:solidFill>
                <a:latin typeface="Amare Walter Neue Mager"/>
              </a:rPr>
              <a:t>Extract</a:t>
            </a:r>
          </a:p>
        </p:txBody>
      </p:sp>
      <p:sp>
        <p:nvSpPr>
          <p:cNvPr id="42" name="Content Placeholder 2">
            <a:extLst>
              <a:ext uri="{FF2B5EF4-FFF2-40B4-BE49-F238E27FC236}">
                <a16:creationId xmlns:a16="http://schemas.microsoft.com/office/drawing/2014/main" id="{24D3D5D0-A283-9DB8-045A-001B7707121E}"/>
              </a:ext>
            </a:extLst>
          </p:cNvPr>
          <p:cNvSpPr txBox="1">
            <a:spLocks/>
          </p:cNvSpPr>
          <p:nvPr>
            <p:custDataLst>
              <p:tags r:id="rId8"/>
            </p:custDataLst>
          </p:nvPr>
        </p:nvSpPr>
        <p:spPr>
          <a:xfrm>
            <a:off x="4052352" y="2621483"/>
            <a:ext cx="1771979"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Maritime Pine Bark</a:t>
            </a:r>
          </a:p>
          <a:p>
            <a:pPr marL="0" indent="0">
              <a:lnSpc>
                <a:spcPct val="100000"/>
              </a:lnSpc>
              <a:spcBef>
                <a:spcPts val="0"/>
              </a:spcBef>
              <a:buNone/>
            </a:pPr>
            <a:r>
              <a:rPr lang="en-US" sz="1400" b="1" dirty="0">
                <a:solidFill>
                  <a:schemeClr val="accent3"/>
                </a:solidFill>
                <a:latin typeface="Amare Walter Neue Mager"/>
              </a:rPr>
              <a:t>Extract</a:t>
            </a:r>
          </a:p>
        </p:txBody>
      </p:sp>
      <p:sp>
        <p:nvSpPr>
          <p:cNvPr id="43" name="Content Placeholder 2">
            <a:extLst>
              <a:ext uri="{FF2B5EF4-FFF2-40B4-BE49-F238E27FC236}">
                <a16:creationId xmlns:a16="http://schemas.microsoft.com/office/drawing/2014/main" id="{0FE21453-1D91-6300-10E0-B75E55CD695E}"/>
              </a:ext>
            </a:extLst>
          </p:cNvPr>
          <p:cNvSpPr txBox="1">
            <a:spLocks/>
          </p:cNvSpPr>
          <p:nvPr>
            <p:custDataLst>
              <p:tags r:id="rId9"/>
            </p:custDataLst>
          </p:nvPr>
        </p:nvSpPr>
        <p:spPr>
          <a:xfrm>
            <a:off x="4098735" y="3648526"/>
            <a:ext cx="1336808" cy="5354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Grape Seed</a:t>
            </a:r>
          </a:p>
          <a:p>
            <a:pPr marL="0" indent="0">
              <a:lnSpc>
                <a:spcPct val="100000"/>
              </a:lnSpc>
              <a:spcBef>
                <a:spcPts val="0"/>
              </a:spcBef>
              <a:buNone/>
            </a:pPr>
            <a:r>
              <a:rPr lang="en-US" sz="1400" b="1" dirty="0">
                <a:solidFill>
                  <a:schemeClr val="accent3"/>
                </a:solidFill>
                <a:latin typeface="Amare Walter Neue Mager"/>
              </a:rPr>
              <a:t>Extract</a:t>
            </a:r>
          </a:p>
        </p:txBody>
      </p:sp>
      <p:pic>
        <p:nvPicPr>
          <p:cNvPr id="7" name="Resim 6">
            <a:extLst>
              <a:ext uri="{FF2B5EF4-FFF2-40B4-BE49-F238E27FC236}">
                <a16:creationId xmlns:a16="http://schemas.microsoft.com/office/drawing/2014/main" id="{0CB6CAF5-33A8-3CE7-B960-24CDE81AC4DA}"/>
              </a:ext>
            </a:extLst>
          </p:cNvPr>
          <p:cNvPicPr>
            <a:picLocks noGrp="1" noRot="1" noChangeAspect="1" noMove="1" noResize="1" noEditPoints="1" noAdjustHandles="1" noChangeArrowheads="1" noChangeShapeType="1" noCrop="1"/>
          </p:cNvPicPr>
          <p:nvPr/>
        </p:nvPicPr>
        <p:blipFill>
          <a:blip r:embed="rId17"/>
          <a:stretch>
            <a:fillRect/>
          </a:stretch>
        </p:blipFill>
        <p:spPr>
          <a:xfrm>
            <a:off x="562803" y="4254103"/>
            <a:ext cx="898748" cy="904700"/>
          </a:xfrm>
          <a:prstGeom prst="rect">
            <a:avLst/>
          </a:prstGeom>
        </p:spPr>
      </p:pic>
    </p:spTree>
    <p:extLst>
      <p:ext uri="{BB962C8B-B14F-4D97-AF65-F5344CB8AC3E}">
        <p14:creationId xmlns:p14="http://schemas.microsoft.com/office/powerpoint/2010/main" val="270714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A03599-81ED-D92E-822A-E6F31C7DB055}"/>
              </a:ext>
            </a:extLst>
          </p:cNvPr>
          <p:cNvSpPr txBox="1">
            <a:spLocks/>
          </p:cNvSpPr>
          <p:nvPr>
            <p:custDataLst>
              <p:tags r:id="rId1"/>
            </p:custDataLst>
          </p:nvPr>
        </p:nvSpPr>
        <p:spPr>
          <a:xfrm>
            <a:off x="1804962" y="1439729"/>
            <a:ext cx="8582075"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You can reach out product brochure in your official language: </a:t>
            </a:r>
            <a:r>
              <a:rPr lang="en-US" sz="2400" b="1" dirty="0">
                <a:solidFill>
                  <a:schemeClr val="bg1"/>
                </a:solidFill>
                <a:latin typeface="Amare Walter Neue Mager"/>
                <a:hlinkClick r:id="rId5">
                  <a:extLst>
                    <a:ext uri="{A12FA001-AC4F-418D-AE19-62706E023703}">
                      <ahyp:hlinkClr xmlns:ahyp="http://schemas.microsoft.com/office/drawing/2018/hyperlinkcolor" val="tx"/>
                    </a:ext>
                  </a:extLst>
                </a:hlinkClick>
              </a:rPr>
              <a:t>MentaBiotics EU Product Brochure</a:t>
            </a:r>
            <a:endParaRPr lang="en-US" sz="2400" b="1" dirty="0">
              <a:solidFill>
                <a:schemeClr val="bg1"/>
              </a:solidFill>
              <a:latin typeface="Amare Walter Neue Mager"/>
            </a:endParaRPr>
          </a:p>
        </p:txBody>
      </p:sp>
      <p:sp>
        <p:nvSpPr>
          <p:cNvPr id="6" name="Content Placeholder 2">
            <a:extLst>
              <a:ext uri="{FF2B5EF4-FFF2-40B4-BE49-F238E27FC236}">
                <a16:creationId xmlns:a16="http://schemas.microsoft.com/office/drawing/2014/main" id="{98E60067-A5E5-2E55-B6A6-1EFD927DDEE4}"/>
              </a:ext>
            </a:extLst>
          </p:cNvPr>
          <p:cNvSpPr txBox="1">
            <a:spLocks/>
          </p:cNvSpPr>
          <p:nvPr>
            <p:custDataLst>
              <p:tags r:id="rId2"/>
            </p:custDataLst>
          </p:nvPr>
        </p:nvSpPr>
        <p:spPr>
          <a:xfrm>
            <a:off x="4093093" y="3293929"/>
            <a:ext cx="4005812"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For More Please Check Out</a:t>
            </a:r>
          </a:p>
          <a:p>
            <a:pPr marL="0" indent="0" algn="ctr">
              <a:lnSpc>
                <a:spcPct val="100000"/>
              </a:lnSpc>
              <a:spcAft>
                <a:spcPts val="600"/>
              </a:spcAft>
              <a:buNone/>
            </a:pPr>
            <a:r>
              <a:rPr lang="en-US" sz="2400" b="1" dirty="0" err="1">
                <a:solidFill>
                  <a:schemeClr val="bg1"/>
                </a:solidFill>
                <a:latin typeface="Amare Walter Neue Mager"/>
                <a:hlinkClick r:id="rId6">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93093" y="5045695"/>
            <a:ext cx="4039254" cy="745151"/>
          </a:xfrm>
          <a:prstGeom prst="rect">
            <a:avLst/>
          </a:prstGeom>
        </p:spPr>
      </p:pic>
    </p:spTree>
    <p:extLst>
      <p:ext uri="{BB962C8B-B14F-4D97-AF65-F5344CB8AC3E}">
        <p14:creationId xmlns:p14="http://schemas.microsoft.com/office/powerpoint/2010/main" val="2890307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18" name="Resim 17">
            <a:extLst>
              <a:ext uri="{FF2B5EF4-FFF2-40B4-BE49-F238E27FC236}">
                <a16:creationId xmlns:a16="http://schemas.microsoft.com/office/drawing/2014/main" id="{FA563B48-D035-BAEC-AFFC-AF54652E141E}"/>
              </a:ext>
            </a:extLst>
          </p:cNvPr>
          <p:cNvPicPr>
            <a:picLocks noChangeAspect="1"/>
          </p:cNvPicPr>
          <p:nvPr/>
        </p:nvPicPr>
        <p:blipFill>
          <a:blip r:embed="rId5"/>
          <a:stretch>
            <a:fillRect/>
          </a:stretch>
        </p:blipFill>
        <p:spPr>
          <a:xfrm>
            <a:off x="6069742" y="-549"/>
            <a:ext cx="6111793" cy="6858000"/>
          </a:xfrm>
          <a:prstGeom prst="rect">
            <a:avLst/>
          </a:prstGeom>
        </p:spPr>
      </p:pic>
      <p:sp>
        <p:nvSpPr>
          <p:cNvPr id="12" name="Rectangle 16">
            <a:extLst>
              <a:ext uri="{FF2B5EF4-FFF2-40B4-BE49-F238E27FC236}">
                <a16:creationId xmlns:a16="http://schemas.microsoft.com/office/drawing/2014/main" id="{219102D6-E450-AA46-9F42-7F59BFF10D64}"/>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4407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700" dirty="0" err="1">
                <a:solidFill>
                  <a:schemeClr val="accent3"/>
                </a:solidFill>
                <a:latin typeface="Amare Walter Neue Mager"/>
              </a:rPr>
              <a:t>Mentabiotics</a:t>
            </a:r>
            <a:r>
              <a:rPr lang="en-US" sz="1700" dirty="0">
                <a:solidFill>
                  <a:schemeClr val="accent3"/>
                </a:solidFill>
                <a:latin typeface="Amare Walter Neue Mager"/>
              </a:rPr>
              <a:t>™* is a multi‑component formula that combines oligosaccharides, bacterial strains, amino acids, magnesium, and botanical ingredients in a carefully balanced daily supplement. The formulation includes </a:t>
            </a:r>
            <a:r>
              <a:rPr lang="en-US" sz="1700" dirty="0" err="1">
                <a:solidFill>
                  <a:schemeClr val="accent3"/>
                </a:solidFill>
                <a:latin typeface="Amare Walter Neue Mager"/>
              </a:rPr>
              <a:t>isomalto</a:t>
            </a:r>
            <a:r>
              <a:rPr lang="en-US" sz="1700" dirty="0">
                <a:solidFill>
                  <a:schemeClr val="accent3"/>
                </a:solidFill>
                <a:latin typeface="Amare Walter Neue Mager"/>
              </a:rPr>
              <a:t>‑ and </a:t>
            </a:r>
            <a:r>
              <a:rPr lang="en-US" sz="1700" dirty="0" err="1">
                <a:solidFill>
                  <a:schemeClr val="accent3"/>
                </a:solidFill>
                <a:latin typeface="Amare Walter Neue Mager"/>
              </a:rPr>
              <a:t>galacto</a:t>
            </a:r>
            <a:r>
              <a:rPr lang="en-US" sz="1700" dirty="0">
                <a:solidFill>
                  <a:schemeClr val="accent3"/>
                </a:solidFill>
                <a:latin typeface="Amare Walter Neue Mager"/>
              </a:rPr>
              <a:t>‑oligosaccharides, three bacterial strains, L‑glutamine, and plant‑derived extracts such as green tea, grape seed, maritime pine bark, ginger, and apple fruit.</a:t>
            </a:r>
          </a:p>
          <a:p>
            <a:pPr marL="0" indent="0">
              <a:lnSpc>
                <a:spcPct val="100000"/>
              </a:lnSpc>
              <a:spcAft>
                <a:spcPts val="800"/>
              </a:spcAft>
              <a:buNone/>
            </a:pPr>
            <a:r>
              <a:rPr lang="en-US" sz="1700" dirty="0">
                <a:solidFill>
                  <a:schemeClr val="accent3"/>
                </a:solidFill>
                <a:latin typeface="Amare Walter Neue Mager"/>
              </a:rPr>
              <a:t>These components reflect growing scientific interest in the diverse nutrients, </a:t>
            </a:r>
            <a:r>
              <a:rPr lang="en-US" sz="1700" dirty="0" err="1">
                <a:solidFill>
                  <a:schemeClr val="accent3"/>
                </a:solidFill>
                <a:latin typeface="Amare Walter Neue Mager"/>
              </a:rPr>
              <a:t>fibres</a:t>
            </a:r>
            <a:r>
              <a:rPr lang="en-US" sz="1700" dirty="0">
                <a:solidFill>
                  <a:schemeClr val="accent3"/>
                </a:solidFill>
                <a:latin typeface="Amare Walter Neue Mager"/>
              </a:rPr>
              <a:t>, bacterial strains, and </a:t>
            </a:r>
            <a:r>
              <a:rPr lang="en-US" sz="1700" dirty="0" err="1">
                <a:solidFill>
                  <a:schemeClr val="accent3"/>
                </a:solidFill>
                <a:latin typeface="Amare Walter Neue Mager"/>
              </a:rPr>
              <a:t>phyto</a:t>
            </a:r>
            <a:r>
              <a:rPr lang="en-US" sz="1700" dirty="0">
                <a:solidFill>
                  <a:schemeClr val="accent3"/>
                </a:solidFill>
                <a:latin typeface="Amare Walter Neue Mager"/>
              </a:rPr>
              <a:t>‑compounds found in food supplements. Each ingredient group contributes its own characteristics to the overall profile of the product.</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
        <p:nvSpPr>
          <p:cNvPr id="7" name="Title 1">
            <a:extLst>
              <a:ext uri="{FF2B5EF4-FFF2-40B4-BE49-F238E27FC236}">
                <a16:creationId xmlns:a16="http://schemas.microsoft.com/office/drawing/2014/main" id="{00E96C3E-5952-F0D2-1DCC-BA7662263457}"/>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6825638E-B2B1-7289-80FE-817F97F8877A}"/>
              </a:ext>
            </a:extLst>
          </p:cNvPr>
          <p:cNvPicPr>
            <a:picLocks noChangeAspect="1"/>
          </p:cNvPicPr>
          <p:nvPr/>
        </p:nvPicPr>
        <p:blipFill>
          <a:blip r:embed="rId5"/>
          <a:stretch>
            <a:fillRect/>
          </a:stretch>
        </p:blipFill>
        <p:spPr>
          <a:xfrm>
            <a:off x="6069742" y="-549"/>
            <a:ext cx="6111793" cy="6858000"/>
          </a:xfrm>
          <a:prstGeom prst="rect">
            <a:avLst/>
          </a:prstGeom>
        </p:spPr>
      </p:pic>
      <p:sp>
        <p:nvSpPr>
          <p:cNvPr id="13" name="Rectangle 16">
            <a:extLst>
              <a:ext uri="{FF2B5EF4-FFF2-40B4-BE49-F238E27FC236}">
                <a16:creationId xmlns:a16="http://schemas.microsoft.com/office/drawing/2014/main" id="{E09BD0E9-DF5F-717B-C27F-07D84FF85470}"/>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19614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700" dirty="0">
                <a:solidFill>
                  <a:schemeClr val="accent3"/>
                </a:solidFill>
                <a:latin typeface="Amare Walter Neue Mager"/>
              </a:rPr>
              <a:t>Magnesium contributes to normal psychological function, normal energy‑yielding metabolism, and to the reduction of tiredness and fatigue, providing </a:t>
            </a:r>
            <a:r>
              <a:rPr lang="en-US" sz="1700" dirty="0" err="1">
                <a:solidFill>
                  <a:schemeClr val="accent3"/>
                </a:solidFill>
                <a:latin typeface="Amare Walter Neue Mager"/>
              </a:rPr>
              <a:t>recognised</a:t>
            </a:r>
            <a:r>
              <a:rPr lang="en-US" sz="1700" dirty="0">
                <a:solidFill>
                  <a:schemeClr val="accent3"/>
                </a:solidFill>
                <a:latin typeface="Amare Walter Neue Mager"/>
              </a:rPr>
              <a:t> physiological benefits when consumed at the recommended daily dose.</a:t>
            </a:r>
          </a:p>
        </p:txBody>
      </p:sp>
      <p:sp>
        <p:nvSpPr>
          <p:cNvPr id="3" name="Title 1">
            <a:extLst>
              <a:ext uri="{FF2B5EF4-FFF2-40B4-BE49-F238E27FC236}">
                <a16:creationId xmlns:a16="http://schemas.microsoft.com/office/drawing/2014/main" id="{3334E9E5-FF8B-06B9-75A6-751E0E3BE8BC}"/>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11" name="TextBox 18">
            <a:extLst>
              <a:ext uri="{FF2B5EF4-FFF2-40B4-BE49-F238E27FC236}">
                <a16:creationId xmlns:a16="http://schemas.microsoft.com/office/drawing/2014/main" id="{4FAC757E-4E71-C37C-A272-B5B136D7CE95}"/>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Tree>
    <p:extLst>
      <p:ext uri="{BB962C8B-B14F-4D97-AF65-F5344CB8AC3E}">
        <p14:creationId xmlns:p14="http://schemas.microsoft.com/office/powerpoint/2010/main" val="394704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7E7D03F6-94CE-FCB3-4DAE-D2711590C955}"/>
              </a:ext>
            </a:extLst>
          </p:cNvPr>
          <p:cNvPicPr>
            <a:picLocks noChangeAspect="1"/>
          </p:cNvPicPr>
          <p:nvPr/>
        </p:nvPicPr>
        <p:blipFill>
          <a:blip r:embed="rId6"/>
          <a:stretch>
            <a:fillRect/>
          </a:stretch>
        </p:blipFill>
        <p:spPr>
          <a:xfrm>
            <a:off x="6077583" y="0"/>
            <a:ext cx="6111793" cy="6858000"/>
          </a:xfrm>
          <a:prstGeom prst="rect">
            <a:avLst/>
          </a:prstGeom>
        </p:spPr>
      </p:pic>
      <p:sp>
        <p:nvSpPr>
          <p:cNvPr id="15" name="Rectangle 16">
            <a:extLst>
              <a:ext uri="{FF2B5EF4-FFF2-40B4-BE49-F238E27FC236}">
                <a16:creationId xmlns:a16="http://schemas.microsoft.com/office/drawing/2014/main" id="{35D5B1A9-BFB2-2888-86C1-6ACCD7D6E73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dirty="0">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9"/>
            <a:ext cx="5415126" cy="42644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Why You’ll Love It?</a:t>
            </a:r>
            <a:endParaRPr lang="en-US" b="1" dirty="0">
              <a:solidFill>
                <a:schemeClr val="accent3"/>
              </a:solidFill>
              <a:latin typeface="Amare Walter Neue Halbfett"/>
            </a:endParaRPr>
          </a:p>
          <a:p>
            <a:pPr>
              <a:lnSpc>
                <a:spcPct val="100000"/>
              </a:lnSpc>
              <a:spcAft>
                <a:spcPts val="800"/>
              </a:spcAft>
            </a:pPr>
            <a:r>
              <a:rPr lang="en-US" sz="1700" dirty="0">
                <a:solidFill>
                  <a:schemeClr val="accent3"/>
                </a:solidFill>
                <a:latin typeface="Amare Walter Neue Mager"/>
              </a:rPr>
              <a:t>Contains clinically researched probiotic  bacterial strains and natural plant extracts</a:t>
            </a:r>
          </a:p>
          <a:p>
            <a:pPr>
              <a:lnSpc>
                <a:spcPct val="100000"/>
              </a:lnSpc>
              <a:spcAft>
                <a:spcPts val="800"/>
              </a:spcAft>
            </a:pPr>
            <a:r>
              <a:rPr lang="en-US" sz="1700" dirty="0">
                <a:solidFill>
                  <a:schemeClr val="accent3"/>
                </a:solidFill>
                <a:latin typeface="Amare Walter Neue Mager"/>
              </a:rPr>
              <a:t>Helps reduce tiredness and supports normal energy metabolism (magnesium)</a:t>
            </a:r>
          </a:p>
          <a:p>
            <a:pPr>
              <a:lnSpc>
                <a:spcPct val="100000"/>
              </a:lnSpc>
              <a:spcAft>
                <a:spcPts val="800"/>
              </a:spcAft>
            </a:pPr>
            <a:r>
              <a:rPr lang="en-US" sz="1700" dirty="0">
                <a:solidFill>
                  <a:schemeClr val="accent3"/>
                </a:solidFill>
                <a:latin typeface="Amare Walter Neue Mager"/>
              </a:rPr>
              <a:t>Naturally sweetened with Stevia, free from artificial colorants or preservatives</a:t>
            </a:r>
          </a:p>
          <a:p>
            <a:pPr>
              <a:lnSpc>
                <a:spcPct val="100000"/>
              </a:lnSpc>
              <a:spcAft>
                <a:spcPts val="800"/>
              </a:spcAft>
            </a:pPr>
            <a:r>
              <a:rPr lang="en-US" sz="1700" dirty="0">
                <a:solidFill>
                  <a:schemeClr val="accent3"/>
                </a:solidFill>
                <a:latin typeface="Amare Walter Neue Mager"/>
              </a:rPr>
              <a:t>Suitable for daily use as part of a balanced lifestyle</a:t>
            </a:r>
          </a:p>
          <a:p>
            <a:pPr>
              <a:lnSpc>
                <a:spcPct val="100000"/>
              </a:lnSpc>
              <a:spcAft>
                <a:spcPts val="800"/>
              </a:spcAft>
            </a:pPr>
            <a:r>
              <a:rPr lang="en-US" sz="1700" dirty="0">
                <a:solidFill>
                  <a:schemeClr val="accent3"/>
                </a:solidFill>
                <a:latin typeface="Amare Walter Neue Mager"/>
              </a:rPr>
              <a:t>Magnesium contributes to normal psychological function, to the reduction of tiredness and fatigue, and to normal energy-yielding metabolism.</a:t>
            </a:r>
            <a:endParaRPr lang="en-US" sz="1700" i="1" dirty="0">
              <a:solidFill>
                <a:schemeClr val="accent3"/>
              </a:solidFill>
              <a:latin typeface="Amare Walter Neue Mager"/>
            </a:endParaRPr>
          </a:p>
        </p:txBody>
      </p:sp>
      <p:sp>
        <p:nvSpPr>
          <p:cNvPr id="4" name="Title 1">
            <a:extLst>
              <a:ext uri="{FF2B5EF4-FFF2-40B4-BE49-F238E27FC236}">
                <a16:creationId xmlns:a16="http://schemas.microsoft.com/office/drawing/2014/main" id="{AD3C1F55-0220-9E5A-B03C-14C9B501EC8D}"/>
              </a:ext>
            </a:extLst>
          </p:cNvPr>
          <p:cNvSpPr txBox="1">
            <a:spLocks/>
          </p:cNvSpPr>
          <p:nvPr>
            <p:custDataLst>
              <p:tags r:id="rId3"/>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7" name="TextBox 18">
            <a:extLst>
              <a:ext uri="{FF2B5EF4-FFF2-40B4-BE49-F238E27FC236}">
                <a16:creationId xmlns:a16="http://schemas.microsoft.com/office/drawing/2014/main" id="{38B2DC8D-AD55-3C2D-C9C5-E35CD7EE562A}"/>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Tree>
    <p:extLst>
      <p:ext uri="{BB962C8B-B14F-4D97-AF65-F5344CB8AC3E}">
        <p14:creationId xmlns:p14="http://schemas.microsoft.com/office/powerpoint/2010/main" val="325918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45CDFFD0-ACA3-6718-A8B2-3C64B7FEB9F2}"/>
              </a:ext>
            </a:extLst>
          </p:cNvPr>
          <p:cNvPicPr>
            <a:picLocks noChangeAspect="1"/>
          </p:cNvPicPr>
          <p:nvPr/>
        </p:nvPicPr>
        <p:blipFill>
          <a:blip r:embed="rId5"/>
          <a:stretch>
            <a:fillRect/>
          </a:stretch>
        </p:blipFill>
        <p:spPr>
          <a:xfrm>
            <a:off x="6077583" y="0"/>
            <a:ext cx="6111793" cy="6858000"/>
          </a:xfrm>
          <a:prstGeom prst="rect">
            <a:avLst/>
          </a:prstGeom>
        </p:spPr>
      </p:pic>
      <p:sp>
        <p:nvSpPr>
          <p:cNvPr id="4" name="Rectangle 16">
            <a:extLst>
              <a:ext uri="{FF2B5EF4-FFF2-40B4-BE49-F238E27FC236}">
                <a16:creationId xmlns:a16="http://schemas.microsoft.com/office/drawing/2014/main" id="{565F88C1-6530-97F0-722A-D69913FDC6E0}"/>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8"/>
            <a:ext cx="4975168" cy="4370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To Use?</a:t>
            </a:r>
            <a:endParaRPr lang="en-US" b="1" dirty="0">
              <a:solidFill>
                <a:schemeClr val="accent3"/>
              </a:solidFill>
              <a:latin typeface="Amare Walter Neue Halbfett"/>
            </a:endParaRPr>
          </a:p>
          <a:p>
            <a:pPr marL="0" indent="0">
              <a:lnSpc>
                <a:spcPct val="100000"/>
              </a:lnSpc>
              <a:spcAft>
                <a:spcPts val="800"/>
              </a:spcAft>
              <a:buNone/>
            </a:pPr>
            <a:r>
              <a:rPr lang="en-US" sz="1700" dirty="0">
                <a:solidFill>
                  <a:schemeClr val="accent3"/>
                </a:solidFill>
                <a:latin typeface="Amare Walter Neue Mager"/>
              </a:rPr>
              <a:t>Recommended daily dose and directions of use:</a:t>
            </a:r>
          </a:p>
          <a:p>
            <a:pPr marL="0" indent="0">
              <a:lnSpc>
                <a:spcPct val="100000"/>
              </a:lnSpc>
              <a:spcAft>
                <a:spcPts val="800"/>
              </a:spcAft>
              <a:buNone/>
            </a:pPr>
            <a:r>
              <a:rPr lang="en-US" sz="1700" dirty="0">
                <a:solidFill>
                  <a:schemeClr val="accent3"/>
                </a:solidFill>
                <a:latin typeface="Amare Walter Neue Mager"/>
              </a:rPr>
              <a:t>Mix 1 stick in 250 ml of water. Take once per day. Do not exceed the recommended daily dose</a:t>
            </a:r>
          </a:p>
          <a:p>
            <a:pPr marL="0" indent="0">
              <a:lnSpc>
                <a:spcPct val="100000"/>
              </a:lnSpc>
              <a:spcAft>
                <a:spcPts val="800"/>
              </a:spcAft>
              <a:buNone/>
            </a:pPr>
            <a:r>
              <a:rPr lang="en-US" sz="1300" b="1" dirty="0">
                <a:solidFill>
                  <a:schemeClr val="accent3"/>
                </a:solidFill>
                <a:latin typeface="Amare Walter Neue Mager"/>
              </a:rPr>
              <a:t>WARNINGS: </a:t>
            </a:r>
            <a:r>
              <a:rPr lang="en-US" sz="1300" dirty="0">
                <a:solidFill>
                  <a:schemeClr val="accent3"/>
                </a:solidFill>
                <a:latin typeface="Amare Walter Neue Mager"/>
              </a:rPr>
              <a:t>Food supplements should not be used as a substitute for a balanced and varied diet and a healthy lifestyle. Keep out of the reach of young children. The </a:t>
            </a:r>
            <a:r>
              <a:rPr lang="en-US" sz="1300" dirty="0" err="1">
                <a:solidFill>
                  <a:schemeClr val="accent3"/>
                </a:solidFill>
                <a:latin typeface="Amare Walter Neue Mager"/>
              </a:rPr>
              <a:t>isomalto</a:t>
            </a:r>
            <a:r>
              <a:rPr lang="en-US" sz="1300" dirty="0">
                <a:solidFill>
                  <a:schemeClr val="accent3"/>
                </a:solidFill>
                <a:latin typeface="Amare Walter Neue Mager"/>
              </a:rPr>
              <a:t>-oligosaccharide is a source of glucose. Consult your doctor or pharmacist when using anticoagulants. The product contains 1 mg (-)-epigallocatechin-3-gallate (EGCG) per daily dose. It is not recommended to consume a daily amount of 800 mg of EGCG or </a:t>
            </a:r>
            <a:r>
              <a:rPr lang="en-US" sz="1300" dirty="0" err="1">
                <a:solidFill>
                  <a:schemeClr val="accent3"/>
                </a:solidFill>
                <a:latin typeface="Amare Walter Neue Mager"/>
              </a:rPr>
              <a:t>more.Should</a:t>
            </a:r>
            <a:r>
              <a:rPr lang="en-US" sz="1300" dirty="0">
                <a:solidFill>
                  <a:schemeClr val="accent3"/>
                </a:solidFill>
                <a:latin typeface="Amare Walter Neue Mager"/>
              </a:rPr>
              <a:t> not be consumed by pregnant or lactating women and children below 18 years old. Should not be consumed if you are already consuming other products containing green tea on the same day. Should not be consumed on an empty stomach.</a:t>
            </a:r>
          </a:p>
        </p:txBody>
      </p:sp>
      <p:sp>
        <p:nvSpPr>
          <p:cNvPr id="2" name="Title 1">
            <a:extLst>
              <a:ext uri="{FF2B5EF4-FFF2-40B4-BE49-F238E27FC236}">
                <a16:creationId xmlns:a16="http://schemas.microsoft.com/office/drawing/2014/main" id="{935594E1-09BF-0B2A-92D3-4EC35C0D14B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11" name="TextBox 18">
            <a:extLst>
              <a:ext uri="{FF2B5EF4-FFF2-40B4-BE49-F238E27FC236}">
                <a16:creationId xmlns:a16="http://schemas.microsoft.com/office/drawing/2014/main" id="{615A9BF7-53AA-14E1-032D-3ED285A2709B}"/>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Tree>
    <p:extLst>
      <p:ext uri="{BB962C8B-B14F-4D97-AF65-F5344CB8AC3E}">
        <p14:creationId xmlns:p14="http://schemas.microsoft.com/office/powerpoint/2010/main" val="301904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B59D70EA-E06F-E2B0-5EDE-E7F3DDD71D81}"/>
              </a:ext>
            </a:extLst>
          </p:cNvPr>
          <p:cNvPicPr>
            <a:picLocks noChangeAspect="1"/>
          </p:cNvPicPr>
          <p:nvPr/>
        </p:nvPicPr>
        <p:blipFill>
          <a:blip r:embed="rId5"/>
          <a:stretch>
            <a:fillRect/>
          </a:stretch>
        </p:blipFill>
        <p:spPr>
          <a:xfrm>
            <a:off x="6080207" y="-2015"/>
            <a:ext cx="6111793" cy="6858000"/>
          </a:xfrm>
          <a:prstGeom prst="rect">
            <a:avLst/>
          </a:prstGeom>
        </p:spPr>
      </p:pic>
      <p:sp>
        <p:nvSpPr>
          <p:cNvPr id="4" name="Rectangle 16">
            <a:extLst>
              <a:ext uri="{FF2B5EF4-FFF2-40B4-BE49-F238E27FC236}">
                <a16:creationId xmlns:a16="http://schemas.microsoft.com/office/drawing/2014/main" id="{2A98F132-9D9D-B6B3-9C2E-6B821C8DD8F8}"/>
              </a:ext>
            </a:extLst>
          </p:cNvPr>
          <p:cNvSpPr>
            <a:spLocks/>
          </p:cNvSpPr>
          <p:nvPr/>
        </p:nvSpPr>
        <p:spPr>
          <a:xfrm>
            <a:off x="6096000" y="-1"/>
            <a:ext cx="6102350" cy="6213067"/>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172876" cy="4116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The SCIENCE of</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en-US" sz="1600" dirty="0" err="1">
                <a:solidFill>
                  <a:schemeClr val="accent3"/>
                </a:solidFill>
                <a:latin typeface="Amare Walter Neue Mager"/>
              </a:rPr>
              <a:t>Mentabiotics</a:t>
            </a:r>
            <a:r>
              <a:rPr lang="en-US" sz="1600" dirty="0">
                <a:solidFill>
                  <a:schemeClr val="accent3"/>
                </a:solidFill>
                <a:latin typeface="Amare Walter Neue Mager"/>
              </a:rPr>
              <a:t>™* is a food supplement containing 3 bacterial strains, dietary </a:t>
            </a:r>
            <a:r>
              <a:rPr lang="en-US" sz="1600" dirty="0" err="1">
                <a:solidFill>
                  <a:schemeClr val="accent3"/>
                </a:solidFill>
                <a:latin typeface="Amare Walter Neue Mager"/>
              </a:rPr>
              <a:t>fibre</a:t>
            </a:r>
            <a:r>
              <a:rPr lang="en-US" sz="1600" dirty="0">
                <a:solidFill>
                  <a:schemeClr val="accent3"/>
                </a:solidFill>
                <a:latin typeface="Amare Walter Neue Mager"/>
              </a:rPr>
              <a:t>, botanical ingredients, and magnesium. Magnesium contributes to normal psychological function and to the reduction of tiredness and fatigue.</a:t>
            </a:r>
          </a:p>
          <a:p>
            <a:pPr marL="0" indent="0">
              <a:lnSpc>
                <a:spcPct val="100000"/>
              </a:lnSpc>
              <a:spcAft>
                <a:spcPts val="800"/>
              </a:spcAft>
              <a:buNone/>
            </a:pPr>
            <a:r>
              <a:rPr lang="en-US" sz="1600" dirty="0" err="1">
                <a:solidFill>
                  <a:schemeClr val="accent3"/>
                </a:solidFill>
                <a:latin typeface="Amare Walter Neue Mager"/>
              </a:rPr>
              <a:t>Mentabiotics</a:t>
            </a:r>
            <a:r>
              <a:rPr lang="en-US" sz="1600" dirty="0">
                <a:solidFill>
                  <a:schemeClr val="accent3"/>
                </a:solidFill>
                <a:latin typeface="Amare Walter Neue Mager"/>
              </a:rPr>
              <a:t>™* is a food supplement that combines oligosaccharides, bacterial strains, magnesium, L‑glutamine, and botanical ingredients in a carefully balanced daily formula.</a:t>
            </a:r>
          </a:p>
          <a:p>
            <a:pPr marL="0" indent="0">
              <a:lnSpc>
                <a:spcPct val="100000"/>
              </a:lnSpc>
              <a:spcAft>
                <a:spcPts val="800"/>
              </a:spcAft>
              <a:buNone/>
            </a:pPr>
            <a:endParaRPr lang="en-US" sz="1600" dirty="0">
              <a:solidFill>
                <a:schemeClr val="accent3"/>
              </a:solidFill>
              <a:latin typeface="Amare Walter Neue Mager"/>
            </a:endParaRPr>
          </a:p>
          <a:p>
            <a:pPr marL="0" indent="0">
              <a:lnSpc>
                <a:spcPct val="100000"/>
              </a:lnSpc>
              <a:spcAft>
                <a:spcPts val="800"/>
              </a:spcAft>
              <a:buNone/>
            </a:pPr>
            <a:endParaRPr lang="en-US" sz="1400" i="1" dirty="0">
              <a:solidFill>
                <a:schemeClr val="accent3"/>
              </a:solidFill>
              <a:latin typeface="Amare Walter Neue Mager"/>
            </a:endParaRPr>
          </a:p>
        </p:txBody>
      </p:sp>
      <p:sp>
        <p:nvSpPr>
          <p:cNvPr id="2" name="Title 1">
            <a:extLst>
              <a:ext uri="{FF2B5EF4-FFF2-40B4-BE49-F238E27FC236}">
                <a16:creationId xmlns:a16="http://schemas.microsoft.com/office/drawing/2014/main" id="{DAC7CE4D-F4F3-3DDF-E71A-821F88B4145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7" name="TextBox 18">
            <a:extLst>
              <a:ext uri="{FF2B5EF4-FFF2-40B4-BE49-F238E27FC236}">
                <a16:creationId xmlns:a16="http://schemas.microsoft.com/office/drawing/2014/main" id="{3EE7CB1E-4AD6-22E5-1796-43EF1CA4CE9C}"/>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
        <p:nvSpPr>
          <p:cNvPr id="5" name="Rectangle 4">
            <a:extLst>
              <a:ext uri="{FF2B5EF4-FFF2-40B4-BE49-F238E27FC236}">
                <a16:creationId xmlns:a16="http://schemas.microsoft.com/office/drawing/2014/main" id="{D689FE1C-B530-E5EA-F363-6DC8ED56B6C6}"/>
              </a:ext>
            </a:extLst>
          </p:cNvPr>
          <p:cNvSpPr/>
          <p:nvPr/>
        </p:nvSpPr>
        <p:spPr>
          <a:xfrm>
            <a:off x="-15240" y="6213067"/>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6</a:t>
            </a:fld>
            <a:endParaRPr lang="en-US" dirty="0">
              <a:solidFill>
                <a:schemeClr val="bg1"/>
              </a:solidFill>
              <a:latin typeface="Amare Walter Neue Mager" panose="020B0403040202060203" pitchFamily="34" charset="77"/>
            </a:endParaRPr>
          </a:p>
        </p:txBody>
      </p:sp>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02933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947E-CC2C-2CFB-206D-C8E15019302D}"/>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92B436B2-669E-FC86-E724-933D66934E14}"/>
              </a:ext>
            </a:extLst>
          </p:cNvPr>
          <p:cNvPicPr>
            <a:picLocks noChangeAspect="1"/>
          </p:cNvPicPr>
          <p:nvPr/>
        </p:nvPicPr>
        <p:blipFill>
          <a:blip r:embed="rId5"/>
          <a:stretch>
            <a:fillRect/>
          </a:stretch>
        </p:blipFill>
        <p:spPr>
          <a:xfrm>
            <a:off x="6080207" y="-2015"/>
            <a:ext cx="6111793" cy="6858000"/>
          </a:xfrm>
          <a:prstGeom prst="rect">
            <a:avLst/>
          </a:prstGeom>
        </p:spPr>
      </p:pic>
      <p:sp>
        <p:nvSpPr>
          <p:cNvPr id="17" name="Rectangle 16">
            <a:extLst>
              <a:ext uri="{FF2B5EF4-FFF2-40B4-BE49-F238E27FC236}">
                <a16:creationId xmlns:a16="http://schemas.microsoft.com/office/drawing/2014/main" id="{6DAFCA7D-EE57-5FA1-76B6-200CC515BEC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9E931197-8A59-63AF-F699-A12E6E57643E}"/>
              </a:ext>
            </a:extLst>
          </p:cNvPr>
          <p:cNvSpPr txBox="1">
            <a:spLocks/>
          </p:cNvSpPr>
          <p:nvPr>
            <p:custDataLst>
              <p:tags r:id="rId1"/>
            </p:custDataLst>
          </p:nvPr>
        </p:nvSpPr>
        <p:spPr>
          <a:xfrm>
            <a:off x="177600" y="703129"/>
            <a:ext cx="5514988" cy="44754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The SCIENCE of</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en-US" sz="1600" dirty="0">
                <a:solidFill>
                  <a:schemeClr val="accent3"/>
                </a:solidFill>
                <a:latin typeface="Amare Walter Neue Mager"/>
              </a:rPr>
              <a:t>Each serving provides </a:t>
            </a:r>
            <a:r>
              <a:rPr lang="en-US" sz="1600" dirty="0" err="1">
                <a:solidFill>
                  <a:schemeClr val="accent3"/>
                </a:solidFill>
                <a:latin typeface="Amare Walter Neue Mager"/>
              </a:rPr>
              <a:t>isomalto</a:t>
            </a:r>
            <a:r>
              <a:rPr lang="en-US" sz="1600" dirty="0">
                <a:solidFill>
                  <a:schemeClr val="accent3"/>
                </a:solidFill>
                <a:latin typeface="Amare Walter Neue Mager"/>
              </a:rPr>
              <a:t>‑ and </a:t>
            </a:r>
            <a:r>
              <a:rPr lang="en-US" sz="1600" dirty="0" err="1">
                <a:solidFill>
                  <a:schemeClr val="accent3"/>
                </a:solidFill>
                <a:latin typeface="Amare Walter Neue Mager"/>
              </a:rPr>
              <a:t>galacto</a:t>
            </a:r>
            <a:r>
              <a:rPr lang="en-US" sz="1600" dirty="0">
                <a:solidFill>
                  <a:schemeClr val="accent3"/>
                </a:solidFill>
                <a:latin typeface="Amare Walter Neue Mager"/>
              </a:rPr>
              <a:t>‑oligosaccharides, three bacterial strains, and a blend of plant extracts including green tea, grape seed, maritime pine bark, ginger, and apple fruit.</a:t>
            </a:r>
          </a:p>
          <a:p>
            <a:pPr marL="0" indent="0">
              <a:lnSpc>
                <a:spcPct val="100000"/>
              </a:lnSpc>
              <a:spcAft>
                <a:spcPts val="800"/>
              </a:spcAft>
              <a:buNone/>
            </a:pPr>
            <a:r>
              <a:rPr lang="en-US" sz="1600" dirty="0">
                <a:solidFill>
                  <a:schemeClr val="accent3"/>
                </a:solidFill>
                <a:latin typeface="Amare Walter Neue Mager"/>
              </a:rPr>
              <a:t>Magnesium contributes to normal psychological function, normal energy‑yielding metabolism, and to the reduction of tiredness and fatigue.</a:t>
            </a:r>
          </a:p>
          <a:p>
            <a:pPr marL="0" indent="0">
              <a:lnSpc>
                <a:spcPct val="100000"/>
              </a:lnSpc>
              <a:spcAft>
                <a:spcPts val="800"/>
              </a:spcAft>
              <a:buNone/>
            </a:pPr>
            <a:r>
              <a:rPr lang="en-US" sz="1600" dirty="0">
                <a:solidFill>
                  <a:schemeClr val="accent3"/>
                </a:solidFill>
                <a:latin typeface="Amare Walter Neue Mager"/>
              </a:rPr>
              <a:t>These </a:t>
            </a:r>
            <a:r>
              <a:rPr lang="en-US" sz="1600" dirty="0" err="1">
                <a:solidFill>
                  <a:schemeClr val="accent3"/>
                </a:solidFill>
                <a:latin typeface="Amare Walter Neue Mager"/>
              </a:rPr>
              <a:t>recognised</a:t>
            </a:r>
            <a:r>
              <a:rPr lang="en-US" sz="1600" dirty="0">
                <a:solidFill>
                  <a:schemeClr val="accent3"/>
                </a:solidFill>
                <a:latin typeface="Amare Walter Neue Mager"/>
              </a:rPr>
              <a:t> physiological functions make </a:t>
            </a:r>
            <a:r>
              <a:rPr lang="en-US" sz="1600" dirty="0" err="1">
                <a:solidFill>
                  <a:schemeClr val="accent3"/>
                </a:solidFill>
                <a:latin typeface="Amare Walter Neue Mager"/>
              </a:rPr>
              <a:t>Mentabiotics</a:t>
            </a:r>
            <a:r>
              <a:rPr lang="en-US" sz="1600" dirty="0">
                <a:solidFill>
                  <a:schemeClr val="accent3"/>
                </a:solidFill>
                <a:latin typeface="Amare Walter Neue Mager"/>
              </a:rPr>
              <a:t>™* a supportive addition to your daily routine.</a:t>
            </a:r>
          </a:p>
          <a:p>
            <a:pPr marL="0" indent="0">
              <a:lnSpc>
                <a:spcPct val="100000"/>
              </a:lnSpc>
              <a:spcAft>
                <a:spcPts val="800"/>
              </a:spcAft>
              <a:buNone/>
            </a:pPr>
            <a:r>
              <a:rPr lang="en-US" sz="1600" dirty="0" err="1">
                <a:solidFill>
                  <a:schemeClr val="accent3"/>
                </a:solidFill>
                <a:latin typeface="Amare Walter Neue Mager"/>
              </a:rPr>
              <a:t>Mentabiotics</a:t>
            </a:r>
            <a:r>
              <a:rPr lang="en-US" sz="1600" dirty="0">
                <a:solidFill>
                  <a:schemeClr val="accent3"/>
                </a:solidFill>
                <a:latin typeface="Amare Walter Neue Mager"/>
              </a:rPr>
              <a:t>™* can be enjoyed as part of a balanced lifestyle.</a:t>
            </a:r>
            <a:endParaRPr lang="en-US" sz="1400" i="1" dirty="0">
              <a:solidFill>
                <a:schemeClr val="accent3"/>
              </a:solidFill>
              <a:latin typeface="Amare Walter Neue Mager"/>
            </a:endParaRPr>
          </a:p>
        </p:txBody>
      </p:sp>
      <p:sp>
        <p:nvSpPr>
          <p:cNvPr id="2" name="Title 1">
            <a:extLst>
              <a:ext uri="{FF2B5EF4-FFF2-40B4-BE49-F238E27FC236}">
                <a16:creationId xmlns:a16="http://schemas.microsoft.com/office/drawing/2014/main" id="{2B5AFE9D-FA29-8F21-0EB5-7EC76A0B33BF}"/>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7" name="TextBox 18">
            <a:extLst>
              <a:ext uri="{FF2B5EF4-FFF2-40B4-BE49-F238E27FC236}">
                <a16:creationId xmlns:a16="http://schemas.microsoft.com/office/drawing/2014/main" id="{5C0DE18E-64A5-D430-E775-D2ABEA4EA001}"/>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endParaRPr lang="en-US" sz="800" dirty="0">
              <a:solidFill>
                <a:schemeClr val="accent3"/>
              </a:solidFill>
              <a:latin typeface="Amare Walter Neue" panose="020B0503040202060203" pitchFamily="34" charset="77"/>
            </a:endParaRPr>
          </a:p>
        </p:txBody>
      </p:sp>
      <p:sp>
        <p:nvSpPr>
          <p:cNvPr id="5" name="Rectangle 4">
            <a:extLst>
              <a:ext uri="{FF2B5EF4-FFF2-40B4-BE49-F238E27FC236}">
                <a16:creationId xmlns:a16="http://schemas.microsoft.com/office/drawing/2014/main" id="{9C6F0779-7A00-1CAA-8EB0-2AF6E506776A}"/>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B3E87973-1C9D-40AC-C875-48AB9560E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ABDACE3F-D5B2-AE4B-A66B-90A1C5E2EB5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276492F3-808E-D895-9A31-6F7E436AD14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dirty="0">
              <a:solidFill>
                <a:schemeClr val="bg1"/>
              </a:solidFill>
              <a:latin typeface="Amare Walter Neue Mager" panose="020B0403040202060203" pitchFamily="34" charset="77"/>
            </a:endParaRPr>
          </a:p>
        </p:txBody>
      </p:sp>
    </p:spTree>
    <p:extLst>
      <p:ext uri="{BB962C8B-B14F-4D97-AF65-F5344CB8AC3E}">
        <p14:creationId xmlns:p14="http://schemas.microsoft.com/office/powerpoint/2010/main" val="295115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85BCF707-1ADF-D483-FC8C-FEA3DA2E5BBD}"/>
              </a:ext>
            </a:extLst>
          </p:cNvPr>
          <p:cNvPicPr>
            <a:picLocks noChangeAspect="1"/>
          </p:cNvPicPr>
          <p:nvPr/>
        </p:nvPicPr>
        <p:blipFill>
          <a:blip r:embed="rId5"/>
          <a:stretch>
            <a:fillRect/>
          </a:stretch>
        </p:blipFill>
        <p:spPr>
          <a:xfrm>
            <a:off x="4273283" y="1"/>
            <a:ext cx="7925067" cy="6858000"/>
          </a:xfrm>
          <a:prstGeom prst="rect">
            <a:avLst/>
          </a:prstGeom>
        </p:spPr>
      </p:pic>
      <p:sp>
        <p:nvSpPr>
          <p:cNvPr id="6" name="Rectangle 16">
            <a:extLst>
              <a:ext uri="{FF2B5EF4-FFF2-40B4-BE49-F238E27FC236}">
                <a16:creationId xmlns:a16="http://schemas.microsoft.com/office/drawing/2014/main" id="{1D8751F6-9528-0F49-C1C5-236122DB5568}"/>
              </a:ext>
            </a:extLst>
          </p:cNvPr>
          <p:cNvSpPr>
            <a:spLocks/>
          </p:cNvSpPr>
          <p:nvPr/>
        </p:nvSpPr>
        <p:spPr>
          <a:xfrm>
            <a:off x="4270663" y="0"/>
            <a:ext cx="7927688"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Key Features</a:t>
            </a:r>
            <a:endParaRPr lang="en-US" sz="4400" baseline="30000" dirty="0">
              <a:solidFill>
                <a:schemeClr val="bg1"/>
              </a:solidFill>
              <a:latin typeface="Amare Walter Neue Leicht" panose="020B0303040202060203" pitchFamily="34" charset="77"/>
            </a:endParaRPr>
          </a:p>
        </p:txBody>
      </p:sp>
      <p:sp>
        <p:nvSpPr>
          <p:cNvPr id="3" name="Title 1">
            <a:extLst>
              <a:ext uri="{FF2B5EF4-FFF2-40B4-BE49-F238E27FC236}">
                <a16:creationId xmlns:a16="http://schemas.microsoft.com/office/drawing/2014/main" id="{81104779-AC9C-79EF-1DD1-217604C42D1E}"/>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5" name="Resim 4">
            <a:extLst>
              <a:ext uri="{FF2B5EF4-FFF2-40B4-BE49-F238E27FC236}">
                <a16:creationId xmlns:a16="http://schemas.microsoft.com/office/drawing/2014/main" id="{A724FE83-E881-EF97-D4F1-46F466DAB5A6}"/>
              </a:ext>
            </a:extLst>
          </p:cNvPr>
          <p:cNvPicPr>
            <a:picLocks noChangeAspect="1"/>
          </p:cNvPicPr>
          <p:nvPr/>
        </p:nvPicPr>
        <p:blipFill>
          <a:blip r:embed="rId8"/>
          <a:stretch>
            <a:fillRect/>
          </a:stretch>
        </p:blipFill>
        <p:spPr>
          <a:xfrm>
            <a:off x="43935" y="2229589"/>
            <a:ext cx="4182792" cy="3542184"/>
          </a:xfrm>
          <a:prstGeom prst="rect">
            <a:avLst/>
          </a:prstGeom>
        </p:spPr>
      </p:pic>
    </p:spTree>
    <p:extLst>
      <p:ext uri="{BB962C8B-B14F-4D97-AF65-F5344CB8AC3E}">
        <p14:creationId xmlns:p14="http://schemas.microsoft.com/office/powerpoint/2010/main" val="256039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Benefits</a:t>
            </a:r>
            <a:endParaRPr lang="en-US" sz="4400" baseline="3000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769282"/>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Metabolism</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1176009"/>
            <a:ext cx="5710853" cy="11410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Magnesium contributes to normal energy-yielding metabolism helping maintain daily vitality.</a:t>
            </a:r>
          </a:p>
          <a:p>
            <a:pPr>
              <a:lnSpc>
                <a:spcPct val="100000"/>
              </a:lnSpc>
              <a:spcBef>
                <a:spcPts val="0"/>
              </a:spcBef>
            </a:pPr>
            <a:r>
              <a:rPr lang="en-US" sz="1400" dirty="0">
                <a:solidFill>
                  <a:schemeClr val="accent3"/>
                </a:solidFill>
                <a:latin typeface="Amare Walter Neue Mager"/>
              </a:rPr>
              <a:t>Magnesium contributes to the reduction of tiredness and fatigue, making it ideal for busy lifestyles.</a:t>
            </a:r>
          </a:p>
          <a:p>
            <a:pPr>
              <a:lnSpc>
                <a:spcPct val="100000"/>
              </a:lnSpc>
              <a:spcBef>
                <a:spcPts val="0"/>
              </a:spcBef>
            </a:pPr>
            <a:r>
              <a:rPr lang="en-US" sz="1400" dirty="0">
                <a:solidFill>
                  <a:schemeClr val="accent3"/>
                </a:solidFill>
                <a:latin typeface="Amare Walter Neue Mager"/>
              </a:rPr>
              <a:t>Magnesium contributes to electrolyte balance</a:t>
            </a:r>
            <a:endParaRPr lang="en-US" sz="1400" i="1" dirty="0">
              <a:solidFill>
                <a:schemeClr val="accent3"/>
              </a:solidFill>
              <a:latin typeface="Amare Walter Neue Mager"/>
            </a:endParaRP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3155233"/>
            <a:ext cx="5710854"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Magnesium contributes to normal psychological function supporting everyday mental performance</a:t>
            </a: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259191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Brain Function</a:t>
            </a:r>
            <a:endParaRPr lang="en-US" sz="2000" i="1" dirty="0">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2" y="4688973"/>
            <a:ext cx="58099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Magnesium contributes to normal functioning of the nervous system</a:t>
            </a: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410099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Nervous System</a:t>
            </a:r>
            <a:endParaRPr lang="en-US" sz="20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9</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14079DF3-2D32-E823-207E-05A34902654A}"/>
              </a:ext>
            </a:extLst>
          </p:cNvPr>
          <p:cNvSpPr txBox="1"/>
          <p:nvPr/>
        </p:nvSpPr>
        <p:spPr>
          <a:xfrm>
            <a:off x="422531" y="5018484"/>
            <a:ext cx="3123858" cy="954107"/>
          </a:xfrm>
          <a:prstGeom prst="rect">
            <a:avLst/>
          </a:prstGeom>
          <a:noFill/>
          <a:ln w="6350">
            <a:solidFill>
              <a:schemeClr val="bg1"/>
            </a:solidFill>
          </a:ln>
        </p:spPr>
        <p:txBody>
          <a:bodyPr wrap="square" rtlCol="0">
            <a:spAutoFit/>
          </a:bodyPr>
          <a:lstStyle/>
          <a:p>
            <a:r>
              <a:rPr lang="en-US" sz="800" dirty="0">
                <a:solidFill>
                  <a:schemeClr val="bg1"/>
                </a:solidFill>
                <a:effectLst/>
                <a:latin typeface="Amare Walter Neue" panose="020B0503040202060203" pitchFamily="34" charset="77"/>
              </a:rPr>
              <a:t>*DISCLAIMER: This information relies upon scientific research on certain ingredients in Amare products. None of the studies examined Amare product specifically, and there is not necessarily a relationship between the results of these studies and any Amare product. Amare products are not intended to, and do not, diagnose, treat, cure, prevent, or mitigate any disease or condition.</a:t>
            </a:r>
          </a:p>
        </p:txBody>
      </p:sp>
      <p:sp>
        <p:nvSpPr>
          <p:cNvPr id="3" name="Title 1">
            <a:extLst>
              <a:ext uri="{FF2B5EF4-FFF2-40B4-BE49-F238E27FC236}">
                <a16:creationId xmlns:a16="http://schemas.microsoft.com/office/drawing/2014/main" id="{6D2B8F47-CE0B-1B37-2153-526BC66A9977}"/>
              </a:ext>
            </a:extLst>
          </p:cNvPr>
          <p:cNvSpPr txBox="1">
            <a:spLocks/>
          </p:cNvSpPr>
          <p:nvPr>
            <p:custDataLst>
              <p:tags r:id="rId8"/>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4" name="Resim 13">
            <a:extLst>
              <a:ext uri="{FF2B5EF4-FFF2-40B4-BE49-F238E27FC236}">
                <a16:creationId xmlns:a16="http://schemas.microsoft.com/office/drawing/2014/main" id="{E46F8D1F-44D8-87B8-B0F0-C15EAB529E48}"/>
              </a:ext>
            </a:extLst>
          </p:cNvPr>
          <p:cNvPicPr>
            <a:picLocks noChangeAspect="1"/>
          </p:cNvPicPr>
          <p:nvPr/>
        </p:nvPicPr>
        <p:blipFill>
          <a:blip r:embed="rId13"/>
          <a:stretch>
            <a:fillRect/>
          </a:stretch>
        </p:blipFill>
        <p:spPr>
          <a:xfrm>
            <a:off x="4780247" y="1241325"/>
            <a:ext cx="740944" cy="740944"/>
          </a:xfrm>
          <a:prstGeom prst="rect">
            <a:avLst/>
          </a:prstGeom>
        </p:spPr>
      </p:pic>
      <p:sp>
        <p:nvSpPr>
          <p:cNvPr id="10" name="Oval 9">
            <a:extLst>
              <a:ext uri="{FF2B5EF4-FFF2-40B4-BE49-F238E27FC236}">
                <a16:creationId xmlns:a16="http://schemas.microsoft.com/office/drawing/2014/main" id="{F5EEECAD-86C8-ACAD-00DC-134781C51CB9}"/>
              </a:ext>
            </a:extLst>
          </p:cNvPr>
          <p:cNvSpPr/>
          <p:nvPr/>
        </p:nvSpPr>
        <p:spPr>
          <a:xfrm>
            <a:off x="4780247" y="1243651"/>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FB3A821D-BC1B-0061-5AA7-435EE11556A5}"/>
              </a:ext>
            </a:extLst>
          </p:cNvPr>
          <p:cNvSpPr/>
          <p:nvPr/>
        </p:nvSpPr>
        <p:spPr>
          <a:xfrm>
            <a:off x="4805692" y="3078978"/>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61850B24-40B2-4DDE-AAE6-57659C526F36}"/>
              </a:ext>
            </a:extLst>
          </p:cNvPr>
          <p:cNvSpPr/>
          <p:nvPr/>
        </p:nvSpPr>
        <p:spPr>
          <a:xfrm>
            <a:off x="4805692" y="4536267"/>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a:extLst>
              <a:ext uri="{FF2B5EF4-FFF2-40B4-BE49-F238E27FC236}">
                <a16:creationId xmlns:a16="http://schemas.microsoft.com/office/drawing/2014/main" id="{C9B7A11D-B487-57BE-FC58-52545D1FED31}"/>
              </a:ext>
            </a:extLst>
          </p:cNvPr>
          <p:cNvPicPr>
            <a:picLocks noChangeAspect="1"/>
          </p:cNvPicPr>
          <p:nvPr/>
        </p:nvPicPr>
        <p:blipFill>
          <a:blip r:embed="rId14"/>
          <a:stretch>
            <a:fillRect/>
          </a:stretch>
        </p:blipFill>
        <p:spPr>
          <a:xfrm>
            <a:off x="4881043" y="1363215"/>
            <a:ext cx="539352" cy="502155"/>
          </a:xfrm>
          <a:prstGeom prst="rect">
            <a:avLst/>
          </a:prstGeom>
        </p:spPr>
      </p:pic>
      <p:pic>
        <p:nvPicPr>
          <p:cNvPr id="19" name="Resim 18">
            <a:extLst>
              <a:ext uri="{FF2B5EF4-FFF2-40B4-BE49-F238E27FC236}">
                <a16:creationId xmlns:a16="http://schemas.microsoft.com/office/drawing/2014/main" id="{7C659261-92F9-50C4-15B6-15D43C792E52}"/>
              </a:ext>
            </a:extLst>
          </p:cNvPr>
          <p:cNvPicPr>
            <a:picLocks noChangeAspect="1"/>
          </p:cNvPicPr>
          <p:nvPr/>
        </p:nvPicPr>
        <p:blipFill>
          <a:blip r:embed="rId15"/>
          <a:stretch>
            <a:fillRect/>
          </a:stretch>
        </p:blipFill>
        <p:spPr>
          <a:xfrm>
            <a:off x="4918555" y="3255982"/>
            <a:ext cx="501840" cy="435809"/>
          </a:xfrm>
          <a:prstGeom prst="rect">
            <a:avLst/>
          </a:prstGeom>
        </p:spPr>
      </p:pic>
      <p:pic>
        <p:nvPicPr>
          <p:cNvPr id="21" name="Resim 20">
            <a:extLst>
              <a:ext uri="{FF2B5EF4-FFF2-40B4-BE49-F238E27FC236}">
                <a16:creationId xmlns:a16="http://schemas.microsoft.com/office/drawing/2014/main" id="{768802E9-C31F-13CE-8645-C79066B591F3}"/>
              </a:ext>
            </a:extLst>
          </p:cNvPr>
          <p:cNvPicPr>
            <a:picLocks noChangeAspect="1"/>
          </p:cNvPicPr>
          <p:nvPr/>
        </p:nvPicPr>
        <p:blipFill>
          <a:blip r:embed="rId16"/>
          <a:stretch>
            <a:fillRect/>
          </a:stretch>
        </p:blipFill>
        <p:spPr>
          <a:xfrm>
            <a:off x="4906221" y="4691142"/>
            <a:ext cx="514219" cy="462797"/>
          </a:xfrm>
          <a:prstGeom prst="rect">
            <a:avLst/>
          </a:prstGeom>
        </p:spPr>
      </p:pic>
      <p:pic>
        <p:nvPicPr>
          <p:cNvPr id="7" name="Resim 6">
            <a:extLst>
              <a:ext uri="{FF2B5EF4-FFF2-40B4-BE49-F238E27FC236}">
                <a16:creationId xmlns:a16="http://schemas.microsoft.com/office/drawing/2014/main" id="{1F3C3DBE-EE8A-2E4E-F700-B737D950B5E1}"/>
              </a:ext>
            </a:extLst>
          </p:cNvPr>
          <p:cNvPicPr>
            <a:picLocks noChangeAspect="1"/>
          </p:cNvPicPr>
          <p:nvPr/>
        </p:nvPicPr>
        <p:blipFill>
          <a:blip r:embed="rId17"/>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204566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detail_0"/>
</p:tagLst>
</file>

<file path=ppt/tags/tag10.xml><?xml version="1.0" encoding="utf-8"?>
<p:tagLst xmlns:a="http://schemas.openxmlformats.org/drawingml/2006/main" xmlns:r="http://schemas.openxmlformats.org/officeDocument/2006/relationships" xmlns:p="http://schemas.openxmlformats.org/presentationml/2006/main">
  <p:tag name="PLUS_ID" val="detail_0"/>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3.xml><?xml version="1.0" encoding="utf-8"?>
<p:tagLst xmlns:a="http://schemas.openxmlformats.org/drawingml/2006/main" xmlns:r="http://schemas.openxmlformats.org/officeDocument/2006/relationships" xmlns:p="http://schemas.openxmlformats.org/presentationml/2006/main">
  <p:tag name="PLUS_ID" val="title"/>
</p:tagLst>
</file>

<file path=ppt/tags/tag14.xml><?xml version="1.0" encoding="utf-8"?>
<p:tagLst xmlns:a="http://schemas.openxmlformats.org/drawingml/2006/main" xmlns:r="http://schemas.openxmlformats.org/officeDocument/2006/relationships" xmlns:p="http://schemas.openxmlformats.org/presentationml/2006/main">
  <p:tag name="PLUS_ID" val="title"/>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detail_0"/>
</p:tagLst>
</file>

<file path=ppt/tags/tag18.xml><?xml version="1.0" encoding="utf-8"?>
<p:tagLst xmlns:a="http://schemas.openxmlformats.org/drawingml/2006/main" xmlns:r="http://schemas.openxmlformats.org/officeDocument/2006/relationships" xmlns:p="http://schemas.openxmlformats.org/presentationml/2006/main">
  <p:tag name="PLUS_ID" val="detail_0"/>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title"/>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detail_0"/>
</p:tagLst>
</file>

<file path=ppt/tags/tag23.xml><?xml version="1.0" encoding="utf-8"?>
<p:tagLst xmlns:a="http://schemas.openxmlformats.org/drawingml/2006/main" xmlns:r="http://schemas.openxmlformats.org/officeDocument/2006/relationships" xmlns:p="http://schemas.openxmlformats.org/presentationml/2006/main">
  <p:tag name="PLUS_ID" val="title"/>
</p:tagLst>
</file>

<file path=ppt/tags/tag24.xml><?xml version="1.0" encoding="utf-8"?>
<p:tagLst xmlns:a="http://schemas.openxmlformats.org/drawingml/2006/main" xmlns:r="http://schemas.openxmlformats.org/officeDocument/2006/relationships" xmlns:p="http://schemas.openxmlformats.org/presentationml/2006/main">
  <p:tag name="PLUS_ID" val="title"/>
</p:tagLst>
</file>

<file path=ppt/tags/tag25.xml><?xml version="1.0" encoding="utf-8"?>
<p:tagLst xmlns:a="http://schemas.openxmlformats.org/drawingml/2006/main" xmlns:r="http://schemas.openxmlformats.org/officeDocument/2006/relationships" xmlns:p="http://schemas.openxmlformats.org/presentationml/2006/main">
  <p:tag name="PLUS_ID" val="detail_0"/>
</p:tagLst>
</file>

<file path=ppt/tags/tag26.xml><?xml version="1.0" encoding="utf-8"?>
<p:tagLst xmlns:a="http://schemas.openxmlformats.org/drawingml/2006/main" xmlns:r="http://schemas.openxmlformats.org/officeDocument/2006/relationships" xmlns:p="http://schemas.openxmlformats.org/presentationml/2006/main">
  <p:tag name="PLUS_ID" val="detail_0"/>
</p:tagLst>
</file>

<file path=ppt/tags/tag27.xml><?xml version="1.0" encoding="utf-8"?>
<p:tagLst xmlns:a="http://schemas.openxmlformats.org/drawingml/2006/main" xmlns:r="http://schemas.openxmlformats.org/officeDocument/2006/relationships" xmlns:p="http://schemas.openxmlformats.org/presentationml/2006/main">
  <p:tag name="PLUS_ID" val="title"/>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title"/>
</p:tagLst>
</file>

<file path=ppt/tags/tag3.xml><?xml version="1.0" encoding="utf-8"?>
<p:tagLst xmlns:a="http://schemas.openxmlformats.org/drawingml/2006/main" xmlns:r="http://schemas.openxmlformats.org/officeDocument/2006/relationships" xmlns:p="http://schemas.openxmlformats.org/presentationml/2006/main">
  <p:tag name="PLUS_ID" val="detail_0"/>
</p:tagLst>
</file>

<file path=ppt/tags/tag30.xml><?xml version="1.0" encoding="utf-8"?>
<p:tagLst xmlns:a="http://schemas.openxmlformats.org/drawingml/2006/main" xmlns:r="http://schemas.openxmlformats.org/officeDocument/2006/relationships" xmlns:p="http://schemas.openxmlformats.org/presentationml/2006/main">
  <p:tag name="PLUS_ID" val="title"/>
</p:tagLst>
</file>

<file path=ppt/tags/tag31.xml><?xml version="1.0" encoding="utf-8"?>
<p:tagLst xmlns:a="http://schemas.openxmlformats.org/drawingml/2006/main" xmlns:r="http://schemas.openxmlformats.org/officeDocument/2006/relationships" xmlns:p="http://schemas.openxmlformats.org/presentationml/2006/main">
  <p:tag name="PLUS_ID" val="title"/>
</p:tagLst>
</file>

<file path=ppt/tags/tag32.xml><?xml version="1.0" encoding="utf-8"?>
<p:tagLst xmlns:a="http://schemas.openxmlformats.org/drawingml/2006/main" xmlns:r="http://schemas.openxmlformats.org/officeDocument/2006/relationships" xmlns:p="http://schemas.openxmlformats.org/presentationml/2006/main">
  <p:tag name="PLUS_ID" val="detail_0"/>
</p:tagLst>
</file>

<file path=ppt/tags/tag33.xml><?xml version="1.0" encoding="utf-8"?>
<p:tagLst xmlns:a="http://schemas.openxmlformats.org/drawingml/2006/main" xmlns:r="http://schemas.openxmlformats.org/officeDocument/2006/relationships" xmlns:p="http://schemas.openxmlformats.org/presentationml/2006/main">
  <p:tag name="PLUS_ID" val="detail_0"/>
</p:tagLst>
</file>

<file path=ppt/tags/tag34.xml><?xml version="1.0" encoding="utf-8"?>
<p:tagLst xmlns:a="http://schemas.openxmlformats.org/drawingml/2006/main" xmlns:r="http://schemas.openxmlformats.org/officeDocument/2006/relationships" xmlns:p="http://schemas.openxmlformats.org/presentationml/2006/main">
  <p:tag name="PLUS_ID" val="detail_0"/>
</p:tagLst>
</file>

<file path=ppt/tags/tag35.xml><?xml version="1.0" encoding="utf-8"?>
<p:tagLst xmlns:a="http://schemas.openxmlformats.org/drawingml/2006/main" xmlns:r="http://schemas.openxmlformats.org/officeDocument/2006/relationships" xmlns:p="http://schemas.openxmlformats.org/presentationml/2006/main">
  <p:tag name="PLUS_ID" val="detail_0"/>
</p:tagLst>
</file>

<file path=ppt/tags/tag36.xml><?xml version="1.0" encoding="utf-8"?>
<p:tagLst xmlns:a="http://schemas.openxmlformats.org/drawingml/2006/main" xmlns:r="http://schemas.openxmlformats.org/officeDocument/2006/relationships" xmlns:p="http://schemas.openxmlformats.org/presentationml/2006/main">
  <p:tag name="PLUS_ID" val="detail_0"/>
</p:tagLst>
</file>

<file path=ppt/tags/tag37.xml><?xml version="1.0" encoding="utf-8"?>
<p:tagLst xmlns:a="http://schemas.openxmlformats.org/drawingml/2006/main" xmlns:r="http://schemas.openxmlformats.org/officeDocument/2006/relationships" xmlns:p="http://schemas.openxmlformats.org/presentationml/2006/main">
  <p:tag name="PLUS_ID" val="detail_0"/>
</p:tagLst>
</file>

<file path=ppt/tags/tag38.xml><?xml version="1.0" encoding="utf-8"?>
<p:tagLst xmlns:a="http://schemas.openxmlformats.org/drawingml/2006/main" xmlns:r="http://schemas.openxmlformats.org/officeDocument/2006/relationships" xmlns:p="http://schemas.openxmlformats.org/presentationml/2006/main">
  <p:tag name="PLUS_ID" val="detail_0"/>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title"/>
</p:tagLst>
</file>

<file path=ppt/tags/tag40.xml><?xml version="1.0" encoding="utf-8"?>
<p:tagLst xmlns:a="http://schemas.openxmlformats.org/drawingml/2006/main" xmlns:r="http://schemas.openxmlformats.org/officeDocument/2006/relationships" xmlns:p="http://schemas.openxmlformats.org/presentationml/2006/main">
  <p:tag name="PLUS_ID" val="detail_0"/>
</p:tagLst>
</file>

<file path=ppt/tags/tag5.xml><?xml version="1.0" encoding="utf-8"?>
<p:tagLst xmlns:a="http://schemas.openxmlformats.org/drawingml/2006/main" xmlns:r="http://schemas.openxmlformats.org/officeDocument/2006/relationships" xmlns:p="http://schemas.openxmlformats.org/presentationml/2006/main">
  <p:tag name="PLUS_ID" val="logo"/>
</p:tagLst>
</file>

<file path=ppt/tags/tag6.xml><?xml version="1.0" encoding="utf-8"?>
<p:tagLst xmlns:a="http://schemas.openxmlformats.org/drawingml/2006/main" xmlns:r="http://schemas.openxmlformats.org/officeDocument/2006/relationships" xmlns:p="http://schemas.openxmlformats.org/presentationml/2006/main">
  <p:tag name="PLUS_ID" val="detail_0"/>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8.xml><?xml version="1.0" encoding="utf-8"?>
<p:tagLst xmlns:a="http://schemas.openxmlformats.org/drawingml/2006/main" xmlns:r="http://schemas.openxmlformats.org/officeDocument/2006/relationships" xmlns:p="http://schemas.openxmlformats.org/presentationml/2006/main">
  <p:tag name="PLUS_ID" val="detail_0"/>
</p:tagLst>
</file>

<file path=ppt/tags/tag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customXml/itemProps2.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5C9668-9205-4529-8B14-F6E2EA321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527</TotalTime>
  <Words>1561</Words>
  <Application>Microsoft Macintosh PowerPoint</Application>
  <PresentationFormat>Geniş ekran</PresentationFormat>
  <Paragraphs>126</Paragraphs>
  <Slides>14</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14</vt:i4>
      </vt:variant>
    </vt:vector>
  </HeadingPairs>
  <TitlesOfParts>
    <vt:vector size="21" baseType="lpstr">
      <vt:lpstr>Amare Walter Neue Mager</vt:lpstr>
      <vt:lpstr>Amare Walter Neue Halbfett</vt:lpstr>
      <vt:lpstr>Arial</vt:lpstr>
      <vt:lpstr>Amare Walter Neue Leicht</vt:lpstr>
      <vt:lpstr>Amare Walter Neue</vt:lpstr>
      <vt:lpstr>Aptos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Gökhan Yalgın</cp:lastModifiedBy>
  <cp:revision>20</cp:revision>
  <cp:lastPrinted>2025-04-09T23:50:38Z</cp:lastPrinted>
  <dcterms:created xsi:type="dcterms:W3CDTF">2024-09-07T19:54:54Z</dcterms:created>
  <dcterms:modified xsi:type="dcterms:W3CDTF">2026-04-09T11:07:46Z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