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2147477942" r:id="rId5"/>
    <p:sldId id="2147477783" r:id="rId6"/>
    <p:sldId id="2147477969" r:id="rId7"/>
    <p:sldId id="2147477970" r:id="rId8"/>
    <p:sldId id="2147477960" r:id="rId9"/>
    <p:sldId id="2147477962" r:id="rId10"/>
    <p:sldId id="2147477963" r:id="rId11"/>
    <p:sldId id="2147477971" r:id="rId12"/>
    <p:sldId id="2147477965" r:id="rId13"/>
    <p:sldId id="2147477966" r:id="rId14"/>
    <p:sldId id="2147477972" r:id="rId15"/>
    <p:sldId id="2147477973" r:id="rId16"/>
    <p:sldId id="2147477968" r:id="rId17"/>
    <p:sldId id="2147477967" r:id="rId18"/>
    <p:sldId id="2147477974" r:id="rId19"/>
    <p:sldId id="2147477898" r:id="rId20"/>
  </p:sldIdLst>
  <p:sldSz cx="12192000" cy="6858000"/>
  <p:notesSz cx="6858000" cy="9144000"/>
  <p:embeddedFontLst>
    <p:embeddedFont>
      <p:font typeface="Amare Walter Neue" panose="020B0503040202060203" pitchFamily="34" charset="0"/>
      <p:regular r:id="rId22"/>
      <p:bold r:id="rId23"/>
      <p:italic r:id="rId24"/>
      <p:boldItalic r:id="rId25"/>
    </p:embeddedFont>
    <p:embeddedFont>
      <p:font typeface="Amare Walter Neue Halbfett" panose="020B0503040202060203" pitchFamily="34" charset="0"/>
      <p:regular r:id="rId26"/>
      <p:bold r:id="rId27"/>
    </p:embeddedFont>
    <p:embeddedFont>
      <p:font typeface="Amare Walter Neue Leicht" panose="020B0303040202060203" pitchFamily="34" charset="0"/>
      <p:regular r:id="rId28"/>
    </p:embeddedFont>
    <p:embeddedFont>
      <p:font typeface="Amare Walter Neue Mager" panose="020B0403040202060203" pitchFamily="34" charset="0"/>
      <p:regular r:id="rId29"/>
    </p:embeddedFont>
    <p:embeddedFont>
      <p:font typeface="Amare Walter Neue Mittel" panose="020B0503040202060203" pitchFamily="3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0F268-7B18-ED41-BFA3-50DA3EEFB613}" v="131" dt="2025-09-30T15:58:23.245"/>
    <p1510:client id="{6E8B90E0-1E98-C947-8668-86BB3DC4FB87}" v="636" dt="2025-09-30T20:56:03.819"/>
    <p1510:client id="{F3296A97-D93F-8F42-BFC4-3BD51F0ED7FE}" v="5" dt="2025-09-30T19:45:00.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1"/>
    <p:restoredTop sz="86395"/>
  </p:normalViewPr>
  <p:slideViewPr>
    <p:cSldViewPr snapToGrid="0">
      <p:cViewPr varScale="1">
        <p:scale>
          <a:sx n="110" d="100"/>
          <a:sy n="110" d="100"/>
        </p:scale>
        <p:origin x="105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1/26/26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dirty="0"/>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95862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11</a:t>
            </a:fld>
            <a:endParaRPr lang="en-US"/>
          </a:p>
        </p:txBody>
      </p:sp>
    </p:spTree>
    <p:extLst>
      <p:ext uri="{BB962C8B-B14F-4D97-AF65-F5344CB8AC3E}">
        <p14:creationId xmlns:p14="http://schemas.microsoft.com/office/powerpoint/2010/main" val="235400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12</a:t>
            </a:fld>
            <a:endParaRPr lang="en-US"/>
          </a:p>
        </p:txBody>
      </p:sp>
    </p:spTree>
    <p:extLst>
      <p:ext uri="{BB962C8B-B14F-4D97-AF65-F5344CB8AC3E}">
        <p14:creationId xmlns:p14="http://schemas.microsoft.com/office/powerpoint/2010/main" val="390698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15</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16</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dirty="0"/>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3</a:t>
            </a:fld>
            <a:endParaRPr lang="en-US" dirty="0"/>
          </a:p>
        </p:txBody>
      </p:sp>
    </p:spTree>
    <p:extLst>
      <p:ext uri="{BB962C8B-B14F-4D97-AF65-F5344CB8AC3E}">
        <p14:creationId xmlns:p14="http://schemas.microsoft.com/office/powerpoint/2010/main" val="193091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4</a:t>
            </a:fld>
            <a:endParaRPr lang="en-US" dirty="0"/>
          </a:p>
        </p:txBody>
      </p:sp>
    </p:spTree>
    <p:extLst>
      <p:ext uri="{BB962C8B-B14F-4D97-AF65-F5344CB8AC3E}">
        <p14:creationId xmlns:p14="http://schemas.microsoft.com/office/powerpoint/2010/main" val="162942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5</a:t>
            </a:fld>
            <a:endParaRPr lang="en-US" dirty="0"/>
          </a:p>
        </p:txBody>
      </p:sp>
    </p:spTree>
    <p:extLst>
      <p:ext uri="{BB962C8B-B14F-4D97-AF65-F5344CB8AC3E}">
        <p14:creationId xmlns:p14="http://schemas.microsoft.com/office/powerpoint/2010/main" val="268233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6</a:t>
            </a:fld>
            <a:endParaRPr lang="en-US" dirty="0"/>
          </a:p>
        </p:txBody>
      </p:sp>
    </p:spTree>
    <p:extLst>
      <p:ext uri="{BB962C8B-B14F-4D97-AF65-F5344CB8AC3E}">
        <p14:creationId xmlns:p14="http://schemas.microsoft.com/office/powerpoint/2010/main" val="198965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7</a:t>
            </a:fld>
            <a:endParaRPr lang="en-US" dirty="0"/>
          </a:p>
        </p:txBody>
      </p:sp>
    </p:spTree>
    <p:extLst>
      <p:ext uri="{BB962C8B-B14F-4D97-AF65-F5344CB8AC3E}">
        <p14:creationId xmlns:p14="http://schemas.microsoft.com/office/powerpoint/2010/main" val="256311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129139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7132316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a:solidFill>
                  <a:schemeClr val="bg2"/>
                </a:solidFill>
              </a:rPr>
              <a:t>Copyright © 2025 Amare Global. All rights reserved.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4.png"/><Relationship Id="rId18" Type="http://schemas.microsoft.com/office/2007/relationships/hdphoto" Target="../media/hdphoto3.wdp"/><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notesSlide" Target="../notesSlides/notesSlide10.xml"/><Relationship Id="rId17" Type="http://schemas.openxmlformats.org/officeDocument/2006/relationships/image" Target="../media/image2.png"/><Relationship Id="rId2" Type="http://schemas.openxmlformats.org/officeDocument/2006/relationships/tags" Target="../tags/tag19.xml"/><Relationship Id="rId16" Type="http://schemas.openxmlformats.org/officeDocument/2006/relationships/image" Target="../media/image17.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3.xml"/><Relationship Id="rId5" Type="http://schemas.openxmlformats.org/officeDocument/2006/relationships/tags" Target="../tags/tag22.xml"/><Relationship Id="rId15" Type="http://schemas.openxmlformats.org/officeDocument/2006/relationships/image" Target="../media/image16.png"/><Relationship Id="rId10" Type="http://schemas.openxmlformats.org/officeDocument/2006/relationships/tags" Target="../tags/tag27.xml"/><Relationship Id="rId19" Type="http://schemas.openxmlformats.org/officeDocument/2006/relationships/image" Target="../media/image18.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9.png"/><Relationship Id="rId18" Type="http://schemas.microsoft.com/office/2007/relationships/hdphoto" Target="../media/hdphoto3.wdp"/><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notesSlide" Target="../notesSlides/notesSlide11.xml"/><Relationship Id="rId17" Type="http://schemas.openxmlformats.org/officeDocument/2006/relationships/image" Target="../media/image2.png"/><Relationship Id="rId2" Type="http://schemas.openxmlformats.org/officeDocument/2006/relationships/tags" Target="../tags/tag29.xml"/><Relationship Id="rId16" Type="http://schemas.openxmlformats.org/officeDocument/2006/relationships/image" Target="../media/image22.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3.xml"/><Relationship Id="rId5" Type="http://schemas.openxmlformats.org/officeDocument/2006/relationships/tags" Target="../tags/tag32.xml"/><Relationship Id="rId15" Type="http://schemas.openxmlformats.org/officeDocument/2006/relationships/image" Target="../media/image21.png"/><Relationship Id="rId10" Type="http://schemas.openxmlformats.org/officeDocument/2006/relationships/tags" Target="../tags/tag37.xml"/><Relationship Id="rId19" Type="http://schemas.openxmlformats.org/officeDocument/2006/relationships/image" Target="../media/image18.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25.pn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24.png"/><Relationship Id="rId2" Type="http://schemas.openxmlformats.org/officeDocument/2006/relationships/tags" Target="../tags/tag39.xml"/><Relationship Id="rId16" Type="http://schemas.openxmlformats.org/officeDocument/2006/relationships/image" Target="../media/image18.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23.png"/><Relationship Id="rId5" Type="http://schemas.openxmlformats.org/officeDocument/2006/relationships/tags" Target="../tags/tag42.xml"/><Relationship Id="rId15" Type="http://schemas.microsoft.com/office/2007/relationships/hdphoto" Target="../media/hdphoto3.wdp"/><Relationship Id="rId10" Type="http://schemas.openxmlformats.org/officeDocument/2006/relationships/notesSlide" Target="../notesSlides/notesSlide12.xml"/><Relationship Id="rId4" Type="http://schemas.openxmlformats.org/officeDocument/2006/relationships/tags" Target="../tags/tag41.xml"/><Relationship Id="rId9" Type="http://schemas.openxmlformats.org/officeDocument/2006/relationships/slideLayout" Target="../slideLayouts/slideLayout3.xml"/><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31.png"/><Relationship Id="rId12" Type="http://schemas.openxmlformats.org/officeDocument/2006/relationships/image" Target="../media/image1.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hyperlink" Target="https://www.amare.com/" TargetMode="External"/><Relationship Id="rId5" Type="http://schemas.openxmlformats.org/officeDocument/2006/relationships/hyperlink" Target="https://amareglobal-my.sharepoint.com/:f:/g/personal/gyalgin_amare_com/EvbMG7HpVxlIryxpxYdSAiUB2ffA4awWE_mTdewXftNGjw?e=hliC1I"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xml"/><Relationship Id="rId7" Type="http://schemas.openxmlformats.org/officeDocument/2006/relationships/image" Target="../media/image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jpg"/><Relationship Id="rId5" Type="http://schemas.openxmlformats.org/officeDocument/2006/relationships/notesSlide" Target="../notesSlides/notesSlide6.xml"/><Relationship Id="rId4" Type="http://schemas.openxmlformats.org/officeDocument/2006/relationships/slideLayout" Target="../slideLayouts/slideLayout17.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58BDE63-B9B7-6F59-5330-C5DDB57F1C34}"/>
              </a:ext>
            </a:extLst>
          </p:cNvPr>
          <p:cNvSpPr txBox="1"/>
          <p:nvPr/>
        </p:nvSpPr>
        <p:spPr>
          <a:xfrm>
            <a:off x="962483" y="2929961"/>
            <a:ext cx="5313631" cy="1226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8000" b="1" dirty="0">
                <a:solidFill>
                  <a:schemeClr val="bg1"/>
                </a:solidFill>
                <a:latin typeface="Amare Walter Neue Leicht" panose="020B0303040202060203" pitchFamily="34" charset="77"/>
                <a:cs typeface="Arial"/>
              </a:rPr>
              <a:t>Sunset</a:t>
            </a:r>
            <a:r>
              <a:rPr lang="en-US" sz="8000" baseline="30000" dirty="0">
                <a:solidFill>
                  <a:schemeClr val="bg1"/>
                </a:solidFill>
                <a:latin typeface="Amare Walter Neue Halbfett" panose="020B0503040202060203" pitchFamily="34" charset="77"/>
              </a:rPr>
              <a:t>™</a:t>
            </a:r>
            <a:endParaRPr lang="en-US" sz="8000" dirty="0">
              <a:solidFill>
                <a:schemeClr val="bg1"/>
              </a:solidFill>
              <a:latin typeface="Amare Walter Neue Leicht" panose="020B0303040202060203" pitchFamily="34" charset="77"/>
              <a:cs typeface="Arial"/>
            </a:endParaRPr>
          </a:p>
        </p:txBody>
      </p:sp>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5"/>
          <a:stretch>
            <a:fillRect/>
          </a:stretch>
        </p:blipFill>
        <p:spPr>
          <a:xfrm>
            <a:off x="1067235" y="2067924"/>
            <a:ext cx="2678047" cy="804360"/>
          </a:xfrm>
          <a:prstGeom prst="rect">
            <a:avLst/>
          </a:prstGeom>
        </p:spPr>
      </p:pic>
      <p:pic>
        <p:nvPicPr>
          <p:cNvPr id="12" name="Resim 11" descr="metin, mor, şişe, iç mekan içeren bir resim&#10;&#10;Yapay zeka tarafından oluşturulmuş içerik yanlış olabilir.">
            <a:extLst>
              <a:ext uri="{FF2B5EF4-FFF2-40B4-BE49-F238E27FC236}">
                <a16:creationId xmlns:a16="http://schemas.microsoft.com/office/drawing/2014/main" id="{C0543192-516C-2524-4EDB-95914CF86C4F}"/>
              </a:ext>
            </a:extLst>
          </p:cNvPr>
          <p:cNvPicPr>
            <a:picLocks noChangeAspect="1"/>
          </p:cNvPicPr>
          <p:nvPr/>
        </p:nvPicPr>
        <p:blipFill>
          <a:blip r:embed="rId6"/>
          <a:stretch>
            <a:fillRect/>
          </a:stretch>
        </p:blipFill>
        <p:spPr>
          <a:xfrm>
            <a:off x="7203730" y="-21136"/>
            <a:ext cx="4997246" cy="6240904"/>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A9D756B-15E5-E908-42C7-6E336B630C9B}"/>
              </a:ext>
            </a:extLst>
          </p:cNvPr>
          <p:cNvPicPr>
            <a:picLocks noChangeAspect="1"/>
          </p:cNvPicPr>
          <p:nvPr/>
        </p:nvPicPr>
        <p:blipFill>
          <a:blip r:embed="rId13"/>
          <a:stretch>
            <a:fillRect/>
          </a:stretch>
        </p:blipFill>
        <p:spPr>
          <a:xfrm>
            <a:off x="4494176" y="406671"/>
            <a:ext cx="1416308" cy="1401856"/>
          </a:xfrm>
          <a:prstGeom prst="rect">
            <a:avLst/>
          </a:prstGeom>
        </p:spPr>
      </p:pic>
      <p:pic>
        <p:nvPicPr>
          <p:cNvPr id="9" name="Resim 8" descr="beyin içeren bir resim&#10;&#10;Yapay zeka tarafından oluşturulmuş içerik yanlış olabilir.">
            <a:extLst>
              <a:ext uri="{FF2B5EF4-FFF2-40B4-BE49-F238E27FC236}">
                <a16:creationId xmlns:a16="http://schemas.microsoft.com/office/drawing/2014/main" id="{CDCE3CC2-CADE-3331-5232-C10422E73B15}"/>
              </a:ext>
            </a:extLst>
          </p:cNvPr>
          <p:cNvPicPr>
            <a:picLocks noChangeAspect="1"/>
          </p:cNvPicPr>
          <p:nvPr/>
        </p:nvPicPr>
        <p:blipFill>
          <a:blip r:embed="rId14"/>
          <a:stretch>
            <a:fillRect/>
          </a:stretch>
        </p:blipFill>
        <p:spPr>
          <a:xfrm>
            <a:off x="4405667" y="1828563"/>
            <a:ext cx="1488569" cy="1315143"/>
          </a:xfrm>
          <a:prstGeom prst="rect">
            <a:avLst/>
          </a:prstGeom>
        </p:spPr>
      </p:pic>
      <p:pic>
        <p:nvPicPr>
          <p:cNvPr id="11" name="Resim 10" descr="daire, çizgi film içeren bir resim&#10;&#10;Yapay zeka tarafından oluşturulmuş içerik yanlış olabilir.">
            <a:extLst>
              <a:ext uri="{FF2B5EF4-FFF2-40B4-BE49-F238E27FC236}">
                <a16:creationId xmlns:a16="http://schemas.microsoft.com/office/drawing/2014/main" id="{0E0B591A-7F92-11A7-C357-6E2668E15D52}"/>
              </a:ext>
            </a:extLst>
          </p:cNvPr>
          <p:cNvPicPr>
            <a:picLocks noChangeAspect="1"/>
          </p:cNvPicPr>
          <p:nvPr/>
        </p:nvPicPr>
        <p:blipFill>
          <a:blip r:embed="rId15"/>
          <a:stretch>
            <a:fillRect/>
          </a:stretch>
        </p:blipFill>
        <p:spPr>
          <a:xfrm>
            <a:off x="4393482" y="3252409"/>
            <a:ext cx="1517473" cy="1401856"/>
          </a:xfrm>
          <a:prstGeom prst="rect">
            <a:avLst/>
          </a:prstGeom>
        </p:spPr>
      </p:pic>
      <p:pic>
        <p:nvPicPr>
          <p:cNvPr id="13" name="Resim 12" descr="daire, çizgi film, çizim içeren bir resim&#10;&#10;Yapay zeka tarafından oluşturulmuş içerik yanlış olabilir.">
            <a:extLst>
              <a:ext uri="{FF2B5EF4-FFF2-40B4-BE49-F238E27FC236}">
                <a16:creationId xmlns:a16="http://schemas.microsoft.com/office/drawing/2014/main" id="{11061753-5F9D-0E70-7479-9C0168AF2463}"/>
              </a:ext>
            </a:extLst>
          </p:cNvPr>
          <p:cNvPicPr>
            <a:picLocks noChangeAspect="1"/>
          </p:cNvPicPr>
          <p:nvPr/>
        </p:nvPicPr>
        <p:blipFill>
          <a:blip r:embed="rId16"/>
          <a:stretch>
            <a:fillRect/>
          </a:stretch>
        </p:blipFill>
        <p:spPr>
          <a:xfrm>
            <a:off x="4318954" y="4705670"/>
            <a:ext cx="1575282" cy="1416308"/>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Benefits</a:t>
            </a:r>
            <a:endParaRPr lang="en-US" sz="4400" baseline="3000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Heart</a:t>
            </a:r>
            <a:endParaRPr lang="en-US" sz="2000" i="1">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791700"/>
            <a:ext cx="5710853"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EPA and DHA contribute to the normal function of the heart</a:t>
            </a:r>
          </a:p>
          <a:p>
            <a:pPr marL="0" indent="0">
              <a:lnSpc>
                <a:spcPct val="100000"/>
              </a:lnSpc>
              <a:spcBef>
                <a:spcPts val="0"/>
              </a:spcBef>
              <a:buNone/>
            </a:pPr>
            <a:r>
              <a:rPr lang="en-US" sz="1400">
                <a:solidFill>
                  <a:schemeClr val="accent3"/>
                </a:solidFill>
                <a:latin typeface="Amare Walter Neue Mager"/>
              </a:rPr>
              <a:t>      (the beneficial effect is obtained with a daily intake of 250 mg).</a:t>
            </a:r>
            <a:endParaRPr lang="en-US" sz="1400" i="1">
              <a:solidFill>
                <a:schemeClr val="accent3"/>
              </a:solidFill>
              <a:latin typeface="Amare Walter Neue Mager"/>
            </a:endParaRP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2194455"/>
            <a:ext cx="5710854" cy="7409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DHA contributes to maintenance of normal brain.</a:t>
            </a:r>
          </a:p>
          <a:p>
            <a:pPr marL="0" indent="0">
              <a:lnSpc>
                <a:spcPct val="100000"/>
              </a:lnSpc>
              <a:spcBef>
                <a:spcPts val="0"/>
              </a:spcBef>
              <a:buNone/>
            </a:pPr>
            <a:r>
              <a:rPr lang="en-US" sz="1400">
                <a:solidFill>
                  <a:schemeClr val="accent3"/>
                </a:solidFill>
                <a:latin typeface="Amare Walter Neue Mager"/>
              </a:rPr>
              <a:t>     (Beneficial effect is achieved with a daily intake of 250 mg DHA.)</a:t>
            </a:r>
            <a:endParaRPr lang="en-US" sz="1400" i="1">
              <a:solidFill>
                <a:schemeClr val="accent3"/>
              </a:solidFill>
              <a:latin typeface="Amare Walter Neue Mager"/>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16841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Brain Function</a:t>
            </a:r>
            <a:endParaRPr lang="en-US" sz="2000" i="1">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2" y="3595675"/>
            <a:ext cx="58099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DHA contributes to the maintenance of normal vision.</a:t>
            </a:r>
          </a:p>
          <a:p>
            <a:pPr marL="0" indent="0">
              <a:lnSpc>
                <a:spcPct val="100000"/>
              </a:lnSpc>
              <a:spcBef>
                <a:spcPts val="0"/>
              </a:spcBef>
              <a:buNone/>
            </a:pPr>
            <a:r>
              <a:rPr lang="en-US" sz="1400">
                <a:solidFill>
                  <a:schemeClr val="accent3"/>
                </a:solidFill>
                <a:latin typeface="Amare Walter Neue Mager"/>
              </a:rPr>
              <a:t>     (Beneficial effect is achieved with a daily intake of 250 mg DHA.)</a:t>
            </a:r>
          </a:p>
          <a:p>
            <a:pPr>
              <a:lnSpc>
                <a:spcPct val="100000"/>
              </a:lnSpc>
              <a:spcBef>
                <a:spcPts val="0"/>
              </a:spcBef>
            </a:pPr>
            <a:r>
              <a:rPr lang="en-US" sz="1400">
                <a:solidFill>
                  <a:schemeClr val="accent3"/>
                </a:solidFill>
                <a:latin typeface="Amare Walter Neue Mager"/>
              </a:rPr>
              <a:t>Vitamin A in this stable and bioavailable form contributes to maintaining normal vision.</a:t>
            </a:r>
            <a:endParaRPr lang="en-US" sz="1400" i="1">
              <a:solidFill>
                <a:schemeClr val="accent3"/>
              </a:solidFill>
              <a:latin typeface="Amare Walter Neue Mager"/>
            </a:endParaRP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319322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Vision</a:t>
            </a:r>
            <a:endParaRPr lang="en-US" sz="2000" i="1">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14079DF3-2D32-E823-207E-05A34902654A}"/>
              </a:ext>
            </a:extLst>
          </p:cNvPr>
          <p:cNvSpPr txBox="1"/>
          <p:nvPr/>
        </p:nvSpPr>
        <p:spPr>
          <a:xfrm>
            <a:off x="422531" y="4552318"/>
            <a:ext cx="3123858" cy="1569660"/>
          </a:xfrm>
          <a:prstGeom prst="rect">
            <a:avLst/>
          </a:prstGeom>
          <a:noFill/>
          <a:ln w="6350">
            <a:solidFill>
              <a:schemeClr val="bg1"/>
            </a:solidFill>
          </a:ln>
        </p:spPr>
        <p:txBody>
          <a:bodyPr wrap="square" rtlCol="0">
            <a:spAutoFit/>
          </a:bodyPr>
          <a:lstStyle/>
          <a:p>
            <a:r>
              <a:rPr lang="en-US" sz="800">
                <a:solidFill>
                  <a:schemeClr val="bg1"/>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a:solidFill>
                <a:schemeClr val="bg1"/>
              </a:solidFill>
              <a:latin typeface="Amare Walter Neue" panose="020B0503040202060203" pitchFamily="34" charset="77"/>
            </a:endParaRPr>
          </a:p>
        </p:txBody>
      </p:sp>
      <p:sp>
        <p:nvSpPr>
          <p:cNvPr id="7" name="Title 1">
            <a:extLst>
              <a:ext uri="{FF2B5EF4-FFF2-40B4-BE49-F238E27FC236}">
                <a16:creationId xmlns:a16="http://schemas.microsoft.com/office/drawing/2014/main" id="{8697C24A-A078-7E78-C8C6-BC0FF40C4083}"/>
              </a:ext>
            </a:extLst>
          </p:cNvPr>
          <p:cNvSpPr txBox="1">
            <a:spLocks/>
          </p:cNvSpPr>
          <p:nvPr>
            <p:custDataLst>
              <p:tags r:id="rId8"/>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bg1"/>
                </a:solidFill>
              </a:rPr>
              <a:t>Amare Sunset™</a:t>
            </a:r>
          </a:p>
        </p:txBody>
      </p:sp>
      <p:sp>
        <p:nvSpPr>
          <p:cNvPr id="17" name="Content Placeholder 2">
            <a:extLst>
              <a:ext uri="{FF2B5EF4-FFF2-40B4-BE49-F238E27FC236}">
                <a16:creationId xmlns:a16="http://schemas.microsoft.com/office/drawing/2014/main" id="{C3511A13-0E28-E452-4F6F-89BC649F7DF5}"/>
              </a:ext>
            </a:extLst>
          </p:cNvPr>
          <p:cNvSpPr txBox="1">
            <a:spLocks/>
          </p:cNvSpPr>
          <p:nvPr>
            <p:custDataLst>
              <p:tags r:id="rId9"/>
            </p:custDataLst>
          </p:nvPr>
        </p:nvSpPr>
        <p:spPr>
          <a:xfrm>
            <a:off x="5521192" y="5093940"/>
            <a:ext cx="57108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Vitamin A contributes to normal iron metabolism.</a:t>
            </a:r>
          </a:p>
          <a:p>
            <a:pPr>
              <a:lnSpc>
                <a:spcPct val="100000"/>
              </a:lnSpc>
              <a:spcBef>
                <a:spcPts val="0"/>
              </a:spcBef>
            </a:pPr>
            <a:r>
              <a:rPr lang="en-US" sz="1400">
                <a:solidFill>
                  <a:schemeClr val="accent3"/>
                </a:solidFill>
                <a:latin typeface="Amare Walter Neue Mager"/>
              </a:rPr>
              <a:t>Vitamin D contributes to normal absorption/</a:t>
            </a:r>
            <a:r>
              <a:rPr lang="en-US" sz="1400" err="1">
                <a:solidFill>
                  <a:schemeClr val="accent3"/>
                </a:solidFill>
                <a:latin typeface="Amare Walter Neue Mager"/>
              </a:rPr>
              <a:t>utilisation</a:t>
            </a:r>
            <a:r>
              <a:rPr lang="en-US" sz="1400">
                <a:solidFill>
                  <a:schemeClr val="accent3"/>
                </a:solidFill>
                <a:latin typeface="Amare Walter Neue Mager"/>
              </a:rPr>
              <a:t> of calcium and phosphorus.</a:t>
            </a:r>
            <a:endParaRPr lang="en-US" sz="1400" i="1">
              <a:solidFill>
                <a:schemeClr val="accent3"/>
              </a:solidFill>
              <a:latin typeface="Amare Walter Neue Mager"/>
            </a:endParaRPr>
          </a:p>
        </p:txBody>
      </p:sp>
      <p:sp>
        <p:nvSpPr>
          <p:cNvPr id="19" name="Content Placeholder 2">
            <a:extLst>
              <a:ext uri="{FF2B5EF4-FFF2-40B4-BE49-F238E27FC236}">
                <a16:creationId xmlns:a16="http://schemas.microsoft.com/office/drawing/2014/main" id="{B05D5FD4-AD2B-FD37-3CD9-F4A57FC2AD22}"/>
              </a:ext>
            </a:extLst>
          </p:cNvPr>
          <p:cNvSpPr txBox="1">
            <a:spLocks/>
          </p:cNvSpPr>
          <p:nvPr>
            <p:custDataLst>
              <p:tags r:id="rId10"/>
            </p:custDataLst>
          </p:nvPr>
        </p:nvSpPr>
        <p:spPr>
          <a:xfrm>
            <a:off x="4780247" y="462644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Metabolism</a:t>
            </a:r>
            <a:endParaRPr lang="en-US" sz="2000" i="1">
              <a:solidFill>
                <a:schemeClr val="accent3"/>
              </a:solidFill>
              <a:latin typeface="Amare Walter Neue Mager"/>
            </a:endParaRPr>
          </a:p>
        </p:txBody>
      </p:sp>
      <p:pic>
        <p:nvPicPr>
          <p:cNvPr id="8" name="Resim 7" descr="metin, tuvalet malzemesi, şişe, cilt bakımı içeren bir resim&#10;&#10;Yapay zeka tarafından oluşturulmuş içerik yanlış olabilir.">
            <a:extLst>
              <a:ext uri="{FF2B5EF4-FFF2-40B4-BE49-F238E27FC236}">
                <a16:creationId xmlns:a16="http://schemas.microsoft.com/office/drawing/2014/main" id="{243EB019-C1CD-3BA3-190C-74DB55DEA45D}"/>
              </a:ext>
            </a:extLst>
          </p:cNvPr>
          <p:cNvPicPr>
            <a:picLocks noChangeAspect="1"/>
          </p:cNvPicPr>
          <p:nvPr/>
        </p:nvPicPr>
        <p:blipFill>
          <a:blip r:embed="rId19"/>
          <a:stretch>
            <a:fillRect/>
          </a:stretch>
        </p:blipFill>
        <p:spPr>
          <a:xfrm>
            <a:off x="138700" y="1241775"/>
            <a:ext cx="3487778" cy="3487778"/>
          </a:xfrm>
          <a:prstGeom prst="rect">
            <a:avLst/>
          </a:prstGeom>
        </p:spPr>
      </p:pic>
    </p:spTree>
    <p:extLst>
      <p:ext uri="{BB962C8B-B14F-4D97-AF65-F5344CB8AC3E}">
        <p14:creationId xmlns:p14="http://schemas.microsoft.com/office/powerpoint/2010/main" val="204566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descr="daire içeren bir resim&#10;&#10;Yapay zeka tarafından oluşturulmuş içerik yanlış olabilir.">
            <a:extLst>
              <a:ext uri="{FF2B5EF4-FFF2-40B4-BE49-F238E27FC236}">
                <a16:creationId xmlns:a16="http://schemas.microsoft.com/office/drawing/2014/main" id="{EEB07385-63D6-B265-9B7D-7845828C86D9}"/>
              </a:ext>
            </a:extLst>
          </p:cNvPr>
          <p:cNvPicPr>
            <a:picLocks noChangeAspect="1"/>
          </p:cNvPicPr>
          <p:nvPr/>
        </p:nvPicPr>
        <p:blipFill>
          <a:blip r:embed="rId13"/>
          <a:stretch>
            <a:fillRect/>
          </a:stretch>
        </p:blipFill>
        <p:spPr>
          <a:xfrm>
            <a:off x="4334174" y="377833"/>
            <a:ext cx="1633090" cy="1416308"/>
          </a:xfrm>
          <a:prstGeom prst="rect">
            <a:avLst/>
          </a:prstGeom>
        </p:spPr>
      </p:pic>
      <p:pic>
        <p:nvPicPr>
          <p:cNvPr id="11" name="Resim 10" descr="logo, daire, tasarım, çizim içeren bir resim&#10;&#10;Yapay zeka tarafından oluşturulmuş içerik yanlış olabilir.">
            <a:extLst>
              <a:ext uri="{FF2B5EF4-FFF2-40B4-BE49-F238E27FC236}">
                <a16:creationId xmlns:a16="http://schemas.microsoft.com/office/drawing/2014/main" id="{41847628-5597-B6CB-98AD-8049A35FB4FA}"/>
              </a:ext>
            </a:extLst>
          </p:cNvPr>
          <p:cNvPicPr>
            <a:picLocks noChangeAspect="1"/>
          </p:cNvPicPr>
          <p:nvPr/>
        </p:nvPicPr>
        <p:blipFill>
          <a:blip r:embed="rId14"/>
          <a:stretch>
            <a:fillRect/>
          </a:stretch>
        </p:blipFill>
        <p:spPr>
          <a:xfrm>
            <a:off x="4420885" y="1806497"/>
            <a:ext cx="1459665" cy="1358500"/>
          </a:xfrm>
          <a:prstGeom prst="rect">
            <a:avLst/>
          </a:prstGeom>
        </p:spPr>
      </p:pic>
      <p:pic>
        <p:nvPicPr>
          <p:cNvPr id="12" name="Resim 11" descr="çizgi film, grafik, çizim içeren bir resim&#10;&#10;Yapay zeka tarafından oluşturulmuş içerik yanlış olabilir.">
            <a:extLst>
              <a:ext uri="{FF2B5EF4-FFF2-40B4-BE49-F238E27FC236}">
                <a16:creationId xmlns:a16="http://schemas.microsoft.com/office/drawing/2014/main" id="{6427C929-1F68-F2AA-AD91-C682901B850F}"/>
              </a:ext>
            </a:extLst>
          </p:cNvPr>
          <p:cNvPicPr>
            <a:picLocks noChangeAspect="1"/>
          </p:cNvPicPr>
          <p:nvPr/>
        </p:nvPicPr>
        <p:blipFill>
          <a:blip r:embed="rId15"/>
          <a:stretch>
            <a:fillRect/>
          </a:stretch>
        </p:blipFill>
        <p:spPr>
          <a:xfrm>
            <a:off x="4387094" y="3240945"/>
            <a:ext cx="1661994" cy="1416308"/>
          </a:xfrm>
          <a:prstGeom prst="rect">
            <a:avLst/>
          </a:prstGeom>
        </p:spPr>
      </p:pic>
      <p:pic>
        <p:nvPicPr>
          <p:cNvPr id="13" name="Resim 12" descr="daire, grafik, çizgi film, tasarım içeren bir resim&#10;&#10;Yapay zeka tarafından oluşturulmuş içerik yanlış olabilir.">
            <a:extLst>
              <a:ext uri="{FF2B5EF4-FFF2-40B4-BE49-F238E27FC236}">
                <a16:creationId xmlns:a16="http://schemas.microsoft.com/office/drawing/2014/main" id="{7CE8CBDC-A799-D738-D317-8230C2851F99}"/>
              </a:ext>
            </a:extLst>
          </p:cNvPr>
          <p:cNvPicPr>
            <a:picLocks noChangeAspect="1"/>
          </p:cNvPicPr>
          <p:nvPr/>
        </p:nvPicPr>
        <p:blipFill>
          <a:blip r:embed="rId16"/>
          <a:stretch>
            <a:fillRect/>
          </a:stretch>
        </p:blipFill>
        <p:spPr>
          <a:xfrm>
            <a:off x="4315656" y="4688034"/>
            <a:ext cx="1633090" cy="1401856"/>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Benefits</a:t>
            </a:r>
            <a:endParaRPr lang="en-US" sz="4400" baseline="3000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Cells</a:t>
            </a:r>
            <a:endParaRPr lang="en-US" sz="2000" i="1">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680966"/>
            <a:ext cx="5710853" cy="8899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Vitamin A contributes to the maintenance of normal mucous membranes.</a:t>
            </a:r>
          </a:p>
          <a:p>
            <a:pPr>
              <a:lnSpc>
                <a:spcPct val="100000"/>
              </a:lnSpc>
              <a:spcBef>
                <a:spcPts val="0"/>
              </a:spcBef>
            </a:pPr>
            <a:r>
              <a:rPr lang="en-US" sz="1400">
                <a:solidFill>
                  <a:schemeClr val="accent3"/>
                </a:solidFill>
                <a:latin typeface="Amare Walter Neue Mager"/>
              </a:rPr>
              <a:t>Vitamin A has a role in the process of cell </a:t>
            </a:r>
            <a:r>
              <a:rPr lang="en-US" sz="1400" err="1">
                <a:solidFill>
                  <a:schemeClr val="accent3"/>
                </a:solidFill>
                <a:latin typeface="Amare Walter Neue Mager"/>
              </a:rPr>
              <a:t>specialisation</a:t>
            </a:r>
            <a:r>
              <a:rPr lang="en-US" sz="1400">
                <a:solidFill>
                  <a:schemeClr val="accent3"/>
                </a:solidFill>
                <a:latin typeface="Amare Walter Neue Mager"/>
              </a:rPr>
              <a:t>.</a:t>
            </a:r>
          </a:p>
          <a:p>
            <a:pPr>
              <a:lnSpc>
                <a:spcPct val="100000"/>
              </a:lnSpc>
              <a:spcBef>
                <a:spcPts val="0"/>
              </a:spcBef>
            </a:pPr>
            <a:r>
              <a:rPr lang="en-US" sz="1400">
                <a:solidFill>
                  <a:schemeClr val="accent3"/>
                </a:solidFill>
                <a:latin typeface="Amare Walter Neue Mager"/>
              </a:rPr>
              <a:t>Vitamin D has a role in the process of cell division.</a:t>
            </a: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2194455"/>
            <a:ext cx="5710854" cy="7409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Vitamin A in this stable and bioavailable form contributes to maintaining normal vision, healthy skin, and supports the normal function of your immune system.</a:t>
            </a:r>
            <a:endParaRPr lang="en-US" sz="1400" i="1">
              <a:solidFill>
                <a:schemeClr val="accent3"/>
              </a:solidFill>
              <a:latin typeface="Amare Walter Neue Mager"/>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16841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Skin</a:t>
            </a:r>
            <a:endParaRPr lang="en-US" sz="2000" i="1">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1" y="3595675"/>
            <a:ext cx="6057089" cy="11119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Vitamin A contributes to the normal function of the immune system.</a:t>
            </a:r>
          </a:p>
          <a:p>
            <a:pPr>
              <a:lnSpc>
                <a:spcPct val="100000"/>
              </a:lnSpc>
              <a:spcBef>
                <a:spcPts val="0"/>
              </a:spcBef>
            </a:pPr>
            <a:r>
              <a:rPr lang="en-US" sz="1400">
                <a:solidFill>
                  <a:schemeClr val="accent3"/>
                </a:solidFill>
                <a:latin typeface="Amare Walter Neue Mager"/>
              </a:rPr>
              <a:t>Vitamin D contributes to the normal function of the immune system.</a:t>
            </a:r>
          </a:p>
          <a:p>
            <a:pPr>
              <a:lnSpc>
                <a:spcPct val="100000"/>
              </a:lnSpc>
              <a:spcBef>
                <a:spcPts val="0"/>
              </a:spcBef>
            </a:pPr>
            <a:r>
              <a:rPr lang="en-US" sz="1400">
                <a:solidFill>
                  <a:schemeClr val="accent3"/>
                </a:solidFill>
                <a:latin typeface="Amare Walter Neue Mager"/>
              </a:rPr>
              <a:t>Vitamin E contributes to the protection of cells from oxidative stress, helping your body maintain its vitality day.</a:t>
            </a:r>
            <a:endParaRPr lang="en-US" sz="1400" i="1">
              <a:solidFill>
                <a:schemeClr val="accent3"/>
              </a:solidFill>
              <a:latin typeface="Amare Walter Neue Mager"/>
            </a:endParaRP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319322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Immune System</a:t>
            </a:r>
            <a:endParaRPr lang="en-US" sz="2000" i="1">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14079DF3-2D32-E823-207E-05A34902654A}"/>
              </a:ext>
            </a:extLst>
          </p:cNvPr>
          <p:cNvSpPr txBox="1"/>
          <p:nvPr/>
        </p:nvSpPr>
        <p:spPr>
          <a:xfrm>
            <a:off x="422531" y="4552318"/>
            <a:ext cx="3123858" cy="1569660"/>
          </a:xfrm>
          <a:prstGeom prst="rect">
            <a:avLst/>
          </a:prstGeom>
          <a:noFill/>
          <a:ln w="6350">
            <a:solidFill>
              <a:schemeClr val="bg1"/>
            </a:solidFill>
          </a:ln>
        </p:spPr>
        <p:txBody>
          <a:bodyPr wrap="square" rtlCol="0">
            <a:spAutoFit/>
          </a:bodyPr>
          <a:lstStyle/>
          <a:p>
            <a:r>
              <a:rPr lang="en-US" sz="800">
                <a:solidFill>
                  <a:schemeClr val="bg1"/>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a:solidFill>
                <a:schemeClr val="bg1"/>
              </a:solidFill>
              <a:latin typeface="Amare Walter Neue" panose="020B0503040202060203" pitchFamily="34" charset="77"/>
            </a:endParaRPr>
          </a:p>
        </p:txBody>
      </p:sp>
      <p:sp>
        <p:nvSpPr>
          <p:cNvPr id="7" name="Title 1">
            <a:extLst>
              <a:ext uri="{FF2B5EF4-FFF2-40B4-BE49-F238E27FC236}">
                <a16:creationId xmlns:a16="http://schemas.microsoft.com/office/drawing/2014/main" id="{8697C24A-A078-7E78-C8C6-BC0FF40C4083}"/>
              </a:ext>
            </a:extLst>
          </p:cNvPr>
          <p:cNvSpPr txBox="1">
            <a:spLocks/>
          </p:cNvSpPr>
          <p:nvPr>
            <p:custDataLst>
              <p:tags r:id="rId8"/>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bg1"/>
                </a:solidFill>
              </a:rPr>
              <a:t>Amare Sunset™</a:t>
            </a:r>
          </a:p>
        </p:txBody>
      </p:sp>
      <p:sp>
        <p:nvSpPr>
          <p:cNvPr id="17" name="Content Placeholder 2">
            <a:extLst>
              <a:ext uri="{FF2B5EF4-FFF2-40B4-BE49-F238E27FC236}">
                <a16:creationId xmlns:a16="http://schemas.microsoft.com/office/drawing/2014/main" id="{C3511A13-0E28-E452-4F6F-89BC649F7DF5}"/>
              </a:ext>
            </a:extLst>
          </p:cNvPr>
          <p:cNvSpPr txBox="1">
            <a:spLocks/>
          </p:cNvSpPr>
          <p:nvPr>
            <p:custDataLst>
              <p:tags r:id="rId9"/>
            </p:custDataLst>
          </p:nvPr>
        </p:nvSpPr>
        <p:spPr>
          <a:xfrm>
            <a:off x="5521192" y="5238746"/>
            <a:ext cx="57108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chemeClr val="accent3"/>
                </a:solidFill>
                <a:latin typeface="Amare Walter Neue Mager"/>
              </a:rPr>
              <a:t>Vitamin D contributes to normal blood calcium levels.</a:t>
            </a:r>
            <a:endParaRPr lang="en-US" sz="1400" i="1">
              <a:solidFill>
                <a:schemeClr val="accent3"/>
              </a:solidFill>
              <a:latin typeface="Amare Walter Neue Mager"/>
            </a:endParaRPr>
          </a:p>
        </p:txBody>
      </p:sp>
      <p:sp>
        <p:nvSpPr>
          <p:cNvPr id="19" name="Content Placeholder 2">
            <a:extLst>
              <a:ext uri="{FF2B5EF4-FFF2-40B4-BE49-F238E27FC236}">
                <a16:creationId xmlns:a16="http://schemas.microsoft.com/office/drawing/2014/main" id="{B05D5FD4-AD2B-FD37-3CD9-F4A57FC2AD22}"/>
              </a:ext>
            </a:extLst>
          </p:cNvPr>
          <p:cNvSpPr txBox="1">
            <a:spLocks/>
          </p:cNvSpPr>
          <p:nvPr>
            <p:custDataLst>
              <p:tags r:id="rId10"/>
            </p:custDataLst>
          </p:nvPr>
        </p:nvSpPr>
        <p:spPr>
          <a:xfrm>
            <a:off x="4780247" y="462644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Bold</a:t>
            </a:r>
            <a:endParaRPr lang="en-US" sz="2000" i="1">
              <a:solidFill>
                <a:schemeClr val="accent3"/>
              </a:solidFill>
              <a:latin typeface="Amare Walter Neue Mager"/>
            </a:endParaRPr>
          </a:p>
        </p:txBody>
      </p:sp>
      <p:pic>
        <p:nvPicPr>
          <p:cNvPr id="3" name="Resim 2" descr="metin, tuvalet malzemesi, şişe, cilt bakımı içeren bir resim&#10;&#10;Yapay zeka tarafından oluşturulmuş içerik yanlış olabilir.">
            <a:extLst>
              <a:ext uri="{FF2B5EF4-FFF2-40B4-BE49-F238E27FC236}">
                <a16:creationId xmlns:a16="http://schemas.microsoft.com/office/drawing/2014/main" id="{D803A336-CF86-70FA-BE0C-E78359CBF26F}"/>
              </a:ext>
            </a:extLst>
          </p:cNvPr>
          <p:cNvPicPr>
            <a:picLocks noChangeAspect="1"/>
          </p:cNvPicPr>
          <p:nvPr/>
        </p:nvPicPr>
        <p:blipFill>
          <a:blip r:embed="rId19"/>
          <a:stretch>
            <a:fillRect/>
          </a:stretch>
        </p:blipFill>
        <p:spPr>
          <a:xfrm>
            <a:off x="138700" y="1241775"/>
            <a:ext cx="3487778" cy="3487778"/>
          </a:xfrm>
          <a:prstGeom prst="rect">
            <a:avLst/>
          </a:prstGeom>
        </p:spPr>
      </p:pic>
    </p:spTree>
    <p:extLst>
      <p:ext uri="{BB962C8B-B14F-4D97-AF65-F5344CB8AC3E}">
        <p14:creationId xmlns:p14="http://schemas.microsoft.com/office/powerpoint/2010/main" val="4083758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descr="daire, grafik, tasarım içeren bir resim&#10;&#10;Yapay zeka tarafından oluşturulmuş içerik yanlış olabilir.">
            <a:extLst>
              <a:ext uri="{FF2B5EF4-FFF2-40B4-BE49-F238E27FC236}">
                <a16:creationId xmlns:a16="http://schemas.microsoft.com/office/drawing/2014/main" id="{1B8CF654-3519-0B0A-CE6A-BE206F7623C9}"/>
              </a:ext>
            </a:extLst>
          </p:cNvPr>
          <p:cNvPicPr>
            <a:picLocks noChangeAspect="1"/>
          </p:cNvPicPr>
          <p:nvPr/>
        </p:nvPicPr>
        <p:blipFill>
          <a:blip r:embed="rId11"/>
          <a:stretch>
            <a:fillRect/>
          </a:stretch>
        </p:blipFill>
        <p:spPr>
          <a:xfrm>
            <a:off x="4428111" y="410499"/>
            <a:ext cx="1445212" cy="1401856"/>
          </a:xfrm>
          <a:prstGeom prst="rect">
            <a:avLst/>
          </a:prstGeom>
        </p:spPr>
      </p:pic>
      <p:pic>
        <p:nvPicPr>
          <p:cNvPr id="11" name="Resim 10" descr="gülümsemek, gülüş, kırpıntı çizim, çizgi film içeren bir resim&#10;&#10;Yapay zeka tarafından oluşturulmuş içerik yanlış olabilir.">
            <a:extLst>
              <a:ext uri="{FF2B5EF4-FFF2-40B4-BE49-F238E27FC236}">
                <a16:creationId xmlns:a16="http://schemas.microsoft.com/office/drawing/2014/main" id="{3CF039C3-DE4C-C62A-A2FC-A4EE65A6FBFA}"/>
              </a:ext>
            </a:extLst>
          </p:cNvPr>
          <p:cNvPicPr>
            <a:picLocks noChangeAspect="1"/>
          </p:cNvPicPr>
          <p:nvPr/>
        </p:nvPicPr>
        <p:blipFill>
          <a:blip r:embed="rId12"/>
          <a:stretch>
            <a:fillRect/>
          </a:stretch>
        </p:blipFill>
        <p:spPr>
          <a:xfrm>
            <a:off x="4306407" y="1805387"/>
            <a:ext cx="1777611" cy="1416308"/>
          </a:xfrm>
          <a:prstGeom prst="rect">
            <a:avLst/>
          </a:prstGeom>
        </p:spPr>
      </p:pic>
      <p:pic>
        <p:nvPicPr>
          <p:cNvPr id="12" name="Resim 11" descr="çizgi film, kırpıntı çizim içeren bir resim&#10;&#10;Yapay zeka tarafından oluşturulmuş içerik yanlış olabilir.">
            <a:extLst>
              <a:ext uri="{FF2B5EF4-FFF2-40B4-BE49-F238E27FC236}">
                <a16:creationId xmlns:a16="http://schemas.microsoft.com/office/drawing/2014/main" id="{E15BFE7B-F032-4309-09BA-94A45D2E6520}"/>
              </a:ext>
            </a:extLst>
          </p:cNvPr>
          <p:cNvPicPr>
            <a:picLocks noChangeAspect="1"/>
          </p:cNvPicPr>
          <p:nvPr/>
        </p:nvPicPr>
        <p:blipFill>
          <a:blip r:embed="rId13"/>
          <a:stretch>
            <a:fillRect/>
          </a:stretch>
        </p:blipFill>
        <p:spPr>
          <a:xfrm>
            <a:off x="4361506" y="3260837"/>
            <a:ext cx="1575282" cy="1401856"/>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Benefits</a:t>
            </a:r>
            <a:endParaRPr lang="en-US" sz="4400" baseline="3000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Bones</a:t>
            </a:r>
            <a:endParaRPr lang="en-US" sz="2000" i="1">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791700"/>
            <a:ext cx="5710853"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Pantothenic acid contributes to normal energy-yielding metabolism.</a:t>
            </a:r>
            <a:endParaRPr lang="en-US" sz="1400" i="1" dirty="0">
              <a:solidFill>
                <a:schemeClr val="accent3"/>
              </a:solidFill>
              <a:latin typeface="Amare Walter Neue Mager"/>
            </a:endParaRP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2286886"/>
            <a:ext cx="5710854" cy="5380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D contributes to the maintenance of normal muscle function.</a:t>
            </a:r>
            <a:endParaRPr lang="en-US" sz="1400" i="1" dirty="0">
              <a:solidFill>
                <a:schemeClr val="accent3"/>
              </a:solidFill>
              <a:latin typeface="Amare Walter Neue Mager"/>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16841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Muscles</a:t>
            </a:r>
            <a:endParaRPr lang="en-US" sz="2000" i="1">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2" y="3805525"/>
            <a:ext cx="57108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D contributes to the maintenance of normal teeth.</a:t>
            </a:r>
            <a:endParaRPr lang="en-US" sz="1400" i="1" dirty="0">
              <a:solidFill>
                <a:schemeClr val="accent3"/>
              </a:solidFill>
              <a:latin typeface="Amare Walter Neue Mager"/>
            </a:endParaRP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319322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accent3"/>
                </a:solidFill>
                <a:latin typeface="Amare Walter Neue Halbfett"/>
              </a:rPr>
              <a:t>Teeth</a:t>
            </a:r>
            <a:endParaRPr lang="en-US" sz="2000" i="1">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12</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14079DF3-2D32-E823-207E-05A34902654A}"/>
              </a:ext>
            </a:extLst>
          </p:cNvPr>
          <p:cNvSpPr txBox="1"/>
          <p:nvPr/>
        </p:nvSpPr>
        <p:spPr>
          <a:xfrm>
            <a:off x="422531" y="4552318"/>
            <a:ext cx="3123858" cy="1569660"/>
          </a:xfrm>
          <a:prstGeom prst="rect">
            <a:avLst/>
          </a:prstGeom>
          <a:noFill/>
          <a:ln w="6350">
            <a:solidFill>
              <a:schemeClr val="bg1"/>
            </a:solidFill>
          </a:ln>
        </p:spPr>
        <p:txBody>
          <a:bodyPr wrap="square" rtlCol="0">
            <a:spAutoFit/>
          </a:bodyPr>
          <a:lstStyle/>
          <a:p>
            <a:r>
              <a:rPr lang="en-US" sz="800">
                <a:solidFill>
                  <a:schemeClr val="bg1"/>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a:solidFill>
                <a:schemeClr val="bg1"/>
              </a:solidFill>
              <a:latin typeface="Amare Walter Neue" panose="020B0503040202060203" pitchFamily="34" charset="77"/>
            </a:endParaRPr>
          </a:p>
        </p:txBody>
      </p:sp>
      <p:sp>
        <p:nvSpPr>
          <p:cNvPr id="7" name="Title 1">
            <a:extLst>
              <a:ext uri="{FF2B5EF4-FFF2-40B4-BE49-F238E27FC236}">
                <a16:creationId xmlns:a16="http://schemas.microsoft.com/office/drawing/2014/main" id="{8697C24A-A078-7E78-C8C6-BC0FF40C4083}"/>
              </a:ext>
            </a:extLst>
          </p:cNvPr>
          <p:cNvSpPr txBox="1">
            <a:spLocks/>
          </p:cNvSpPr>
          <p:nvPr>
            <p:custDataLst>
              <p:tags r:id="rId8"/>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bg1"/>
                </a:solidFill>
              </a:rPr>
              <a:t>Amare Sunset™</a:t>
            </a:r>
          </a:p>
        </p:txBody>
      </p:sp>
      <p:pic>
        <p:nvPicPr>
          <p:cNvPr id="3" name="Resim 2" descr="metin, tuvalet malzemesi, şişe, cilt bakımı içeren bir resim&#10;&#10;Yapay zeka tarafından oluşturulmuş içerik yanlış olabilir.">
            <a:extLst>
              <a:ext uri="{FF2B5EF4-FFF2-40B4-BE49-F238E27FC236}">
                <a16:creationId xmlns:a16="http://schemas.microsoft.com/office/drawing/2014/main" id="{F236EC3B-A56A-2B40-D354-D7D310A688A4}"/>
              </a:ext>
            </a:extLst>
          </p:cNvPr>
          <p:cNvPicPr>
            <a:picLocks noChangeAspect="1"/>
          </p:cNvPicPr>
          <p:nvPr/>
        </p:nvPicPr>
        <p:blipFill>
          <a:blip r:embed="rId16"/>
          <a:stretch>
            <a:fillRect/>
          </a:stretch>
        </p:blipFill>
        <p:spPr>
          <a:xfrm>
            <a:off x="138700" y="1241775"/>
            <a:ext cx="3487778" cy="3487778"/>
          </a:xfrm>
          <a:prstGeom prst="rect">
            <a:avLst/>
          </a:prstGeom>
        </p:spPr>
      </p:pic>
    </p:spTree>
    <p:extLst>
      <p:ext uri="{BB962C8B-B14F-4D97-AF65-F5344CB8AC3E}">
        <p14:creationId xmlns:p14="http://schemas.microsoft.com/office/powerpoint/2010/main" val="298097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9" name="Resim 8" descr="metin, tuvalet malzemesi, cilt bakımı, kozmetik bakım ürünleri içeren bir resim&#10;&#10;Yapay zeka tarafından oluşturulmuş içerik yanlış olabilir.">
            <a:extLst>
              <a:ext uri="{FF2B5EF4-FFF2-40B4-BE49-F238E27FC236}">
                <a16:creationId xmlns:a16="http://schemas.microsoft.com/office/drawing/2014/main" id="{B0792FBE-A316-7E14-09AD-222A84BD04E2}"/>
              </a:ext>
            </a:extLst>
          </p:cNvPr>
          <p:cNvPicPr>
            <a:picLocks noChangeAspect="1"/>
          </p:cNvPicPr>
          <p:nvPr/>
        </p:nvPicPr>
        <p:blipFill>
          <a:blip r:embed="rId4"/>
          <a:stretch>
            <a:fillRect/>
          </a:stretch>
        </p:blipFill>
        <p:spPr>
          <a:xfrm>
            <a:off x="6080207" y="-15406"/>
            <a:ext cx="6111793" cy="6858000"/>
          </a:xfrm>
          <a:prstGeom prst="rect">
            <a:avLst/>
          </a:prstGeom>
        </p:spPr>
      </p:pic>
      <p:sp>
        <p:nvSpPr>
          <p:cNvPr id="10" name="Rectangle 16">
            <a:extLst>
              <a:ext uri="{FF2B5EF4-FFF2-40B4-BE49-F238E27FC236}">
                <a16:creationId xmlns:a16="http://schemas.microsoft.com/office/drawing/2014/main" id="{780D3A05-746D-2EAC-B151-E4C3EFAFBF90}"/>
              </a:ext>
            </a:extLst>
          </p:cNvPr>
          <p:cNvSpPr/>
          <p:nvPr/>
        </p:nvSpPr>
        <p:spPr>
          <a:xfrm>
            <a:off x="6098626"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13</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13</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13</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13</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accent3"/>
                </a:solidFill>
                <a:latin typeface="Amare Walter Neue Leicht" panose="020B0303040202060203" pitchFamily="34" charset="77"/>
              </a:rPr>
              <a:t>Nutritional Information</a:t>
            </a:r>
            <a:endParaRPr lang="en-US" sz="4400" baseline="30000">
              <a:solidFill>
                <a:schemeClr val="accent3"/>
              </a:solidFill>
              <a:latin typeface="Amare Walter Neue Leicht" panose="020B0303040202060203" pitchFamily="34" charset="77"/>
            </a:endParaRPr>
          </a:p>
        </p:txBody>
      </p:sp>
      <p:sp>
        <p:nvSpPr>
          <p:cNvPr id="8" name="Title 1">
            <a:extLst>
              <a:ext uri="{FF2B5EF4-FFF2-40B4-BE49-F238E27FC236}">
                <a16:creationId xmlns:a16="http://schemas.microsoft.com/office/drawing/2014/main" id="{02B96300-3DDD-208C-BC1E-58F009B57335}"/>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accent3">
                    <a:lumMod val="60000"/>
                    <a:lumOff val="40000"/>
                  </a:schemeClr>
                </a:solidFill>
              </a:rPr>
              <a:t>Amare Sunset™</a:t>
            </a:r>
          </a:p>
        </p:txBody>
      </p:sp>
      <p:pic>
        <p:nvPicPr>
          <p:cNvPr id="12" name="Resim 11" descr="metin, ekran görüntüsü, yazı tipi, sayı, numara içeren bir resim&#10;&#10;Yapay zeka tarafından oluşturulmuş içerik yanlış olabilir.">
            <a:extLst>
              <a:ext uri="{FF2B5EF4-FFF2-40B4-BE49-F238E27FC236}">
                <a16:creationId xmlns:a16="http://schemas.microsoft.com/office/drawing/2014/main" id="{61F5266D-3DDE-8264-D473-F8B2FE41A67C}"/>
              </a:ext>
            </a:extLst>
          </p:cNvPr>
          <p:cNvPicPr>
            <a:picLocks noChangeAspect="1"/>
          </p:cNvPicPr>
          <p:nvPr/>
        </p:nvPicPr>
        <p:blipFill>
          <a:blip r:embed="rId8"/>
          <a:stretch>
            <a:fillRect/>
          </a:stretch>
        </p:blipFill>
        <p:spPr>
          <a:xfrm>
            <a:off x="496972" y="1954543"/>
            <a:ext cx="5080000" cy="3346450"/>
          </a:xfrm>
          <a:prstGeom prst="rect">
            <a:avLst/>
          </a:prstGeom>
        </p:spPr>
      </p:pic>
    </p:spTree>
    <p:extLst>
      <p:ext uri="{BB962C8B-B14F-4D97-AF65-F5344CB8AC3E}">
        <p14:creationId xmlns:p14="http://schemas.microsoft.com/office/powerpoint/2010/main" val="101232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1" name="Resim 10" descr="metin, kozmetik bakım ürünleri, toz, pudra, iç mekan içeren bir resim&#10;&#10;Yapay zeka tarafından oluşturulmuş içerik yanlış olabilir.">
            <a:extLst>
              <a:ext uri="{FF2B5EF4-FFF2-40B4-BE49-F238E27FC236}">
                <a16:creationId xmlns:a16="http://schemas.microsoft.com/office/drawing/2014/main" id="{3ADD30FF-0EF9-076A-472C-754904422956}"/>
              </a:ext>
            </a:extLst>
          </p:cNvPr>
          <p:cNvPicPr>
            <a:picLocks noChangeAspect="1"/>
          </p:cNvPicPr>
          <p:nvPr/>
        </p:nvPicPr>
        <p:blipFill>
          <a:blip r:embed="rId4"/>
          <a:stretch>
            <a:fillRect/>
          </a:stretch>
        </p:blipFill>
        <p:spPr>
          <a:xfrm>
            <a:off x="8870906" y="0"/>
            <a:ext cx="3321094" cy="6858000"/>
          </a:xfrm>
          <a:prstGeom prst="rect">
            <a:avLst/>
          </a:prstGeom>
        </p:spPr>
      </p:pic>
      <p:pic>
        <p:nvPicPr>
          <p:cNvPr id="23" name="Resim 22" descr="omurgasız, portakal, turuncu içeren bir resim&#10;&#10;Yapay zeka tarafından oluşturulmuş içerik yanlış olabilir.">
            <a:extLst>
              <a:ext uri="{FF2B5EF4-FFF2-40B4-BE49-F238E27FC236}">
                <a16:creationId xmlns:a16="http://schemas.microsoft.com/office/drawing/2014/main" id="{090006F0-A869-B049-5E93-6B17A75FA2D6}"/>
              </a:ext>
            </a:extLst>
          </p:cNvPr>
          <p:cNvPicPr>
            <a:picLocks noChangeAspect="1"/>
          </p:cNvPicPr>
          <p:nvPr/>
        </p:nvPicPr>
        <p:blipFill>
          <a:blip r:embed="rId5"/>
          <a:stretch>
            <a:fillRect/>
          </a:stretch>
        </p:blipFill>
        <p:spPr>
          <a:xfrm>
            <a:off x="-124295" y="1152315"/>
            <a:ext cx="3099531" cy="1952302"/>
          </a:xfrm>
          <a:prstGeom prst="rect">
            <a:avLst/>
          </a:prstGeom>
        </p:spPr>
      </p:pic>
      <p:pic>
        <p:nvPicPr>
          <p:cNvPr id="28" name="Resim 27" descr="çizgi film, kırpıntı çizim, grafik, tasarım içeren bir resim&#10;&#10;Yapay zeka tarafından oluşturulmuş içerik yanlış olabilir.">
            <a:extLst>
              <a:ext uri="{FF2B5EF4-FFF2-40B4-BE49-F238E27FC236}">
                <a16:creationId xmlns:a16="http://schemas.microsoft.com/office/drawing/2014/main" id="{A57C7977-CB09-E6E6-8C71-6F5B5D4335A7}"/>
              </a:ext>
            </a:extLst>
          </p:cNvPr>
          <p:cNvPicPr>
            <a:picLocks noChangeAspect="1"/>
          </p:cNvPicPr>
          <p:nvPr/>
        </p:nvPicPr>
        <p:blipFill>
          <a:blip r:embed="rId6"/>
          <a:stretch>
            <a:fillRect/>
          </a:stretch>
        </p:blipFill>
        <p:spPr>
          <a:xfrm>
            <a:off x="5436964" y="1054985"/>
            <a:ext cx="3059277" cy="1952301"/>
          </a:xfrm>
          <a:prstGeom prst="rect">
            <a:avLst/>
          </a:prstGeom>
        </p:spPr>
      </p:pic>
      <p:pic>
        <p:nvPicPr>
          <p:cNvPr id="30" name="Resim 29" descr="daire, çizgi film içeren bir resim&#10;&#10;Yapay zeka tarafından oluşturulmuş içerik yanlış olabilir.">
            <a:extLst>
              <a:ext uri="{FF2B5EF4-FFF2-40B4-BE49-F238E27FC236}">
                <a16:creationId xmlns:a16="http://schemas.microsoft.com/office/drawing/2014/main" id="{BDF8422F-1902-F19C-F999-FE84BD3CB3DF}"/>
              </a:ext>
            </a:extLst>
          </p:cNvPr>
          <p:cNvPicPr>
            <a:picLocks noChangeAspect="1"/>
          </p:cNvPicPr>
          <p:nvPr/>
        </p:nvPicPr>
        <p:blipFill>
          <a:blip r:embed="rId7"/>
          <a:stretch>
            <a:fillRect/>
          </a:stretch>
        </p:blipFill>
        <p:spPr>
          <a:xfrm>
            <a:off x="-141362" y="2390428"/>
            <a:ext cx="3280673" cy="1972429"/>
          </a:xfrm>
          <a:prstGeom prst="rect">
            <a:avLst/>
          </a:prstGeom>
        </p:spPr>
      </p:pic>
      <p:pic>
        <p:nvPicPr>
          <p:cNvPr id="32" name="Resim 31" descr="daire, grafik, yazı tipi, logo içeren bir resim&#10;&#10;Yapay zeka tarafından oluşturulmuş içerik yanlış olabilir.">
            <a:extLst>
              <a:ext uri="{FF2B5EF4-FFF2-40B4-BE49-F238E27FC236}">
                <a16:creationId xmlns:a16="http://schemas.microsoft.com/office/drawing/2014/main" id="{0EAFED82-6F6D-7B3B-4F38-39E14986F566}"/>
              </a:ext>
            </a:extLst>
          </p:cNvPr>
          <p:cNvPicPr>
            <a:picLocks noChangeAspect="1"/>
          </p:cNvPicPr>
          <p:nvPr/>
        </p:nvPicPr>
        <p:blipFill>
          <a:blip r:embed="rId8"/>
          <a:stretch>
            <a:fillRect/>
          </a:stretch>
        </p:blipFill>
        <p:spPr>
          <a:xfrm>
            <a:off x="2430832" y="2388045"/>
            <a:ext cx="3381306" cy="1972429"/>
          </a:xfrm>
          <a:prstGeom prst="rect">
            <a:avLst/>
          </a:prstGeom>
        </p:spPr>
      </p:pic>
      <p:pic>
        <p:nvPicPr>
          <p:cNvPr id="34" name="Resim 33" descr="kırpıntı çizim, grafik, çizgi film, çizim içeren bir resim&#10;&#10;Yapay zeka tarafından oluşturulmuş içerik yanlış olabilir.">
            <a:extLst>
              <a:ext uri="{FF2B5EF4-FFF2-40B4-BE49-F238E27FC236}">
                <a16:creationId xmlns:a16="http://schemas.microsoft.com/office/drawing/2014/main" id="{610D7265-CBB4-386C-F183-AF41AFBE0098}"/>
              </a:ext>
            </a:extLst>
          </p:cNvPr>
          <p:cNvPicPr>
            <a:picLocks noChangeAspect="1"/>
          </p:cNvPicPr>
          <p:nvPr/>
        </p:nvPicPr>
        <p:blipFill>
          <a:blip r:embed="rId9"/>
          <a:stretch>
            <a:fillRect/>
          </a:stretch>
        </p:blipFill>
        <p:spPr>
          <a:xfrm>
            <a:off x="-79720" y="3651992"/>
            <a:ext cx="3381306" cy="1972429"/>
          </a:xfrm>
          <a:prstGeom prst="rect">
            <a:avLst/>
          </a:prstGeom>
        </p:spPr>
      </p:pic>
      <p:pic>
        <p:nvPicPr>
          <p:cNvPr id="36" name="Resim 35" descr="daire, ekran görüntüsü, yazı tipi, grafik içeren bir resim&#10;&#10;Yapay zeka tarafından oluşturulmuş içerik yanlış olabilir.">
            <a:extLst>
              <a:ext uri="{FF2B5EF4-FFF2-40B4-BE49-F238E27FC236}">
                <a16:creationId xmlns:a16="http://schemas.microsoft.com/office/drawing/2014/main" id="{B8480580-3056-8FDA-F95E-FEEF1CBB0C64}"/>
              </a:ext>
            </a:extLst>
          </p:cNvPr>
          <p:cNvPicPr>
            <a:picLocks noChangeAspect="1"/>
          </p:cNvPicPr>
          <p:nvPr/>
        </p:nvPicPr>
        <p:blipFill>
          <a:blip r:embed="rId10"/>
          <a:stretch>
            <a:fillRect/>
          </a:stretch>
        </p:blipFill>
        <p:spPr>
          <a:xfrm>
            <a:off x="2489122" y="3674257"/>
            <a:ext cx="2717121" cy="1952302"/>
          </a:xfrm>
          <a:prstGeom prst="rect">
            <a:avLst/>
          </a:prstGeom>
        </p:spPr>
      </p:pic>
      <p:pic>
        <p:nvPicPr>
          <p:cNvPr id="38" name="Resim 37" descr="daire, ekran görüntüsü, yazı tipi, logo içeren bir resim&#10;&#10;Yapay zeka tarafından oluşturulmuş içerik yanlış olabilir.">
            <a:extLst>
              <a:ext uri="{FF2B5EF4-FFF2-40B4-BE49-F238E27FC236}">
                <a16:creationId xmlns:a16="http://schemas.microsoft.com/office/drawing/2014/main" id="{763F728C-3E6B-A63E-0513-563CD68114D4}"/>
              </a:ext>
            </a:extLst>
          </p:cNvPr>
          <p:cNvPicPr>
            <a:picLocks noChangeAspect="1"/>
          </p:cNvPicPr>
          <p:nvPr/>
        </p:nvPicPr>
        <p:blipFill>
          <a:blip r:embed="rId11"/>
          <a:stretch>
            <a:fillRect/>
          </a:stretch>
        </p:blipFill>
        <p:spPr>
          <a:xfrm>
            <a:off x="5453050" y="2401012"/>
            <a:ext cx="2656741" cy="1891922"/>
          </a:xfrm>
          <a:prstGeom prst="rect">
            <a:avLst/>
          </a:prstGeom>
        </p:spPr>
      </p:pic>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14</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12"/>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303221" y="5328801"/>
            <a:ext cx="7211950" cy="733534"/>
          </a:xfrm>
          <a:prstGeom prst="rect">
            <a:avLst/>
          </a:prstGeom>
          <a:noFill/>
        </p:spPr>
        <p:txBody>
          <a:bodyPr wrap="square">
            <a:spAutoFit/>
          </a:bodyPr>
          <a:lstStyle/>
          <a:p>
            <a:pPr>
              <a:lnSpc>
                <a:spcPts val="1740"/>
              </a:lnSpc>
            </a:pPr>
            <a:r>
              <a:rPr lang="en-US" sz="1100">
                <a:solidFill>
                  <a:schemeClr val="accent3"/>
                </a:solidFill>
                <a:latin typeface="Amare Walter Neue Mittel" panose="020B0503040202060203" pitchFamily="34" charset="0"/>
              </a:rPr>
              <a:t>Fish</a:t>
            </a:r>
            <a:r>
              <a:rPr lang="en-US" sz="1100">
                <a:solidFill>
                  <a:schemeClr val="accent3"/>
                </a:solidFill>
                <a:latin typeface="Amare Walter Neue Mager" panose="020B0403040202060203" pitchFamily="34" charset="77"/>
              </a:rPr>
              <a:t> oil (</a:t>
            </a:r>
            <a:r>
              <a:rPr lang="en-US" sz="1100">
                <a:solidFill>
                  <a:schemeClr val="accent3"/>
                </a:solidFill>
                <a:latin typeface="Amare Walter Neue Mittel" panose="020B0503040202060203" pitchFamily="34" charset="0"/>
              </a:rPr>
              <a:t>Salmon</a:t>
            </a:r>
            <a:r>
              <a:rPr lang="en-US" sz="1100">
                <a:solidFill>
                  <a:schemeClr val="accent3"/>
                </a:solidFill>
                <a:latin typeface="Amare Walter Neue Mager" panose="020B0403040202060203" pitchFamily="34" charset="77"/>
              </a:rPr>
              <a:t> and other </a:t>
            </a:r>
            <a:r>
              <a:rPr lang="en-US" sz="1100">
                <a:solidFill>
                  <a:schemeClr val="accent3"/>
                </a:solidFill>
                <a:latin typeface="Amare Walter Neue Mittel" panose="020B0503040202060203" pitchFamily="34" charset="0"/>
              </a:rPr>
              <a:t>fish</a:t>
            </a:r>
            <a:r>
              <a:rPr lang="en-US" sz="1100">
                <a:solidFill>
                  <a:schemeClr val="accent3"/>
                </a:solidFill>
                <a:latin typeface="Amare Walter Neue Mager" panose="020B0403040202060203" pitchFamily="34" charset="77"/>
              </a:rPr>
              <a:t>), Capsule shell (</a:t>
            </a:r>
            <a:r>
              <a:rPr lang="en-US" sz="1100">
                <a:solidFill>
                  <a:schemeClr val="accent3"/>
                </a:solidFill>
                <a:latin typeface="Amare Walter Neue Mittel" panose="020B0503040202060203" pitchFamily="34" charset="0"/>
              </a:rPr>
              <a:t>Fish</a:t>
            </a:r>
            <a:r>
              <a:rPr lang="en-US" sz="1100">
                <a:solidFill>
                  <a:schemeClr val="accent3"/>
                </a:solidFill>
                <a:latin typeface="Amare Walter Neue Mager" panose="020B0403040202060203" pitchFamily="34" charset="77"/>
              </a:rPr>
              <a:t> gelatin), Rice Bran Oil, Vitamin E (D-alpha tocopherol), Humectant (Glycerol), Astaxanthin , Vitamin A (</a:t>
            </a:r>
            <a:r>
              <a:rPr lang="en-US" sz="1100" err="1">
                <a:solidFill>
                  <a:schemeClr val="accent3"/>
                </a:solidFill>
                <a:latin typeface="Amare Walter Neue Mager" panose="020B0403040202060203" pitchFamily="34" charset="77"/>
              </a:rPr>
              <a:t>Retinyil</a:t>
            </a:r>
            <a:r>
              <a:rPr lang="en-US" sz="1100">
                <a:solidFill>
                  <a:schemeClr val="accent3"/>
                </a:solidFill>
                <a:latin typeface="Amare Walter Neue Mager" panose="020B0403040202060203" pitchFamily="34" charset="77"/>
              </a:rPr>
              <a:t> Palmitate), Vitamin D3 (Cholecalciferol).</a:t>
            </a:r>
          </a:p>
          <a:p>
            <a:pPr>
              <a:lnSpc>
                <a:spcPts val="1740"/>
              </a:lnSpc>
            </a:pPr>
            <a:r>
              <a:rPr lang="en-US" sz="1100" b="1" i="1">
                <a:solidFill>
                  <a:schemeClr val="accent3"/>
                </a:solidFill>
                <a:latin typeface="Amare Walter Neue Mager" panose="020B0403040202060203" pitchFamily="34" charset="77"/>
              </a:rPr>
              <a:t>*For allergens, see ingredients in bold</a:t>
            </a:r>
            <a:r>
              <a:rPr lang="en-US" sz="1100">
                <a:solidFill>
                  <a:schemeClr val="accent3"/>
                </a:solidFill>
                <a:latin typeface="Amare Walter Neue Mager" panose="020B0403040202060203" pitchFamily="34" charset="77"/>
              </a:rPr>
              <a:t>.</a:t>
            </a: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14</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12"/>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14</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14</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accent3"/>
                </a:solidFill>
                <a:latin typeface="Amare Walter Neue Leicht" panose="020B0303040202060203" pitchFamily="34" charset="77"/>
              </a:rPr>
              <a:t>Ingredients</a:t>
            </a:r>
            <a:endParaRPr lang="en-US" sz="4400" baseline="30000">
              <a:solidFill>
                <a:schemeClr val="accent3"/>
              </a:solidFill>
              <a:latin typeface="Amare Walter Neue Leicht" panose="020B0303040202060203" pitchFamily="34" charset="77"/>
            </a:endParaRPr>
          </a:p>
        </p:txBody>
      </p:sp>
      <p:sp>
        <p:nvSpPr>
          <p:cNvPr id="7" name="Title 1">
            <a:extLst>
              <a:ext uri="{FF2B5EF4-FFF2-40B4-BE49-F238E27FC236}">
                <a16:creationId xmlns:a16="http://schemas.microsoft.com/office/drawing/2014/main" id="{5FEBA53F-16E3-8AAF-4121-43BBC7AC1EF3}"/>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accent3">
                    <a:lumMod val="60000"/>
                    <a:lumOff val="40000"/>
                  </a:schemeClr>
                </a:solidFill>
              </a:rPr>
              <a:t>Amare Sunset™</a:t>
            </a:r>
          </a:p>
        </p:txBody>
      </p:sp>
      <p:pic>
        <p:nvPicPr>
          <p:cNvPr id="10" name="Resim 9">
            <a:extLst>
              <a:ext uri="{FF2B5EF4-FFF2-40B4-BE49-F238E27FC236}">
                <a16:creationId xmlns:a16="http://schemas.microsoft.com/office/drawing/2014/main" id="{A3D7932B-D1F4-21E7-EE4A-3B76475867D4}"/>
              </a:ext>
            </a:extLst>
          </p:cNvPr>
          <p:cNvPicPr>
            <a:picLocks noChangeAspect="1"/>
          </p:cNvPicPr>
          <p:nvPr/>
        </p:nvPicPr>
        <p:blipFill>
          <a:blip r:embed="rId15"/>
          <a:stretch>
            <a:fillRect/>
          </a:stretch>
        </p:blipFill>
        <p:spPr>
          <a:xfrm>
            <a:off x="2941863" y="1582476"/>
            <a:ext cx="2891038" cy="1003013"/>
          </a:xfrm>
          <a:prstGeom prst="rect">
            <a:avLst/>
          </a:prstGeom>
        </p:spPr>
      </p:pic>
    </p:spTree>
    <p:extLst>
      <p:ext uri="{BB962C8B-B14F-4D97-AF65-F5344CB8AC3E}">
        <p14:creationId xmlns:p14="http://schemas.microsoft.com/office/powerpoint/2010/main" val="2707143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A03599-81ED-D92E-822A-E6F31C7DB055}"/>
              </a:ext>
            </a:extLst>
          </p:cNvPr>
          <p:cNvSpPr txBox="1">
            <a:spLocks/>
          </p:cNvSpPr>
          <p:nvPr>
            <p:custDataLst>
              <p:tags r:id="rId1"/>
            </p:custDataLst>
          </p:nvPr>
        </p:nvSpPr>
        <p:spPr>
          <a:xfrm>
            <a:off x="1804962" y="1439729"/>
            <a:ext cx="8582075"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You can reach out product brochure in your official language: </a:t>
            </a:r>
            <a:r>
              <a:rPr lang="en-US" sz="2400" b="1" dirty="0">
                <a:solidFill>
                  <a:schemeClr val="bg1"/>
                </a:solidFill>
                <a:latin typeface="Amare Walter Neue Mager"/>
                <a:hlinkClick r:id="rId5">
                  <a:extLst>
                    <a:ext uri="{A12FA001-AC4F-418D-AE19-62706E023703}">
                      <ahyp:hlinkClr xmlns:ahyp="http://schemas.microsoft.com/office/drawing/2018/hyperlinkcolor" val="tx"/>
                    </a:ext>
                  </a:extLst>
                </a:hlinkClick>
              </a:rPr>
              <a:t>Sunset EU Product Brochure</a:t>
            </a:r>
            <a:endParaRPr lang="en-US" sz="2400" b="1" dirty="0">
              <a:solidFill>
                <a:schemeClr val="bg1"/>
              </a:solidFill>
              <a:latin typeface="Amare Walter Neue Mager"/>
            </a:endParaRPr>
          </a:p>
        </p:txBody>
      </p:sp>
      <p:sp>
        <p:nvSpPr>
          <p:cNvPr id="6" name="Content Placeholder 2">
            <a:extLst>
              <a:ext uri="{FF2B5EF4-FFF2-40B4-BE49-F238E27FC236}">
                <a16:creationId xmlns:a16="http://schemas.microsoft.com/office/drawing/2014/main" id="{98E60067-A5E5-2E55-B6A6-1EFD927DDEE4}"/>
              </a:ext>
            </a:extLst>
          </p:cNvPr>
          <p:cNvSpPr txBox="1">
            <a:spLocks/>
          </p:cNvSpPr>
          <p:nvPr>
            <p:custDataLst>
              <p:tags r:id="rId2"/>
            </p:custDataLst>
          </p:nvPr>
        </p:nvSpPr>
        <p:spPr>
          <a:xfrm>
            <a:off x="4093093" y="3293929"/>
            <a:ext cx="4005812"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For More Please Check Out</a:t>
            </a:r>
          </a:p>
          <a:p>
            <a:pPr marL="0" indent="0" algn="ctr">
              <a:lnSpc>
                <a:spcPct val="100000"/>
              </a:lnSpc>
              <a:spcAft>
                <a:spcPts val="600"/>
              </a:spcAft>
              <a:buNone/>
            </a:pPr>
            <a:r>
              <a:rPr lang="en-US" sz="2400" b="1" dirty="0" err="1">
                <a:solidFill>
                  <a:schemeClr val="bg1"/>
                </a:solidFill>
                <a:latin typeface="Amare Walter Neue Mager"/>
                <a:hlinkClick r:id="rId6">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93093" y="5045695"/>
            <a:ext cx="4039254" cy="745151"/>
          </a:xfrm>
          <a:prstGeom prst="rect">
            <a:avLst/>
          </a:prstGeom>
        </p:spPr>
      </p:pic>
    </p:spTree>
    <p:extLst>
      <p:ext uri="{BB962C8B-B14F-4D97-AF65-F5344CB8AC3E}">
        <p14:creationId xmlns:p14="http://schemas.microsoft.com/office/powerpoint/2010/main" val="289030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descr="metin, şişe, masa, iç mekan içeren bir resim&#10;&#10;Yapay zeka tarafından oluşturulmuş içerik yanlış olabilir.">
            <a:extLst>
              <a:ext uri="{FF2B5EF4-FFF2-40B4-BE49-F238E27FC236}">
                <a16:creationId xmlns:a16="http://schemas.microsoft.com/office/drawing/2014/main" id="{8BA7AF27-17FC-BFFC-836A-66E25A3C144F}"/>
              </a:ext>
            </a:extLst>
          </p:cNvPr>
          <p:cNvPicPr>
            <a:picLocks noChangeAspect="1"/>
          </p:cNvPicPr>
          <p:nvPr/>
        </p:nvPicPr>
        <p:blipFill>
          <a:blip r:embed="rId5"/>
          <a:stretch>
            <a:fillRect/>
          </a:stretch>
        </p:blipFill>
        <p:spPr>
          <a:xfrm>
            <a:off x="6102913" y="0"/>
            <a:ext cx="6098063" cy="6842594"/>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133285"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dirty="0">
              <a:solidFill>
                <a:schemeClr val="bg1"/>
              </a:solidFill>
              <a:latin typeface="Amare Walter Neue Mager" panose="020B0403040202060203" pitchFamily="34" charset="77"/>
            </a:endParaRPr>
          </a:p>
        </p:txBody>
      </p:sp>
      <p:sp>
        <p:nvSpPr>
          <p:cNvPr id="20" name="Title 1">
            <a:extLst>
              <a:ext uri="{FF2B5EF4-FFF2-40B4-BE49-F238E27FC236}">
                <a16:creationId xmlns:a16="http://schemas.microsoft.com/office/drawing/2014/main" id="{6DFAB578-A0EC-D712-2F0C-0D8024E94020}"/>
              </a:ext>
            </a:extLst>
          </p:cNvPr>
          <p:cNvSpPr txBox="1">
            <a:spLocks/>
          </p:cNvSpPr>
          <p:nvPr>
            <p:custDataLst>
              <p:tags r:id="rId1"/>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2"/>
            </p:custDataLst>
          </p:nvPr>
        </p:nvSpPr>
        <p:spPr>
          <a:xfrm>
            <a:off x="177600" y="710055"/>
            <a:ext cx="5415126" cy="22764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What sets Amare Sunset™ apart from other supplements is its unique blend of ingredients. Each ingredient is carefully selected and sourced to ensure a maximum effectiveness. The Vitamins and nutrients in Amare Sunset™ are also easily absorbed by the body, so you can be sure you are getting the most out of each dose.</a:t>
            </a:r>
          </a:p>
          <a:p>
            <a:pPr marL="0" indent="0">
              <a:lnSpc>
                <a:spcPct val="100000"/>
              </a:lnSpc>
              <a:spcAft>
                <a:spcPts val="800"/>
              </a:spcAft>
              <a:buNone/>
            </a:pPr>
            <a:r>
              <a:rPr lang="en-US" sz="1600" dirty="0">
                <a:solidFill>
                  <a:schemeClr val="accent3"/>
                </a:solidFill>
                <a:latin typeface="Amare Walter Neue Mager"/>
              </a:rPr>
              <a:t>Amare Sunset™ delivers Vitamin E in its natural form (D-alpha tocopherol), well-known for protecting cells from oxidative stress. Additionally, it provides Vitamin A, essential for maintaining normal vision, skin health, and immune function.</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descr="metin, şişe, masa, iç mekan içeren bir resim&#10;&#10;Yapay zeka tarafından oluşturulmuş içerik yanlış olabilir.">
            <a:extLst>
              <a:ext uri="{FF2B5EF4-FFF2-40B4-BE49-F238E27FC236}">
                <a16:creationId xmlns:a16="http://schemas.microsoft.com/office/drawing/2014/main" id="{159D5079-801C-F8B6-2B9F-4A67A32D0E35}"/>
              </a:ext>
            </a:extLst>
          </p:cNvPr>
          <p:cNvPicPr>
            <a:picLocks noChangeAspect="1"/>
          </p:cNvPicPr>
          <p:nvPr/>
        </p:nvPicPr>
        <p:blipFill>
          <a:blip r:embed="rId5"/>
          <a:stretch>
            <a:fillRect/>
          </a:stretch>
        </p:blipFill>
        <p:spPr>
          <a:xfrm>
            <a:off x="6102913" y="0"/>
            <a:ext cx="6098063" cy="6842594"/>
          </a:xfrm>
          <a:prstGeom prst="rect">
            <a:avLst/>
          </a:prstGeom>
        </p:spPr>
      </p:pic>
      <p:sp>
        <p:nvSpPr>
          <p:cNvPr id="7" name="Rectangle 16">
            <a:extLst>
              <a:ext uri="{FF2B5EF4-FFF2-40B4-BE49-F238E27FC236}">
                <a16:creationId xmlns:a16="http://schemas.microsoft.com/office/drawing/2014/main" id="{CB71A2BA-4A1B-CD85-2822-460CF4C22D5E}"/>
              </a:ext>
            </a:extLst>
          </p:cNvPr>
          <p:cNvSpPr/>
          <p:nvPr/>
        </p:nvSpPr>
        <p:spPr>
          <a:xfrm>
            <a:off x="6133285" y="0"/>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33553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Vitamin D3, often called the "Sunshine Vitamin," contributes to the maintenance of strong bones, normal immune function, and plays a role in maintaining overall mental well-being. Amare Sunset™ contains Vitamin A in the form of Retinyl Palmitate, a form of Vitamin A known for its efficient absorption and utilization by the body. Retinyl Palmitate provides Vitamin A directly, unlike beta carotene which the body must convert. Vitamin A contributes to maintaining normal vision, healthy skin, and supports normal immune system function.</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
        <p:nvSpPr>
          <p:cNvPr id="2" name="Title 1">
            <a:extLst>
              <a:ext uri="{FF2B5EF4-FFF2-40B4-BE49-F238E27FC236}">
                <a16:creationId xmlns:a16="http://schemas.microsoft.com/office/drawing/2014/main" id="{7B66A9F2-0CD0-1B02-FF9F-C051ED1F2DEC}"/>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Tree>
    <p:extLst>
      <p:ext uri="{BB962C8B-B14F-4D97-AF65-F5344CB8AC3E}">
        <p14:creationId xmlns:p14="http://schemas.microsoft.com/office/powerpoint/2010/main" val="394704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descr="metin, şişe, masa, iç mekan içeren bir resim&#10;&#10;Yapay zeka tarafından oluşturulmuş içerik yanlış olabilir.">
            <a:extLst>
              <a:ext uri="{FF2B5EF4-FFF2-40B4-BE49-F238E27FC236}">
                <a16:creationId xmlns:a16="http://schemas.microsoft.com/office/drawing/2014/main" id="{714EFF1E-A423-804F-555C-276D14553F6B}"/>
              </a:ext>
            </a:extLst>
          </p:cNvPr>
          <p:cNvPicPr>
            <a:picLocks noChangeAspect="1"/>
          </p:cNvPicPr>
          <p:nvPr/>
        </p:nvPicPr>
        <p:blipFill>
          <a:blip r:embed="rId5"/>
          <a:stretch>
            <a:fillRect/>
          </a:stretch>
        </p:blipFill>
        <p:spPr>
          <a:xfrm>
            <a:off x="6102913" y="0"/>
            <a:ext cx="6098063" cy="6842594"/>
          </a:xfrm>
          <a:prstGeom prst="rect">
            <a:avLst/>
          </a:prstGeom>
        </p:spPr>
      </p:pic>
      <p:sp>
        <p:nvSpPr>
          <p:cNvPr id="7" name="Rectangle 16">
            <a:extLst>
              <a:ext uri="{FF2B5EF4-FFF2-40B4-BE49-F238E27FC236}">
                <a16:creationId xmlns:a16="http://schemas.microsoft.com/office/drawing/2014/main" id="{297BE496-AACC-6B94-0867-17D977675715}"/>
              </a:ext>
            </a:extLst>
          </p:cNvPr>
          <p:cNvSpPr/>
          <p:nvPr/>
        </p:nvSpPr>
        <p:spPr>
          <a:xfrm>
            <a:off x="6133285"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31946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Amare Sunset™ also contains Omega-3 fatty acids EPA and DHA, which contribute to normal heart function (beneficial effects are obtained with a daily intake of 250 mg EPA and DHA). DHA additionally supports normal brain function and vision (beneficial effects are obtained with a daily intake of 250 mg DHA).</a:t>
            </a:r>
          </a:p>
          <a:p>
            <a:pPr marL="0" indent="0">
              <a:lnSpc>
                <a:spcPct val="100000"/>
              </a:lnSpc>
              <a:spcAft>
                <a:spcPts val="800"/>
              </a:spcAft>
              <a:buNone/>
            </a:pPr>
            <a:r>
              <a:rPr lang="en-US" sz="1600" dirty="0">
                <a:solidFill>
                  <a:schemeClr val="accent3"/>
                </a:solidFill>
                <a:latin typeface="Amare Walter Neue Mager"/>
              </a:rPr>
              <a:t>Choose Amare Sunset™ to confidently nourish your body each day with essential nutrients like Vitamins A, D, E and Omega-3 fatty acids.</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
        <p:nvSpPr>
          <p:cNvPr id="2" name="Title 1">
            <a:extLst>
              <a:ext uri="{FF2B5EF4-FFF2-40B4-BE49-F238E27FC236}">
                <a16:creationId xmlns:a16="http://schemas.microsoft.com/office/drawing/2014/main" id="{F268889B-26E9-F777-2D20-64FEB60DD295}"/>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Tree>
    <p:extLst>
      <p:ext uri="{BB962C8B-B14F-4D97-AF65-F5344CB8AC3E}">
        <p14:creationId xmlns:p14="http://schemas.microsoft.com/office/powerpoint/2010/main" val="184193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6" name="Resim 5" descr="malzeme, yemek, gıda, iç mekan, bitki içeren bir resim&#10;&#10;Yapay zeka tarafından oluşturulmuş içerik yanlış olabilir.">
            <a:extLst>
              <a:ext uri="{FF2B5EF4-FFF2-40B4-BE49-F238E27FC236}">
                <a16:creationId xmlns:a16="http://schemas.microsoft.com/office/drawing/2014/main" id="{CFFF4861-7935-D0AD-5DD5-B753C36218DA}"/>
              </a:ext>
            </a:extLst>
          </p:cNvPr>
          <p:cNvPicPr>
            <a:picLocks noChangeAspect="1"/>
          </p:cNvPicPr>
          <p:nvPr/>
        </p:nvPicPr>
        <p:blipFill>
          <a:blip r:embed="rId5"/>
          <a:stretch>
            <a:fillRect/>
          </a:stretch>
        </p:blipFill>
        <p:spPr>
          <a:xfrm>
            <a:off x="6086557" y="7883"/>
            <a:ext cx="6111793" cy="6858000"/>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9600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415126" cy="31225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It Works?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Omega-3 fatty acids are essential nutrients that cannot be naturally produced by the human body and must be obtained through diet or supplementation. Amare Sunset™ provides high-quality Omega-3 fatty acids (EPA and DHA) sourced responsibly from wild fish, including salmon, recognized for its natural purity. Make Amare Sunset™ part of your daily health routine to support these essential aspects of your well-being and to promote vitality from within.</a:t>
            </a:r>
          </a:p>
          <a:p>
            <a:pPr marL="0" indent="0">
              <a:lnSpc>
                <a:spcPct val="100000"/>
              </a:lnSpc>
              <a:spcAft>
                <a:spcPts val="800"/>
              </a:spcAft>
              <a:buNone/>
            </a:pPr>
            <a:r>
              <a:rPr lang="en-US" sz="1600" dirty="0">
                <a:solidFill>
                  <a:schemeClr val="accent3"/>
                </a:solidFill>
                <a:latin typeface="Amare Walter Neue Mager"/>
              </a:rPr>
              <a:t>Amare Sunset™ combines carefully selected nutrients including Omega-3 fatty acids (EPA and DHA), Vitamins E, A and D3, along with Astaxanthin, forming a valuable addition to your daily nutritional routine.</a:t>
            </a:r>
            <a:endParaRPr lang="en-US" sz="1400" i="1" dirty="0">
              <a:solidFill>
                <a:schemeClr val="accent3"/>
              </a:solidFill>
              <a:latin typeface="Amare Walter Neue Mager"/>
            </a:endParaRPr>
          </a:p>
        </p:txBody>
      </p:sp>
      <p:sp>
        <p:nvSpPr>
          <p:cNvPr id="3" name="TextBox 18">
            <a:extLst>
              <a:ext uri="{FF2B5EF4-FFF2-40B4-BE49-F238E27FC236}">
                <a16:creationId xmlns:a16="http://schemas.microsoft.com/office/drawing/2014/main" id="{177AE201-CBCC-34E8-96DB-F208F879BF3B}"/>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
        <p:nvSpPr>
          <p:cNvPr id="4" name="Title 1">
            <a:extLst>
              <a:ext uri="{FF2B5EF4-FFF2-40B4-BE49-F238E27FC236}">
                <a16:creationId xmlns:a16="http://schemas.microsoft.com/office/drawing/2014/main" id="{3301B224-0B77-0711-98F4-C4B43AFBF1A1}"/>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Tree>
    <p:extLst>
      <p:ext uri="{BB962C8B-B14F-4D97-AF65-F5344CB8AC3E}">
        <p14:creationId xmlns:p14="http://schemas.microsoft.com/office/powerpoint/2010/main" val="34861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5" name="Resim 4" descr="metin, iç mekan, mor, şişe içeren bir resim&#10;&#10;Yapay zeka tarafından oluşturulmuş içerik yanlış olabilir.">
            <a:extLst>
              <a:ext uri="{FF2B5EF4-FFF2-40B4-BE49-F238E27FC236}">
                <a16:creationId xmlns:a16="http://schemas.microsoft.com/office/drawing/2014/main" id="{7242B5C5-6482-076F-8518-47DCC613B853}"/>
              </a:ext>
            </a:extLst>
          </p:cNvPr>
          <p:cNvPicPr>
            <a:picLocks noChangeAspect="1"/>
          </p:cNvPicPr>
          <p:nvPr/>
        </p:nvPicPr>
        <p:blipFill>
          <a:blip r:embed="rId6"/>
          <a:stretch>
            <a:fillRect/>
          </a:stretch>
        </p:blipFill>
        <p:spPr>
          <a:xfrm>
            <a:off x="6080207" y="15406"/>
            <a:ext cx="6111793" cy="6858000"/>
          </a:xfrm>
          <a:prstGeom prst="rect">
            <a:avLst/>
          </a:prstGeom>
        </p:spPr>
      </p:pic>
      <p:sp>
        <p:nvSpPr>
          <p:cNvPr id="24" name="Rectangle 16">
            <a:extLst>
              <a:ext uri="{FF2B5EF4-FFF2-40B4-BE49-F238E27FC236}">
                <a16:creationId xmlns:a16="http://schemas.microsoft.com/office/drawing/2014/main" id="{588D6744-8FEF-25D0-5A65-95166586BFB0}"/>
              </a:ext>
            </a:extLst>
          </p:cNvPr>
          <p:cNvSpPr/>
          <p:nvPr/>
        </p:nvSpPr>
        <p:spPr>
          <a:xfrm>
            <a:off x="6099138"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dirty="0"/>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dirty="0"/>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dirty="0"/>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6</a:t>
            </a:fld>
            <a:endParaRPr lang="en-US" dirty="0">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9"/>
            <a:ext cx="5415126" cy="31225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Why You’ll Love It?</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Amare Sunset™ is a proprietary combination of EPA and DHA derived from Wild Fish Oils (including Wild Salmon among other wild fish), Vitamin A, Vitamin E and the essential Vitamin D. Amare Sunset™ features fish oil as source of Omega-3 (EPA and DHA), the powerful Vitamins A, D, and one of the major versions of Vitamin E, D-Alpha – Tocopherol, from rice bran oil.</a:t>
            </a:r>
          </a:p>
          <a:p>
            <a:pPr marL="0" indent="0">
              <a:lnSpc>
                <a:spcPct val="100000"/>
              </a:lnSpc>
              <a:spcAft>
                <a:spcPts val="800"/>
              </a:spcAft>
              <a:buNone/>
            </a:pPr>
            <a:r>
              <a:rPr lang="en-US" sz="1600" dirty="0">
                <a:solidFill>
                  <a:schemeClr val="accent3"/>
                </a:solidFill>
                <a:latin typeface="Amare Walter Neue Mager"/>
              </a:rPr>
              <a:t>With Amare Sunset™, you can feel confident that you are providing your body essential nutrients to support your overall well-being. A carefully formulated, convenient blend of Omega-3 fatty acids, Vitamins E, A, D3, and Astaxanthin; Amare Sunset™ is your daily partner for balanced nutrition. Take control of your wellness today and incorporate Amare Sunset™ into your daily routine.</a:t>
            </a:r>
            <a:endParaRPr lang="en-US" sz="1400" i="1" dirty="0">
              <a:solidFill>
                <a:schemeClr val="accent3"/>
              </a:solidFill>
              <a:latin typeface="Amare Walter Neue Mager"/>
            </a:endParaRPr>
          </a:p>
        </p:txBody>
      </p:sp>
      <p:sp>
        <p:nvSpPr>
          <p:cNvPr id="3" name="TextBox 18">
            <a:extLst>
              <a:ext uri="{FF2B5EF4-FFF2-40B4-BE49-F238E27FC236}">
                <a16:creationId xmlns:a16="http://schemas.microsoft.com/office/drawing/2014/main" id="{E5C979A4-B0BF-90C2-2005-D6C86F8351BC}"/>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
        <p:nvSpPr>
          <p:cNvPr id="6" name="Title 1">
            <a:extLst>
              <a:ext uri="{FF2B5EF4-FFF2-40B4-BE49-F238E27FC236}">
                <a16:creationId xmlns:a16="http://schemas.microsoft.com/office/drawing/2014/main" id="{3AEA24BE-76FE-5FAF-65E3-10D04CB8634B}"/>
              </a:ext>
            </a:extLst>
          </p:cNvPr>
          <p:cNvSpPr txBox="1">
            <a:spLocks/>
          </p:cNvSpPr>
          <p:nvPr>
            <p:custDataLst>
              <p:tags r:id="rId3"/>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Tree>
    <p:extLst>
      <p:ext uri="{BB962C8B-B14F-4D97-AF65-F5344CB8AC3E}">
        <p14:creationId xmlns:p14="http://schemas.microsoft.com/office/powerpoint/2010/main" val="325918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6" name="Resim 5" descr="metin, şişe, masa, iç mekan içeren bir resim&#10;&#10;Yapay zeka tarafından oluşturulmuş içerik yanlış olabilir.">
            <a:extLst>
              <a:ext uri="{FF2B5EF4-FFF2-40B4-BE49-F238E27FC236}">
                <a16:creationId xmlns:a16="http://schemas.microsoft.com/office/drawing/2014/main" id="{F99AFDF9-8045-555B-4899-772958154295}"/>
              </a:ext>
            </a:extLst>
          </p:cNvPr>
          <p:cNvPicPr>
            <a:picLocks noChangeAspect="1"/>
          </p:cNvPicPr>
          <p:nvPr/>
        </p:nvPicPr>
        <p:blipFill>
          <a:blip r:embed="rId5"/>
          <a:stretch>
            <a:fillRect/>
          </a:stretch>
        </p:blipFill>
        <p:spPr>
          <a:xfrm>
            <a:off x="6080207" y="0"/>
            <a:ext cx="6111793" cy="6858000"/>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8965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4975168" cy="28100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To Use?</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Take 3 capsules together with your evening meal. Do not exceed the recommended daily dosage.</a:t>
            </a:r>
          </a:p>
          <a:p>
            <a:pPr marL="0" indent="0">
              <a:lnSpc>
                <a:spcPct val="100000"/>
              </a:lnSpc>
              <a:spcAft>
                <a:spcPts val="800"/>
              </a:spcAft>
              <a:buNone/>
            </a:pPr>
            <a:r>
              <a:rPr lang="en-US" sz="1600" dirty="0">
                <a:solidFill>
                  <a:schemeClr val="accent3"/>
                </a:solidFill>
                <a:latin typeface="Amare Walter Neue Mager"/>
              </a:rPr>
              <a:t>For adults only. 90 Gel Capsules (For 1 Month of use.) This product should not replace a varied diet and a healthy lifestyle. Keep out of the reach of children. Do not use or consume if safety seal is missing or broken. Consult a doctor before using this product if you are pregnant, lactating or under medical treatment.</a:t>
            </a:r>
            <a:endParaRPr lang="en-US" sz="1400" i="1" dirty="0">
              <a:solidFill>
                <a:schemeClr val="accent3"/>
              </a:solidFill>
              <a:latin typeface="Amare Walter Neue Mager"/>
            </a:endParaRPr>
          </a:p>
        </p:txBody>
      </p:sp>
      <p:sp>
        <p:nvSpPr>
          <p:cNvPr id="3" name="TextBox 18">
            <a:extLst>
              <a:ext uri="{FF2B5EF4-FFF2-40B4-BE49-F238E27FC236}">
                <a16:creationId xmlns:a16="http://schemas.microsoft.com/office/drawing/2014/main" id="{7CEA2830-E167-B86F-79E6-361AC78A30A4}"/>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dirty="0">
              <a:solidFill>
                <a:schemeClr val="accent3"/>
              </a:solidFill>
              <a:latin typeface="Amare Walter Neue" panose="020B0503040202060203" pitchFamily="34" charset="77"/>
            </a:endParaRPr>
          </a:p>
        </p:txBody>
      </p:sp>
      <p:sp>
        <p:nvSpPr>
          <p:cNvPr id="4" name="Title 1">
            <a:extLst>
              <a:ext uri="{FF2B5EF4-FFF2-40B4-BE49-F238E27FC236}">
                <a16:creationId xmlns:a16="http://schemas.microsoft.com/office/drawing/2014/main" id="{728B41D2-E272-A7E1-593F-39989944CB55}"/>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Sunset™</a:t>
            </a:r>
          </a:p>
        </p:txBody>
      </p:sp>
    </p:spTree>
    <p:extLst>
      <p:ext uri="{BB962C8B-B14F-4D97-AF65-F5344CB8AC3E}">
        <p14:creationId xmlns:p14="http://schemas.microsoft.com/office/powerpoint/2010/main" val="301904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6" name="Resim 5" descr="portakal, turuncu, iç mekan içeren bir resim&#10;&#10;Yapay zeka tarafından oluşturulmuş içerik yanlış olabilir.">
            <a:extLst>
              <a:ext uri="{FF2B5EF4-FFF2-40B4-BE49-F238E27FC236}">
                <a16:creationId xmlns:a16="http://schemas.microsoft.com/office/drawing/2014/main" id="{112F4D50-07E5-B4BF-31F3-6EA61C0A9A7A}"/>
              </a:ext>
            </a:extLst>
          </p:cNvPr>
          <p:cNvPicPr>
            <a:picLocks noChangeAspect="1"/>
          </p:cNvPicPr>
          <p:nvPr/>
        </p:nvPicPr>
        <p:blipFill>
          <a:blip r:embed="rId5"/>
          <a:stretch>
            <a:fillRect/>
          </a:stretch>
        </p:blipFill>
        <p:spPr>
          <a:xfrm>
            <a:off x="6080207" y="15406"/>
            <a:ext cx="6111793" cy="6858000"/>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8965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8</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172876" cy="4116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The SCIENCE of</a:t>
            </a:r>
          </a:p>
          <a:p>
            <a:pPr marL="0" indent="0">
              <a:lnSpc>
                <a:spcPct val="100000"/>
              </a:lnSpc>
              <a:spcBef>
                <a:spcPts val="0"/>
              </a:spcBef>
              <a:buNone/>
            </a:pPr>
            <a:r>
              <a:rPr lang="en-US" b="1" dirty="0">
                <a:solidFill>
                  <a:schemeClr val="accent3"/>
                </a:solidFill>
                <a:latin typeface="Amare Walter Neue Halbfett"/>
              </a:rPr>
              <a:t>Amare Sunset™</a:t>
            </a:r>
          </a:p>
          <a:p>
            <a:pPr marL="0" indent="0">
              <a:lnSpc>
                <a:spcPct val="100000"/>
              </a:lnSpc>
              <a:spcAft>
                <a:spcPts val="800"/>
              </a:spcAft>
              <a:buNone/>
            </a:pPr>
            <a:r>
              <a:rPr lang="en-US" sz="1600" dirty="0">
                <a:solidFill>
                  <a:schemeClr val="accent3"/>
                </a:solidFill>
                <a:latin typeface="Amare Walter Neue Mager"/>
              </a:rPr>
              <a:t>Amare Sunset™, your daily food supplement formulated with carefully selected, naturally sourced Omega-3 fatty acids and Vitamin E, is designed to support your overall well-being. This premium blend provides essential lipid-soluble nutrients such as Vitamin D3, EPA and DHA (Omega-3), Astaxanthin, and Vitamins E (D-Alpha-Tocopherol) and Vitamin A (Retinyl Palmitate).</a:t>
            </a:r>
          </a:p>
          <a:p>
            <a:pPr marL="0" indent="0">
              <a:lnSpc>
                <a:spcPct val="100000"/>
              </a:lnSpc>
              <a:spcAft>
                <a:spcPts val="800"/>
              </a:spcAft>
              <a:buNone/>
            </a:pPr>
            <a:r>
              <a:rPr lang="en-US" sz="1600" dirty="0">
                <a:solidFill>
                  <a:schemeClr val="accent3"/>
                </a:solidFill>
                <a:latin typeface="Amare Walter Neue Mager"/>
              </a:rPr>
              <a:t>Include Amare Sunset™ to your daily routine to nourish and maintain these vital health systems, helping you embrace life with vitality and confidence everyday while supporting the wellness of your brain and heart.</a:t>
            </a:r>
            <a:endParaRPr lang="en-US" sz="1400" i="1" dirty="0">
              <a:solidFill>
                <a:schemeClr val="accent3"/>
              </a:solidFill>
              <a:latin typeface="Amare Walter Neue Mager"/>
            </a:endParaRPr>
          </a:p>
        </p:txBody>
      </p:sp>
      <p:sp>
        <p:nvSpPr>
          <p:cNvPr id="3" name="TextBox 18">
            <a:extLst>
              <a:ext uri="{FF2B5EF4-FFF2-40B4-BE49-F238E27FC236}">
                <a16:creationId xmlns:a16="http://schemas.microsoft.com/office/drawing/2014/main" id="{7CEA2830-E167-B86F-79E6-361AC78A30A4}"/>
              </a:ext>
            </a:extLst>
          </p:cNvPr>
          <p:cNvSpPr txBox="1"/>
          <p:nvPr/>
        </p:nvSpPr>
        <p:spPr>
          <a:xfrm>
            <a:off x="138700" y="5193838"/>
            <a:ext cx="5620415" cy="954107"/>
          </a:xfrm>
          <a:prstGeom prst="rect">
            <a:avLst/>
          </a:prstGeom>
          <a:noFill/>
          <a:ln w="6350">
            <a:solidFill>
              <a:schemeClr val="accent3"/>
            </a:solidFill>
          </a:ln>
        </p:spPr>
        <p:txBody>
          <a:bodyPr wrap="square" rtlCol="0">
            <a:spAutoFit/>
          </a:bodyPr>
          <a:lstStyle/>
          <a:p>
            <a:r>
              <a:rPr lang="en-US" sz="800">
                <a:solidFill>
                  <a:schemeClr val="accent3"/>
                </a:solidFill>
                <a:effectLst/>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endParaRPr lang="en-US" sz="800">
              <a:solidFill>
                <a:schemeClr val="accent3"/>
              </a:solidFill>
              <a:latin typeface="Amare Walter Neue" panose="020B0503040202060203" pitchFamily="34" charset="77"/>
            </a:endParaRPr>
          </a:p>
        </p:txBody>
      </p:sp>
      <p:sp>
        <p:nvSpPr>
          <p:cNvPr id="4" name="Title 1">
            <a:extLst>
              <a:ext uri="{FF2B5EF4-FFF2-40B4-BE49-F238E27FC236}">
                <a16:creationId xmlns:a16="http://schemas.microsoft.com/office/drawing/2014/main" id="{728B41D2-E272-A7E1-593F-39989944CB55}"/>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accent3">
                    <a:lumMod val="60000"/>
                    <a:lumOff val="40000"/>
                  </a:schemeClr>
                </a:solidFill>
              </a:rPr>
              <a:t>Amare Sunset™</a:t>
            </a:r>
          </a:p>
        </p:txBody>
      </p:sp>
    </p:spTree>
    <p:extLst>
      <p:ext uri="{BB962C8B-B14F-4D97-AF65-F5344CB8AC3E}">
        <p14:creationId xmlns:p14="http://schemas.microsoft.com/office/powerpoint/2010/main" val="402933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4" name="Resim 3" descr="malzeme, yemek, gıda, iç mekan, bitki içeren bir resim&#10;&#10;Yapay zeka tarafından oluşturulmuş içerik yanlış olabilir.">
            <a:extLst>
              <a:ext uri="{FF2B5EF4-FFF2-40B4-BE49-F238E27FC236}">
                <a16:creationId xmlns:a16="http://schemas.microsoft.com/office/drawing/2014/main" id="{A3C9963B-D6FA-C3D8-6EF8-D14BACBCFDCB}"/>
              </a:ext>
            </a:extLst>
          </p:cNvPr>
          <p:cNvPicPr>
            <a:picLocks noChangeAspect="1"/>
          </p:cNvPicPr>
          <p:nvPr/>
        </p:nvPicPr>
        <p:blipFill>
          <a:blip r:embed="rId5"/>
          <a:stretch>
            <a:fillRect/>
          </a:stretch>
        </p:blipFill>
        <p:spPr>
          <a:xfrm>
            <a:off x="4244165" y="0"/>
            <a:ext cx="7925067" cy="6858000"/>
          </a:xfrm>
          <a:prstGeom prst="rect">
            <a:avLst/>
          </a:prstGeom>
        </p:spPr>
      </p:pic>
      <p:sp>
        <p:nvSpPr>
          <p:cNvPr id="49" name="Rectangle 48">
            <a:extLst>
              <a:ext uri="{FF2B5EF4-FFF2-40B4-BE49-F238E27FC236}">
                <a16:creationId xmlns:a16="http://schemas.microsoft.com/office/drawing/2014/main" id="{061AB481-E1A0-4315-48AC-4BECECA8DE04}"/>
              </a:ext>
            </a:extLst>
          </p:cNvPr>
          <p:cNvSpPr/>
          <p:nvPr/>
        </p:nvSpPr>
        <p:spPr>
          <a:xfrm>
            <a:off x="4243028" y="-6016"/>
            <a:ext cx="7964953" cy="6870032"/>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a:solidFill>
                  <a:schemeClr val="bg1"/>
                </a:solidFill>
                <a:latin typeface="Amare Walter Neue Leicht" panose="020B0303040202060203" pitchFamily="34" charset="77"/>
              </a:rPr>
              <a:t>Key Features</a:t>
            </a:r>
            <a:endParaRPr lang="en-US" sz="4400" baseline="30000">
              <a:solidFill>
                <a:schemeClr val="bg1"/>
              </a:solidFill>
              <a:latin typeface="Amare Walter Neue Leicht" panose="020B0303040202060203" pitchFamily="34" charset="77"/>
            </a:endParaRPr>
          </a:p>
        </p:txBody>
      </p:sp>
      <p:sp>
        <p:nvSpPr>
          <p:cNvPr id="2" name="Title 1">
            <a:extLst>
              <a:ext uri="{FF2B5EF4-FFF2-40B4-BE49-F238E27FC236}">
                <a16:creationId xmlns:a16="http://schemas.microsoft.com/office/drawing/2014/main" id="{03BE8BED-7738-986B-7229-B6A48D78B387}"/>
              </a:ext>
            </a:extLst>
          </p:cNvPr>
          <p:cNvSpPr txBox="1">
            <a:spLocks/>
          </p:cNvSpPr>
          <p:nvPr>
            <p:custDataLst>
              <p:tags r:id="rId2"/>
            </p:custDataLst>
          </p:nvPr>
        </p:nvSpPr>
        <p:spPr>
          <a:xfrm>
            <a:off x="138700" y="216917"/>
            <a:ext cx="5620415" cy="4326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a:solidFill>
                  <a:schemeClr val="bg1"/>
                </a:solidFill>
              </a:rPr>
              <a:t>Amare Sunset™</a:t>
            </a:r>
          </a:p>
        </p:txBody>
      </p:sp>
      <p:pic>
        <p:nvPicPr>
          <p:cNvPr id="5" name="Resim 4" descr="metin, ekran görüntüsü, yazı tipi, daire içeren bir resim&#10;&#10;Yapay zeka tarafından oluşturulmuş içerik yanlış olabilir.">
            <a:extLst>
              <a:ext uri="{FF2B5EF4-FFF2-40B4-BE49-F238E27FC236}">
                <a16:creationId xmlns:a16="http://schemas.microsoft.com/office/drawing/2014/main" id="{DCE2744E-27AC-81AA-5F1B-74D6DB0CF7CC}"/>
              </a:ext>
            </a:extLst>
          </p:cNvPr>
          <p:cNvPicPr>
            <a:picLocks noChangeAspect="1"/>
          </p:cNvPicPr>
          <p:nvPr/>
        </p:nvPicPr>
        <p:blipFill>
          <a:blip r:embed="rId8"/>
          <a:stretch>
            <a:fillRect/>
          </a:stretch>
        </p:blipFill>
        <p:spPr>
          <a:xfrm>
            <a:off x="138700" y="1563665"/>
            <a:ext cx="3924300" cy="4584700"/>
          </a:xfrm>
          <a:prstGeom prst="rect">
            <a:avLst/>
          </a:prstGeom>
        </p:spPr>
      </p:pic>
    </p:spTree>
    <p:extLst>
      <p:ext uri="{BB962C8B-B14F-4D97-AF65-F5344CB8AC3E}">
        <p14:creationId xmlns:p14="http://schemas.microsoft.com/office/powerpoint/2010/main" val="2560396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title"/>
</p:tagLst>
</file>

<file path=ppt/tags/tag10.xml><?xml version="1.0" encoding="utf-8"?>
<p:tagLst xmlns:a="http://schemas.openxmlformats.org/drawingml/2006/main" xmlns:r="http://schemas.openxmlformats.org/officeDocument/2006/relationships" xmlns:p="http://schemas.openxmlformats.org/presentationml/2006/main">
  <p:tag name="PLUS_ID" val="detail_0"/>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3.xml><?xml version="1.0" encoding="utf-8"?>
<p:tagLst xmlns:a="http://schemas.openxmlformats.org/drawingml/2006/main" xmlns:r="http://schemas.openxmlformats.org/officeDocument/2006/relationships" xmlns:p="http://schemas.openxmlformats.org/presentationml/2006/main">
  <p:tag name="PLUS_ID" val="title"/>
</p:tagLst>
</file>

<file path=ppt/tags/tag14.xml><?xml version="1.0" encoding="utf-8"?>
<p:tagLst xmlns:a="http://schemas.openxmlformats.org/drawingml/2006/main" xmlns:r="http://schemas.openxmlformats.org/officeDocument/2006/relationships" xmlns:p="http://schemas.openxmlformats.org/presentationml/2006/main">
  <p:tag name="PLUS_ID" val="detail_0"/>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title"/>
</p:tagLst>
</file>

<file path=ppt/tags/tag18.xml><?xml version="1.0" encoding="utf-8"?>
<p:tagLst xmlns:a="http://schemas.openxmlformats.org/drawingml/2006/main" xmlns:r="http://schemas.openxmlformats.org/officeDocument/2006/relationships" xmlns:p="http://schemas.openxmlformats.org/presentationml/2006/main">
  <p:tag name="PLUS_ID" val="title"/>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detail_0"/>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detail_0"/>
</p:tagLst>
</file>

<file path=ppt/tags/tag23.xml><?xml version="1.0" encoding="utf-8"?>
<p:tagLst xmlns:a="http://schemas.openxmlformats.org/drawingml/2006/main" xmlns:r="http://schemas.openxmlformats.org/officeDocument/2006/relationships" xmlns:p="http://schemas.openxmlformats.org/presentationml/2006/main">
  <p:tag name="PLUS_ID" val="detail_0"/>
</p:tagLst>
</file>

<file path=ppt/tags/tag24.xml><?xml version="1.0" encoding="utf-8"?>
<p:tagLst xmlns:a="http://schemas.openxmlformats.org/drawingml/2006/main" xmlns:r="http://schemas.openxmlformats.org/officeDocument/2006/relationships" xmlns:p="http://schemas.openxmlformats.org/presentationml/2006/main">
  <p:tag name="PLUS_ID" val="detail_0"/>
</p:tagLst>
</file>

<file path=ppt/tags/tag25.xml><?xml version="1.0" encoding="utf-8"?>
<p:tagLst xmlns:a="http://schemas.openxmlformats.org/drawingml/2006/main" xmlns:r="http://schemas.openxmlformats.org/officeDocument/2006/relationships" xmlns:p="http://schemas.openxmlformats.org/presentationml/2006/main">
  <p:tag name="PLUS_ID" val="title"/>
</p:tagLst>
</file>

<file path=ppt/tags/tag26.xml><?xml version="1.0" encoding="utf-8"?>
<p:tagLst xmlns:a="http://schemas.openxmlformats.org/drawingml/2006/main" xmlns:r="http://schemas.openxmlformats.org/officeDocument/2006/relationships" xmlns:p="http://schemas.openxmlformats.org/presentationml/2006/main">
  <p:tag name="PLUS_ID" val="detail_0"/>
</p:tagLst>
</file>

<file path=ppt/tags/tag27.xml><?xml version="1.0" encoding="utf-8"?>
<p:tagLst xmlns:a="http://schemas.openxmlformats.org/drawingml/2006/main" xmlns:r="http://schemas.openxmlformats.org/officeDocument/2006/relationships" xmlns:p="http://schemas.openxmlformats.org/presentationml/2006/main">
  <p:tag name="PLUS_ID" val="detail_0"/>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detail_0"/>
</p:tagLst>
</file>

<file path=ppt/tags/tag3.xml><?xml version="1.0" encoding="utf-8"?>
<p:tagLst xmlns:a="http://schemas.openxmlformats.org/drawingml/2006/main" xmlns:r="http://schemas.openxmlformats.org/officeDocument/2006/relationships" xmlns:p="http://schemas.openxmlformats.org/presentationml/2006/main">
  <p:tag name="PLUS_ID" val="detail_0"/>
</p:tagLst>
</file>

<file path=ppt/tags/tag30.xml><?xml version="1.0" encoding="utf-8"?>
<p:tagLst xmlns:a="http://schemas.openxmlformats.org/drawingml/2006/main" xmlns:r="http://schemas.openxmlformats.org/officeDocument/2006/relationships" xmlns:p="http://schemas.openxmlformats.org/presentationml/2006/main">
  <p:tag name="PLUS_ID" val="detail_0"/>
</p:tagLst>
</file>

<file path=ppt/tags/tag31.xml><?xml version="1.0" encoding="utf-8"?>
<p:tagLst xmlns:a="http://schemas.openxmlformats.org/drawingml/2006/main" xmlns:r="http://schemas.openxmlformats.org/officeDocument/2006/relationships" xmlns:p="http://schemas.openxmlformats.org/presentationml/2006/main">
  <p:tag name="PLUS_ID" val="detail_0"/>
</p:tagLst>
</file>

<file path=ppt/tags/tag32.xml><?xml version="1.0" encoding="utf-8"?>
<p:tagLst xmlns:a="http://schemas.openxmlformats.org/drawingml/2006/main" xmlns:r="http://schemas.openxmlformats.org/officeDocument/2006/relationships" xmlns:p="http://schemas.openxmlformats.org/presentationml/2006/main">
  <p:tag name="PLUS_ID" val="detail_0"/>
</p:tagLst>
</file>

<file path=ppt/tags/tag33.xml><?xml version="1.0" encoding="utf-8"?>
<p:tagLst xmlns:a="http://schemas.openxmlformats.org/drawingml/2006/main" xmlns:r="http://schemas.openxmlformats.org/officeDocument/2006/relationships" xmlns:p="http://schemas.openxmlformats.org/presentationml/2006/main">
  <p:tag name="PLUS_ID" val="detail_0"/>
</p:tagLst>
</file>

<file path=ppt/tags/tag34.xml><?xml version="1.0" encoding="utf-8"?>
<p:tagLst xmlns:a="http://schemas.openxmlformats.org/drawingml/2006/main" xmlns:r="http://schemas.openxmlformats.org/officeDocument/2006/relationships" xmlns:p="http://schemas.openxmlformats.org/presentationml/2006/main">
  <p:tag name="PLUS_ID" val="detail_0"/>
</p:tagLst>
</file>

<file path=ppt/tags/tag35.xml><?xml version="1.0" encoding="utf-8"?>
<p:tagLst xmlns:a="http://schemas.openxmlformats.org/drawingml/2006/main" xmlns:r="http://schemas.openxmlformats.org/officeDocument/2006/relationships" xmlns:p="http://schemas.openxmlformats.org/presentationml/2006/main">
  <p:tag name="PLUS_ID" val="title"/>
</p:tagLst>
</file>

<file path=ppt/tags/tag36.xml><?xml version="1.0" encoding="utf-8"?>
<p:tagLst xmlns:a="http://schemas.openxmlformats.org/drawingml/2006/main" xmlns:r="http://schemas.openxmlformats.org/officeDocument/2006/relationships" xmlns:p="http://schemas.openxmlformats.org/presentationml/2006/main">
  <p:tag name="PLUS_ID" val="detail_0"/>
</p:tagLst>
</file>

<file path=ppt/tags/tag37.xml><?xml version="1.0" encoding="utf-8"?>
<p:tagLst xmlns:a="http://schemas.openxmlformats.org/drawingml/2006/main" xmlns:r="http://schemas.openxmlformats.org/officeDocument/2006/relationships" xmlns:p="http://schemas.openxmlformats.org/presentationml/2006/main">
  <p:tag name="PLUS_ID" val="detail_0"/>
</p:tagLst>
</file>

<file path=ppt/tags/tag38.xml><?xml version="1.0" encoding="utf-8"?>
<p:tagLst xmlns:a="http://schemas.openxmlformats.org/drawingml/2006/main" xmlns:r="http://schemas.openxmlformats.org/officeDocument/2006/relationships" xmlns:p="http://schemas.openxmlformats.org/presentationml/2006/main">
  <p:tag name="PLUS_ID" val="title"/>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title"/>
</p:tagLst>
</file>

<file path=ppt/tags/tag40.xml><?xml version="1.0" encoding="utf-8"?>
<p:tagLst xmlns:a="http://schemas.openxmlformats.org/drawingml/2006/main" xmlns:r="http://schemas.openxmlformats.org/officeDocument/2006/relationships" xmlns:p="http://schemas.openxmlformats.org/presentationml/2006/main">
  <p:tag name="PLUS_ID" val="detail_0"/>
</p:tagLst>
</file>

<file path=ppt/tags/tag41.xml><?xml version="1.0" encoding="utf-8"?>
<p:tagLst xmlns:a="http://schemas.openxmlformats.org/drawingml/2006/main" xmlns:r="http://schemas.openxmlformats.org/officeDocument/2006/relationships" xmlns:p="http://schemas.openxmlformats.org/presentationml/2006/main">
  <p:tag name="PLUS_ID" val="detail_0"/>
</p:tagLst>
</file>

<file path=ppt/tags/tag42.xml><?xml version="1.0" encoding="utf-8"?>
<p:tagLst xmlns:a="http://schemas.openxmlformats.org/drawingml/2006/main" xmlns:r="http://schemas.openxmlformats.org/officeDocument/2006/relationships" xmlns:p="http://schemas.openxmlformats.org/presentationml/2006/main">
  <p:tag name="PLUS_ID" val="detail_0"/>
</p:tagLst>
</file>

<file path=ppt/tags/tag43.xml><?xml version="1.0" encoding="utf-8"?>
<p:tagLst xmlns:a="http://schemas.openxmlformats.org/drawingml/2006/main" xmlns:r="http://schemas.openxmlformats.org/officeDocument/2006/relationships" xmlns:p="http://schemas.openxmlformats.org/presentationml/2006/main">
  <p:tag name="PLUS_ID" val="detail_0"/>
</p:tagLst>
</file>

<file path=ppt/tags/tag44.xml><?xml version="1.0" encoding="utf-8"?>
<p:tagLst xmlns:a="http://schemas.openxmlformats.org/drawingml/2006/main" xmlns:r="http://schemas.openxmlformats.org/officeDocument/2006/relationships" xmlns:p="http://schemas.openxmlformats.org/presentationml/2006/main">
  <p:tag name="PLUS_ID" val="detail_0"/>
</p:tagLst>
</file>

<file path=ppt/tags/tag45.xml><?xml version="1.0" encoding="utf-8"?>
<p:tagLst xmlns:a="http://schemas.openxmlformats.org/drawingml/2006/main" xmlns:r="http://schemas.openxmlformats.org/officeDocument/2006/relationships" xmlns:p="http://schemas.openxmlformats.org/presentationml/2006/main">
  <p:tag name="PLUS_ID" val="title"/>
</p:tagLst>
</file>

<file path=ppt/tags/tag46.xml><?xml version="1.0" encoding="utf-8"?>
<p:tagLst xmlns:a="http://schemas.openxmlformats.org/drawingml/2006/main" xmlns:r="http://schemas.openxmlformats.org/officeDocument/2006/relationships" xmlns:p="http://schemas.openxmlformats.org/presentationml/2006/main">
  <p:tag name="PLUS_ID" val="title"/>
</p:tagLst>
</file>

<file path=ppt/tags/tag47.xml><?xml version="1.0" encoding="utf-8"?>
<p:tagLst xmlns:a="http://schemas.openxmlformats.org/drawingml/2006/main" xmlns:r="http://schemas.openxmlformats.org/officeDocument/2006/relationships" xmlns:p="http://schemas.openxmlformats.org/presentationml/2006/main">
  <p:tag name="PLUS_ID" val="title"/>
</p:tagLst>
</file>

<file path=ppt/tags/tag48.xml><?xml version="1.0" encoding="utf-8"?>
<p:tagLst xmlns:a="http://schemas.openxmlformats.org/drawingml/2006/main" xmlns:r="http://schemas.openxmlformats.org/officeDocument/2006/relationships" xmlns:p="http://schemas.openxmlformats.org/presentationml/2006/main">
  <p:tag name="PLUS_ID" val="title"/>
</p:tagLst>
</file>

<file path=ppt/tags/tag49.xml><?xml version="1.0" encoding="utf-8"?>
<p:tagLst xmlns:a="http://schemas.openxmlformats.org/drawingml/2006/main" xmlns:r="http://schemas.openxmlformats.org/officeDocument/2006/relationships" xmlns:p="http://schemas.openxmlformats.org/presentationml/2006/main">
  <p:tag name="PLUS_ID" val="title"/>
</p:tagLst>
</file>

<file path=ppt/tags/tag5.xml><?xml version="1.0" encoding="utf-8"?>
<p:tagLst xmlns:a="http://schemas.openxmlformats.org/drawingml/2006/main" xmlns:r="http://schemas.openxmlformats.org/officeDocument/2006/relationships" xmlns:p="http://schemas.openxmlformats.org/presentationml/2006/main">
  <p:tag name="PLUS_ID" val="detail_0"/>
</p:tagLst>
</file>

<file path=ppt/tags/tag50.xml><?xml version="1.0" encoding="utf-8"?>
<p:tagLst xmlns:a="http://schemas.openxmlformats.org/drawingml/2006/main" xmlns:r="http://schemas.openxmlformats.org/officeDocument/2006/relationships" xmlns:p="http://schemas.openxmlformats.org/presentationml/2006/main">
  <p:tag name="PLUS_ID" val="detail_0"/>
</p:tagLst>
</file>

<file path=ppt/tags/tag51.xml><?xml version="1.0" encoding="utf-8"?>
<p:tagLst xmlns:a="http://schemas.openxmlformats.org/drawingml/2006/main" xmlns:r="http://schemas.openxmlformats.org/officeDocument/2006/relationships" xmlns:p="http://schemas.openxmlformats.org/presentationml/2006/main">
  <p:tag name="PLUS_ID" val="detail_0"/>
</p:tagLst>
</file>

<file path=ppt/tags/tag6.xml><?xml version="1.0" encoding="utf-8"?>
<p:tagLst xmlns:a="http://schemas.openxmlformats.org/drawingml/2006/main" xmlns:r="http://schemas.openxmlformats.org/officeDocument/2006/relationships" xmlns:p="http://schemas.openxmlformats.org/presentationml/2006/main">
  <p:tag name="PLUS_ID" val="title"/>
</p:tagLst>
</file>

<file path=ppt/tags/tag7.xml><?xml version="1.0" encoding="utf-8"?>
<p:tagLst xmlns:a="http://schemas.openxmlformats.org/drawingml/2006/main" xmlns:r="http://schemas.openxmlformats.org/officeDocument/2006/relationships" xmlns:p="http://schemas.openxmlformats.org/presentationml/2006/main">
  <p:tag name="PLUS_ID" val="detail_0"/>
</p:tagLst>
</file>

<file path=ppt/tags/tag8.xml><?xml version="1.0" encoding="utf-8"?>
<p:tagLst xmlns:a="http://schemas.openxmlformats.org/drawingml/2006/main" xmlns:r="http://schemas.openxmlformats.org/officeDocument/2006/relationships" xmlns:p="http://schemas.openxmlformats.org/presentationml/2006/main">
  <p:tag name="PLUS_ID" val="title"/>
</p:tagLst>
</file>

<file path=ppt/tags/tag9.xml><?xml version="1.0" encoding="utf-8"?>
<p:tagLst xmlns:a="http://schemas.openxmlformats.org/drawingml/2006/main" xmlns:r="http://schemas.openxmlformats.org/officeDocument/2006/relationships" xmlns:p="http://schemas.openxmlformats.org/presentationml/2006/main">
  <p:tag name="PLUS_ID" val="logo"/>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customXml/itemProps2.xml><?xml version="1.0" encoding="utf-8"?>
<ds:datastoreItem xmlns:ds="http://schemas.openxmlformats.org/officeDocument/2006/customXml" ds:itemID="{315C9668-9205-4529-8B14-F6E2EA321191}">
  <ds:schemaRefs>
    <ds:schemaRef ds:uri="http://schemas.microsoft.com/sharepoint/v3/contenttype/forms"/>
  </ds:schemaRefs>
</ds:datastoreItem>
</file>

<file path=customXml/itemProps3.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384</TotalTime>
  <Words>2513</Words>
  <Application>Microsoft Macintosh PowerPoint</Application>
  <PresentationFormat>Geniş ekran</PresentationFormat>
  <Paragraphs>137</Paragraphs>
  <Slides>16</Slides>
  <Notes>14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16</vt:i4>
      </vt:variant>
    </vt:vector>
  </HeadingPairs>
  <TitlesOfParts>
    <vt:vector size="24" baseType="lpstr">
      <vt:lpstr>Amare Walter Neue Leicht</vt:lpstr>
      <vt:lpstr>Amare Walter Neue Mittel</vt:lpstr>
      <vt:lpstr>Aptos</vt:lpstr>
      <vt:lpstr>Amare Walter Neue Halbfett</vt:lpstr>
      <vt:lpstr>Arial</vt:lpstr>
      <vt:lpstr>Amare Walter Neue Mager</vt:lpstr>
      <vt:lpstr>Amare Walter Neue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Gökhan Yalgın</cp:lastModifiedBy>
  <cp:revision>12</cp:revision>
  <cp:lastPrinted>2025-04-09T23:50:38Z</cp:lastPrinted>
  <dcterms:created xsi:type="dcterms:W3CDTF">2024-09-07T19:54:54Z</dcterms:created>
  <dcterms:modified xsi:type="dcterms:W3CDTF">2026-01-26T13:45:43Z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