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6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8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9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0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1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21"/>
  </p:notesMasterIdLst>
  <p:sldIdLst>
    <p:sldId id="2147477942" r:id="rId5"/>
    <p:sldId id="2147477783" r:id="rId6"/>
    <p:sldId id="2147477978" r:id="rId7"/>
    <p:sldId id="2147477960" r:id="rId8"/>
    <p:sldId id="2147477982" r:id="rId9"/>
    <p:sldId id="2147477975" r:id="rId10"/>
    <p:sldId id="2147477979" r:id="rId11"/>
    <p:sldId id="2147477980" r:id="rId12"/>
    <p:sldId id="2147477977" r:id="rId13"/>
    <p:sldId id="2147477963" r:id="rId14"/>
    <p:sldId id="2147477965" r:id="rId15"/>
    <p:sldId id="2147477968" r:id="rId16"/>
    <p:sldId id="2147477967" r:id="rId17"/>
    <p:sldId id="2147477981" r:id="rId18"/>
    <p:sldId id="2147477974" r:id="rId19"/>
    <p:sldId id="2147477898" r:id="rId20"/>
  </p:sldIdLst>
  <p:sldSz cx="12192000" cy="6858000"/>
  <p:notesSz cx="6858000" cy="9144000"/>
  <p:embeddedFontLst>
    <p:embeddedFont>
      <p:font typeface="Amare Walter Neue" panose="020B0503040202060203" pitchFamily="34" charset="0"/>
      <p:regular r:id="rId22"/>
      <p:bold r:id="rId23"/>
      <p:italic r:id="rId24"/>
      <p:boldItalic r:id="rId25"/>
    </p:embeddedFont>
    <p:embeddedFont>
      <p:font typeface="Amare Walter Neue Halbfett" panose="020B0503040202060203" pitchFamily="34" charset="0"/>
      <p:regular r:id="rId26"/>
      <p:bold r:id="rId27"/>
    </p:embeddedFont>
    <p:embeddedFont>
      <p:font typeface="Amare Walter Neue Leicht" panose="020B0303040202060203" pitchFamily="34" charset="0"/>
      <p:regular r:id="rId28"/>
    </p:embeddedFont>
    <p:embeddedFont>
      <p:font typeface="Amare Walter Neue Mager" panose="020B0403040202060203" pitchFamily="34" charset="0"/>
      <p:regular r:id="rId29"/>
    </p:embeddedFont>
    <p:embeddedFont>
      <p:font typeface="Amare Walter Neue Mittel" panose="020B0503040202060203" pitchFamily="34" charset="0"/>
      <p:regular r:id="rId30"/>
    </p:embeddedFont>
    <p:embeddedFont>
      <p:font typeface="Amare Walter Neue Mittel Kursiv" panose="020B0503040202060203" pitchFamily="34" charset="0"/>
      <p: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8B850C-6CE4-97F3-7755-DA3526E4454F}" name="Shayne Boyle" initials="SB" userId="S::sboyle@amare.com::47b8e040-fbfd-44bc-b313-f83444f86b3d" providerId="AD"/>
  <p188:author id="{6008360D-8B2E-FF8F-F660-85051C380D4B}" name="Guest User" initials="GU" userId="S::urn:spo:anon#d16863910c728f09905f99391238413ac9a56de000f218ae6e54e42fd79299e0::" providerId="AD"/>
  <p188:author id="{15F83550-AF39-ACED-CEDB-9032D0DF0D74}" name="Joel Escorpiso" initials="" userId="S::joel.e@clabsstudio.com::1c2ff144-2db8-4ec6-a84e-f1e6856767b8" providerId="AD"/>
  <p188:author id="{5FBF026F-7547-58AB-E476-15BAA33C8B0B}" name="Joel Escorpiso" initials="JE" userId="S::jescorpiso@amare.com::66e428a9-973f-4039-ab83-2da6a743ca24" providerId="AD"/>
  <p188:author id="{FFBBBB79-4B8A-1750-9776-AF565C506636}" name="Rachel Lee" initials="RL" userId="S::rachel.l_clabsstudio.com#ext#@amareglobal.onmicrosoft.com::9248060f-23e5-4415-81b6-1d931b7b33e0" providerId="AD"/>
  <p188:author id="{D89618E4-FAC8-FC56-B2A9-443630B22DEE}" name="Callie Brink-Lee" initials="CB" userId="S::cblee@amare.com::08f0102b-3e6a-4bf1-85fc-b9c19aac723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5FAE"/>
    <a:srgbClr val="9F7D9B"/>
    <a:srgbClr val="5F2656"/>
    <a:srgbClr val="5D244F"/>
    <a:srgbClr val="CCC6BB"/>
    <a:srgbClr val="313131"/>
    <a:srgbClr val="E1D6EA"/>
    <a:srgbClr val="F5A284"/>
    <a:srgbClr val="9571C2"/>
    <a:srgbClr val="975E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B0F268-7B18-ED41-BFA3-50DA3EEFB613}" v="131" dt="2025-09-30T15:58:23.245"/>
    <p1510:client id="{6E8B90E0-1E98-C947-8668-86BB3DC4FB87}" v="636" dt="2025-09-30T20:56:03.819"/>
    <p1510:client id="{F3296A97-D93F-8F42-BFC4-3BD51F0ED7FE}" v="5" dt="2025-09-30T19:45:00.0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92"/>
    <p:restoredTop sz="86438"/>
  </p:normalViewPr>
  <p:slideViewPr>
    <p:cSldViewPr snapToGrid="0">
      <p:cViewPr varScale="1">
        <p:scale>
          <a:sx n="109" d="100"/>
          <a:sy n="109" d="100"/>
        </p:scale>
        <p:origin x="1104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4328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0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43EDE8-F63B-3240-9EC2-0C60EBCC2C5F}" type="datetimeFigureOut">
              <a:rPr lang="en-US" smtClean="0"/>
              <a:t>9/9/26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61F71-376C-674F-928F-66050F976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61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681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178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51FF2-A255-277D-33B4-7B233A776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72ED44-1610-CE35-6AE1-9382B6A6EF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0DCDFD-2955-AD24-880C-4B6D061EC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480AA-A548-4715-09AD-AE2DAC7BC4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31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11D37-BFFE-2370-E235-0917DF42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3DEDF-C1AB-A447-6427-D8EB5843F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0B45F-7457-86ED-4BDE-F4EDBD299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1A68-1858-EECC-3711-2FE071BD8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830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11D37-BFFE-2370-E235-0917DF42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3DEDF-C1AB-A447-6427-D8EB5843F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0B45F-7457-86ED-4BDE-F4EDBD299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1A68-1858-EECC-3711-2FE071BD8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54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1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403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338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4319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983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328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857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477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85F42D6-6C9A-5A75-FABC-D5BDCCE865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6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62660E-5C6A-5FD0-9C79-F29B3AC66E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35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C4B712C-37D2-E6D9-04F2-21A889D8AA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15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3CA003-9AA4-3E26-FD7A-00B592E931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46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cience of Selling Wellnes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298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48DC62-2E17-A795-D8BC-E16BE1DFDE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901" y="5702735"/>
            <a:ext cx="1379269" cy="9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19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105382-26CB-F5C3-3C87-CCF76F0ACE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901" y="5702735"/>
            <a:ext cx="1379269" cy="9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15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023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</p:spTree>
    <p:extLst>
      <p:ext uri="{BB962C8B-B14F-4D97-AF65-F5344CB8AC3E}">
        <p14:creationId xmlns:p14="http://schemas.microsoft.com/office/powerpoint/2010/main" val="5827443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w/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B47BB2-B15E-8825-EE82-0D69F8A5F4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-4570" r="35456" b="-1"/>
          <a:stretch/>
        </p:blipFill>
        <p:spPr>
          <a:xfrm>
            <a:off x="255373" y="6423660"/>
            <a:ext cx="1222907" cy="208559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CB91AB2-D2F7-F302-DA21-652824CC1618}"/>
              </a:ext>
            </a:extLst>
          </p:cNvPr>
          <p:cNvSpPr txBox="1"/>
          <p:nvPr userDrawn="1"/>
        </p:nvSpPr>
        <p:spPr>
          <a:xfrm>
            <a:off x="7296756" y="6448958"/>
            <a:ext cx="4121787" cy="189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lnSpc>
                <a:spcPct val="90000"/>
              </a:lnSpc>
              <a:spcBef>
                <a:spcPts val="1000"/>
              </a:spcBef>
              <a:defRPr sz="700">
                <a:solidFill>
                  <a:srgbClr val="BD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solidFill>
                  <a:schemeClr val="bg2"/>
                </a:solidFill>
              </a:rPr>
              <a:t>Copyright © 2025 Amare Global. All rights reserved. 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3ABF6688-D94F-89A3-A98B-D681E67B0A5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757660" y="6462712"/>
            <a:ext cx="170002" cy="174308"/>
          </a:xfrm>
          <a:prstGeom prst="rect">
            <a:avLst/>
          </a:prstGeom>
        </p:spPr>
        <p:txBody>
          <a:bodyPr lIns="0" tIns="0" rIns="0" bIns="0"/>
          <a:lstStyle>
            <a:lvl1pPr>
              <a:tabLst>
                <a:tab pos="2552700" algn="l"/>
              </a:tabLst>
              <a:defRPr sz="900">
                <a:solidFill>
                  <a:schemeClr val="bg2"/>
                </a:solidFill>
                <a:latin typeface="Amare Walter Neue"/>
                <a:ea typeface="Amare Walter Neue"/>
                <a:cs typeface="Amare Walter Neue"/>
                <a:sym typeface="Amare Walter Neue Normal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5462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 w/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9C2D09-ED28-18FA-CD09-795E0D1030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9824" y="4494399"/>
            <a:ext cx="8283388" cy="9620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EC4A79-B5B1-83EB-E22F-DD77DC3B45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55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38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44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4AF2A5-72BB-B50F-BE88-97252C1627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63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0762580-569E-B19A-1AB1-5DF51DBB3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9FF24-E238-095E-285A-60209DAAB29D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852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15CF9172-581D-D069-E218-881D1461AB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6FF8251-4FEE-D4EF-ACC0-B7CE64BE2A2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43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siness &amp; Science with 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450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78E0F6-7D8F-43D4-D12D-14C00A09C4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2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8CAEBB-831E-A1B3-0489-7577B5F3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589518"/>
            <a:ext cx="11681937" cy="1101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102F0-F264-952E-615C-C95F9A5F6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723" y="1825625"/>
            <a:ext cx="116819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0E0F5-F54D-F4E0-410A-AA316C3E79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lvl1pPr marL="0" indent="0" algn="r">
              <a:tabLst>
                <a:tab pos="2563813" algn="l"/>
              </a:tabLst>
              <a:defRPr sz="900">
                <a:solidFill>
                  <a:schemeClr val="tx2"/>
                </a:solidFill>
                <a:latin typeface="Amare Walter Neue" panose="020B0503040202060203" pitchFamily="34" charset="77"/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AB0261-6AFF-4329-1235-FAF8F2EDE80B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532E048-80AA-ED2B-0FEA-9C37DA299BF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67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8" r:id="rId2"/>
    <p:sldLayoutId id="2147483650" r:id="rId3"/>
    <p:sldLayoutId id="2147483684" r:id="rId4"/>
    <p:sldLayoutId id="2147483672" r:id="rId5"/>
    <p:sldLayoutId id="2147483669" r:id="rId6"/>
    <p:sldLayoutId id="2147483676" r:id="rId7"/>
    <p:sldLayoutId id="2147483673" r:id="rId8"/>
    <p:sldLayoutId id="2147483675" r:id="rId9"/>
    <p:sldLayoutId id="2147483677" r:id="rId10"/>
    <p:sldLayoutId id="2147483674" r:id="rId11"/>
    <p:sldLayoutId id="2147483670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Amare Walter Neue Mager" panose="020B040304020206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tags" Target="../tags/tag23.xml"/><Relationship Id="rId7" Type="http://schemas.openxmlformats.org/officeDocument/2006/relationships/image" Target="../media/image2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8.jp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3.xml"/><Relationship Id="rId7" Type="http://schemas.microsoft.com/office/2007/relationships/hdphoto" Target="../media/hdphoto3.wdp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2.png"/><Relationship Id="rId5" Type="http://schemas.openxmlformats.org/officeDocument/2006/relationships/image" Target="../media/image13.jp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7" Type="http://schemas.microsoft.com/office/2007/relationships/hdphoto" Target="../media/hdphoto3.wdp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7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microsoft.com/office/2007/relationships/hdphoto" Target="../media/hdphoto3.wdp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microsoft.com/office/2007/relationships/hdphoto" Target="../media/hdphoto3.wdp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.pn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hyperlink" Target="http://www.amare.com/tr-tr" TargetMode="External"/><Relationship Id="rId5" Type="http://schemas.openxmlformats.org/officeDocument/2006/relationships/hyperlink" Target="https://amareglobal-my.sharepoint.com/:b:/g/personal/gyalgin_amare_com/IQB5dlgaUHIKRJAAFCLTg9dZAedb85Ppg9SLqW6Vp1tcSCQ?e=po37iq" TargetMode="External"/><Relationship Id="rId4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1.xml"/><Relationship Id="rId7" Type="http://schemas.openxmlformats.org/officeDocument/2006/relationships/image" Target="../media/image1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1.jp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4.xml"/><Relationship Id="rId7" Type="http://schemas.openxmlformats.org/officeDocument/2006/relationships/image" Target="../media/image1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11.jp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7.xml"/><Relationship Id="rId7" Type="http://schemas.openxmlformats.org/officeDocument/2006/relationships/image" Target="../media/image1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1.jp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20.xml"/><Relationship Id="rId7" Type="http://schemas.openxmlformats.org/officeDocument/2006/relationships/image" Target="../media/image1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12.jp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10E99-E871-984D-D682-875AB2989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61C5684F-CF0B-9A36-0782-F603644B0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4683" y="0"/>
            <a:ext cx="4956293" cy="623149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A023FB3-B371-5D3C-ABAC-09D2577844DB}"/>
              </a:ext>
            </a:extLst>
          </p:cNvPr>
          <p:cNvSpPr/>
          <p:nvPr/>
        </p:nvSpPr>
        <p:spPr>
          <a:xfrm>
            <a:off x="-6264" y="0"/>
            <a:ext cx="7251126" cy="6815729"/>
          </a:xfrm>
          <a:prstGeom prst="rect">
            <a:avLst/>
          </a:prstGeom>
          <a:solidFill>
            <a:schemeClr val="accent3">
              <a:alpha val="8206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8BDE63-B9B7-6F59-5330-C5DDB57F1C34}"/>
              </a:ext>
            </a:extLst>
          </p:cNvPr>
          <p:cNvSpPr txBox="1"/>
          <p:nvPr/>
        </p:nvSpPr>
        <p:spPr>
          <a:xfrm>
            <a:off x="675071" y="2359664"/>
            <a:ext cx="5882817" cy="17904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</a:pPr>
            <a:r>
              <a:rPr lang="en-US" sz="7000" b="1" dirty="0">
                <a:solidFill>
                  <a:schemeClr val="bg1"/>
                </a:solidFill>
                <a:latin typeface="Amare Walter Neue Leicht" panose="020B0303040202060203" pitchFamily="34" charset="77"/>
                <a:cs typeface="Arial"/>
              </a:rPr>
              <a:t>ENERGY+™</a:t>
            </a:r>
            <a:endParaRPr lang="en-US" sz="7000" dirty="0">
              <a:solidFill>
                <a:schemeClr val="bg1"/>
              </a:solidFill>
              <a:latin typeface="Amare Walter Neue Leicht" panose="020B0303040202060203" pitchFamily="34" charset="77"/>
              <a:cs typeface="Arial"/>
            </a:endParaRPr>
          </a:p>
          <a:p>
            <a:pPr>
              <a:lnSpc>
                <a:spcPct val="90000"/>
              </a:lnSpc>
            </a:pPr>
            <a:r>
              <a:rPr lang="en-US" sz="2600" dirty="0" err="1">
                <a:solidFill>
                  <a:schemeClr val="bg1"/>
                </a:solidFill>
                <a:latin typeface="Amare Walter Neue Leicht" panose="020B0303040202060203" pitchFamily="34" charset="77"/>
                <a:cs typeface="Arial"/>
              </a:rPr>
              <a:t>İnülin</a:t>
            </a:r>
            <a:r>
              <a:rPr lang="en-US" sz="2600" dirty="0">
                <a:solidFill>
                  <a:schemeClr val="bg1"/>
                </a:solidFill>
                <a:latin typeface="Amare Walter Neue Leicht" panose="020B0303040202060203" pitchFamily="34" charset="77"/>
                <a:cs typeface="Arial"/>
              </a:rPr>
              <a:t>, Glisin </a:t>
            </a:r>
            <a:r>
              <a:rPr lang="en-US" sz="2600" dirty="0" err="1">
                <a:solidFill>
                  <a:schemeClr val="bg1"/>
                </a:solidFill>
                <a:latin typeface="Amare Walter Neue Leicht" panose="020B0303040202060203" pitchFamily="34" charset="77"/>
                <a:cs typeface="Arial"/>
              </a:rPr>
              <a:t>ve</a:t>
            </a:r>
            <a:r>
              <a:rPr lang="en-US" sz="2600" dirty="0">
                <a:solidFill>
                  <a:schemeClr val="bg1"/>
                </a:solidFill>
                <a:latin typeface="Amare Walter Neue Leicht" panose="020B0303040202060203" pitchFamily="34" charset="77"/>
                <a:cs typeface="Arial"/>
              </a:rPr>
              <a:t> C </a:t>
            </a:r>
            <a:r>
              <a:rPr lang="en-US" sz="2600" dirty="0" err="1">
                <a:solidFill>
                  <a:schemeClr val="bg1"/>
                </a:solidFill>
                <a:latin typeface="Amare Walter Neue Leicht" panose="020B0303040202060203" pitchFamily="34" charset="77"/>
                <a:cs typeface="Arial"/>
              </a:rPr>
              <a:t>Vitamini</a:t>
            </a:r>
            <a:r>
              <a:rPr lang="en-US" sz="2600" dirty="0">
                <a:solidFill>
                  <a:schemeClr val="bg1"/>
                </a:solidFill>
                <a:latin typeface="Amare Walter Neue Leicht" panose="020B0303040202060203" pitchFamily="34" charset="77"/>
                <a:cs typeface="Arial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mare Walter Neue Leicht" panose="020B0303040202060203" pitchFamily="34" charset="77"/>
                <a:cs typeface="Arial"/>
              </a:rPr>
              <a:t>İçeren</a:t>
            </a:r>
            <a:r>
              <a:rPr lang="en-US" sz="2600" dirty="0">
                <a:solidFill>
                  <a:schemeClr val="bg1"/>
                </a:solidFill>
                <a:latin typeface="Amare Walter Neue Leicht" panose="020B0303040202060203" pitchFamily="34" charset="77"/>
                <a:cs typeface="Arial"/>
              </a:rPr>
              <a:t>,</a:t>
            </a:r>
          </a:p>
          <a:p>
            <a:pPr>
              <a:lnSpc>
                <a:spcPct val="90000"/>
              </a:lnSpc>
            </a:pPr>
            <a:r>
              <a:rPr lang="en-US" sz="2600" dirty="0" err="1">
                <a:solidFill>
                  <a:schemeClr val="bg1"/>
                </a:solidFill>
                <a:latin typeface="Amare Walter Neue Leicht" panose="020B0303040202060203" pitchFamily="34" charset="77"/>
                <a:cs typeface="Arial"/>
              </a:rPr>
              <a:t>Takviye</a:t>
            </a:r>
            <a:r>
              <a:rPr lang="en-US" sz="2600" dirty="0">
                <a:solidFill>
                  <a:schemeClr val="bg1"/>
                </a:solidFill>
                <a:latin typeface="Amare Walter Neue Leicht" panose="020B0303040202060203" pitchFamily="34" charset="77"/>
                <a:cs typeface="Arial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mare Walter Neue Leicht" panose="020B0303040202060203" pitchFamily="34" charset="77"/>
                <a:cs typeface="Arial"/>
              </a:rPr>
              <a:t>Edici</a:t>
            </a:r>
            <a:r>
              <a:rPr lang="en-US" sz="2600" dirty="0">
                <a:solidFill>
                  <a:schemeClr val="bg1"/>
                </a:solidFill>
                <a:latin typeface="Amare Walter Neue Leicht" panose="020B0303040202060203" pitchFamily="34" charset="77"/>
                <a:cs typeface="Arial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mare Walter Neue Leicht" panose="020B0303040202060203" pitchFamily="34" charset="77"/>
                <a:cs typeface="Arial"/>
              </a:rPr>
              <a:t>Gıda</a:t>
            </a:r>
            <a:endParaRPr lang="en-US" sz="2600" dirty="0">
              <a:solidFill>
                <a:schemeClr val="bg1"/>
              </a:solidFill>
              <a:latin typeface="Amare Walter Neue Leicht" panose="020B0303040202060203" pitchFamily="34" charset="77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BF33D7-3E37-7CF1-5AF8-CC2955884DFD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7126A9E5-00F8-1E2A-BA2E-D8C8379C5C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40B2CDB-1E07-6982-B682-F32D3F761E17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</a:t>
            </a:fld>
            <a:endParaRPr lang="en-US" dirty="0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pic>
        <p:nvPicPr>
          <p:cNvPr id="19" name="Resim 18" descr="yazı tipi, grafik, metin, logo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CC73FB9-ACCA-9F70-28E7-3350A1946D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823" y="1497627"/>
            <a:ext cx="2678047" cy="804360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50CD843E-5FB9-1A4C-2400-70F794993951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142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>
            <a:extLst>
              <a:ext uri="{FF2B5EF4-FFF2-40B4-BE49-F238E27FC236}">
                <a16:creationId xmlns:a16="http://schemas.microsoft.com/office/drawing/2014/main" id="{408EC90B-2311-4DE6-F04E-4036B33027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3745" y="-15406"/>
            <a:ext cx="6158253" cy="623958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103114" y="-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10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112030" cy="23988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Nasıl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Kullanmalısınız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?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12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yaş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üzeri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yetişkinler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;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sabahları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1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saşe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ürünün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1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bardak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yaklaşık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350 ml)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süt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meyve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suyu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smoothie,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yoğurt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diğer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yiyecek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sıvılarla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karıştırılarak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tüketilmesi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önerilir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Kaynama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haşlama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sıcaklıklarına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maruz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bırakmayın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1 kutu AMARE ENERGY+™’ta 30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saşe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vardır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Serin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kuru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saklayınız</a:t>
            </a:r>
            <a:endParaRPr lang="en-US" sz="1600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268B7F6-D071-5A3F-7872-34BB16A40801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599" y="3166065"/>
            <a:ext cx="5648769" cy="11011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200" i="1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Uyarılar</a:t>
            </a:r>
            <a:r>
              <a:rPr lang="en-US" sz="1200" i="1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: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Tavsiye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edilen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porsiyonu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aşmayınız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Takviye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edici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gıdalar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beslenmenin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yerine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geçemez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200" i="1" dirty="0" err="1">
                <a:solidFill>
                  <a:schemeClr val="accent3"/>
                </a:solidFill>
                <a:latin typeface="Amare Walter Neue Mittel Kursiv" panose="020B0503040202060203" pitchFamily="34" charset="0"/>
              </a:rPr>
              <a:t>İlaç</a:t>
            </a:r>
            <a:r>
              <a:rPr lang="en-US" sz="1200" i="1" dirty="0">
                <a:solidFill>
                  <a:schemeClr val="accent3"/>
                </a:solidFill>
                <a:latin typeface="Amare Walter Neue Mittel Kursiv" panose="020B0503040202060203" pitchFamily="34" charset="0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ittel Kursiv" panose="020B0503040202060203" pitchFamily="34" charset="0"/>
              </a:rPr>
              <a:t>değildir</a:t>
            </a:r>
            <a:r>
              <a:rPr lang="en-US" sz="1200" i="1" dirty="0">
                <a:solidFill>
                  <a:schemeClr val="accent3"/>
                </a:solidFill>
                <a:latin typeface="Amare Walter Neue Mittel Kursiv" panose="020B0503040202060203" pitchFamily="34" charset="0"/>
              </a:rPr>
              <a:t>.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Hastalıkların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önlenmesi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veya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tedavi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edilmesi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amacıyla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kullanılmaz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Çocukların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ulaşamayacağı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yerde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saklayınız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Hamilelik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emzirme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dönemi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hastalık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veya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ilaç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kullanılması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durumlarında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doktorunuza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danışın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. 6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yaş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altı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bireylerde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Amare Walter Neue Mager"/>
              </a:rPr>
              <a:t>kullanılmaz</a:t>
            </a:r>
            <a:r>
              <a:rPr lang="en-US" sz="1200" i="1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C259CFB-7FE3-9FF2-F31D-3DA4C1B02862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1" y="216917"/>
            <a:ext cx="3518900" cy="4326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ENERGY+™</a:t>
            </a:r>
          </a:p>
          <a:p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İnülin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Glisin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C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Vitamini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İçeren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Takviye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Edici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Gıda</a:t>
            </a:r>
            <a:endParaRPr lang="en-US" sz="105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63A7DCB-A2B6-A9F4-7F0B-79D0EF2C3589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TextBox 18">
            <a:extLst>
              <a:ext uri="{FF2B5EF4-FFF2-40B4-BE49-F238E27FC236}">
                <a16:creationId xmlns:a16="http://schemas.microsoft.com/office/drawing/2014/main" id="{25812306-D3A7-63BB-385E-5C1AB172378E}"/>
              </a:ext>
            </a:extLst>
          </p:cNvPr>
          <p:cNvSpPr txBox="1"/>
          <p:nvPr/>
        </p:nvSpPr>
        <p:spPr>
          <a:xfrm>
            <a:off x="138701" y="4429207"/>
            <a:ext cx="5840068" cy="1692771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endParaRPr lang="en-US" sz="800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Referans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: 20 Nisan 2023 PERŞEMBE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tarihli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32169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sayılı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YENİ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Türkiye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İlaç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Tıbbî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Cihaz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Kurumundan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: GIDA VE TAKVİYE EDİCİ GIDALARDA SAĞLIK BEYANI KULLANIMI HAKKINDA YÖNETMELİK</a:t>
            </a:r>
          </a:p>
        </p:txBody>
      </p:sp>
    </p:spTree>
    <p:extLst>
      <p:ext uri="{BB962C8B-B14F-4D97-AF65-F5344CB8AC3E}">
        <p14:creationId xmlns:p14="http://schemas.microsoft.com/office/powerpoint/2010/main" val="3019047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F259F-6596-FF52-CDD9-1BB110552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5790D4C-75A9-7D81-4711-994CB922E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0662" y="-30231"/>
            <a:ext cx="7930149" cy="6888231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061AB481-E1A0-4315-48AC-4BECECA8DE04}"/>
              </a:ext>
            </a:extLst>
          </p:cNvPr>
          <p:cNvSpPr/>
          <p:nvPr/>
        </p:nvSpPr>
        <p:spPr>
          <a:xfrm>
            <a:off x="4270662" y="0"/>
            <a:ext cx="7964953" cy="6870032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3AC21E3-7BFA-0631-0C56-067069E4E280}"/>
              </a:ext>
            </a:extLst>
          </p:cNvPr>
          <p:cNvSpPr/>
          <p:nvPr/>
        </p:nvSpPr>
        <p:spPr>
          <a:xfrm>
            <a:off x="0" y="0"/>
            <a:ext cx="427066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7BAE8996-3ECA-7503-B618-6179D4BFE3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33" name="Title 1">
            <a:extLst>
              <a:ext uri="{FF2B5EF4-FFF2-40B4-BE49-F238E27FC236}">
                <a16:creationId xmlns:a16="http://schemas.microsoft.com/office/drawing/2014/main" id="{AB27F141-4215-8EC0-6B08-1A7F63B140B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699" y="896533"/>
            <a:ext cx="4142105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2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Temel </a:t>
            </a:r>
            <a:r>
              <a:rPr lang="en-US" sz="42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Özellikler</a:t>
            </a:r>
            <a:endParaRPr lang="en-US" sz="42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7DC488D-1F2D-A36B-9F8E-77D53DF14059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1" y="216917"/>
            <a:ext cx="3518900" cy="4326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ENERGY+™</a:t>
            </a:r>
          </a:p>
          <a:p>
            <a:r>
              <a:rPr lang="en-US" sz="1050" dirty="0" err="1">
                <a:solidFill>
                  <a:schemeClr val="bg1"/>
                </a:solidFill>
              </a:rPr>
              <a:t>İnülin</a:t>
            </a:r>
            <a:r>
              <a:rPr lang="en-US" sz="1050" dirty="0">
                <a:solidFill>
                  <a:schemeClr val="bg1"/>
                </a:solidFill>
              </a:rPr>
              <a:t>, Glisin </a:t>
            </a:r>
            <a:r>
              <a:rPr lang="en-US" sz="1050" dirty="0" err="1">
                <a:solidFill>
                  <a:schemeClr val="bg1"/>
                </a:solidFill>
              </a:rPr>
              <a:t>ve</a:t>
            </a:r>
            <a:r>
              <a:rPr lang="en-US" sz="1050" dirty="0">
                <a:solidFill>
                  <a:schemeClr val="bg1"/>
                </a:solidFill>
              </a:rPr>
              <a:t> C </a:t>
            </a:r>
            <a:r>
              <a:rPr lang="en-US" sz="1050" dirty="0" err="1">
                <a:solidFill>
                  <a:schemeClr val="bg1"/>
                </a:solidFill>
              </a:rPr>
              <a:t>Vitamini</a:t>
            </a:r>
            <a:r>
              <a:rPr lang="en-US" sz="1050" dirty="0">
                <a:solidFill>
                  <a:schemeClr val="bg1"/>
                </a:solidFill>
              </a:rPr>
              <a:t> </a:t>
            </a:r>
            <a:r>
              <a:rPr lang="en-US" sz="1050" dirty="0" err="1">
                <a:solidFill>
                  <a:schemeClr val="bg1"/>
                </a:solidFill>
              </a:rPr>
              <a:t>İçeren</a:t>
            </a:r>
            <a:r>
              <a:rPr lang="en-US" sz="1050" dirty="0">
                <a:solidFill>
                  <a:schemeClr val="bg1"/>
                </a:solidFill>
              </a:rPr>
              <a:t>, </a:t>
            </a:r>
            <a:r>
              <a:rPr lang="en-US" sz="1050" dirty="0" err="1">
                <a:solidFill>
                  <a:schemeClr val="bg1"/>
                </a:solidFill>
              </a:rPr>
              <a:t>Takviye</a:t>
            </a:r>
            <a:r>
              <a:rPr lang="en-US" sz="1050" dirty="0">
                <a:solidFill>
                  <a:schemeClr val="bg1"/>
                </a:solidFill>
              </a:rPr>
              <a:t> </a:t>
            </a:r>
            <a:r>
              <a:rPr lang="en-US" sz="1050" dirty="0" err="1">
                <a:solidFill>
                  <a:schemeClr val="bg1"/>
                </a:solidFill>
              </a:rPr>
              <a:t>Edici</a:t>
            </a:r>
            <a:r>
              <a:rPr lang="en-US" sz="1050" dirty="0">
                <a:solidFill>
                  <a:schemeClr val="bg1"/>
                </a:solidFill>
              </a:rPr>
              <a:t> </a:t>
            </a:r>
            <a:r>
              <a:rPr lang="en-US" sz="1050" dirty="0" err="1">
                <a:solidFill>
                  <a:schemeClr val="bg1"/>
                </a:solidFill>
              </a:rPr>
              <a:t>Gıda</a:t>
            </a:r>
            <a:endParaRPr lang="en-US" sz="1050" dirty="0">
              <a:solidFill>
                <a:schemeClr val="bg1"/>
              </a:solidFill>
            </a:endParaRPr>
          </a:p>
        </p:txBody>
      </p:sp>
      <p:pic>
        <p:nvPicPr>
          <p:cNvPr id="7" name="Resim 6" descr="metin, yazı tipi, ekran görüntüsü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6E3250CC-9398-6765-9011-8462E328D9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6940" y="1348220"/>
            <a:ext cx="4396348" cy="508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396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77F3B9-A166-0D94-3DF7-CCA330A7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>
            <a:extLst>
              <a:ext uri="{FF2B5EF4-FFF2-40B4-BE49-F238E27FC236}">
                <a16:creationId xmlns:a16="http://schemas.microsoft.com/office/drawing/2014/main" id="{9F5673A9-CE25-AF2A-17CA-3DB13B3D1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18" y="-15406"/>
            <a:ext cx="6121400" cy="6858000"/>
          </a:xfrm>
          <a:prstGeom prst="rect">
            <a:avLst/>
          </a:prstGeom>
        </p:spPr>
      </p:pic>
      <p:sp>
        <p:nvSpPr>
          <p:cNvPr id="10" name="Rectangle 16">
            <a:extLst>
              <a:ext uri="{FF2B5EF4-FFF2-40B4-BE49-F238E27FC236}">
                <a16:creationId xmlns:a16="http://schemas.microsoft.com/office/drawing/2014/main" id="{780D3A05-746D-2EAC-B151-E4C3EFAFBF90}"/>
              </a:ext>
            </a:extLst>
          </p:cNvPr>
          <p:cNvSpPr/>
          <p:nvPr/>
        </p:nvSpPr>
        <p:spPr>
          <a:xfrm>
            <a:off x="6105443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00DC96-0856-6903-00F8-EE646EAA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4460" y="6356350"/>
            <a:ext cx="2743200" cy="365125"/>
          </a:xfrm>
        </p:spPr>
        <p:txBody>
          <a:bodyPr/>
          <a:lstStyle/>
          <a:p>
            <a:fld id="{FEDAFF86-66A4-D342-B39A-0C3E2798F66C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3" name="Picture 2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C35E6DF-8F7F-7E37-F93E-343C45A12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AA6ACE8-129A-66E0-4DEC-37767CF62313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87C3F7F-8EAB-A7BA-0F84-FE326C381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F4232-7B14-2701-62FA-383957A6783B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E9A4D5D6-2DD8-9905-A041-F6FDCAA023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BE70DAD-B770-06CD-1408-C488EB17CA8F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21F1AEB-4420-2E23-3A55-1C5886B20D4B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12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CB7FE89-0BE7-3FE3-CDA1-7F7DE0A757B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5968532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Etken</a:t>
            </a:r>
            <a:r>
              <a:rPr lang="en-US" sz="4400" dirty="0">
                <a:solidFill>
                  <a:schemeClr val="accent3"/>
                </a:solidFill>
                <a:latin typeface="Amare Walter Neue Leicht" panose="020B0303040202060203" pitchFamily="34" charset="77"/>
              </a:rPr>
              <a:t> Madde </a:t>
            </a:r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Tablosu</a:t>
            </a:r>
            <a:endParaRPr lang="en-US" sz="4400" baseline="30000" dirty="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A5CE376-EAA6-E7EC-37D6-FFBFEB146831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1" y="216917"/>
            <a:ext cx="3518900" cy="4326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ENERGY+™</a:t>
            </a:r>
          </a:p>
          <a:p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İnülin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Glisin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C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Vitamini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İçeren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Takviye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Edici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Gıda</a:t>
            </a:r>
            <a:endParaRPr lang="en-US" sz="105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Resim 8" descr="metin, ekran görüntüsü, sayı, numara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CF598E1-5128-9617-8575-7C65D50FF2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045" y="1703972"/>
            <a:ext cx="5228552" cy="4223850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84010D9-0574-6FD5-6FE9-8B93E810C1AE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320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77F3B9-A166-0D94-3DF7-CCA330A7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00DC96-0856-6903-00F8-EE646EAA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4460" y="6356350"/>
            <a:ext cx="2743200" cy="365125"/>
          </a:xfrm>
        </p:spPr>
        <p:txBody>
          <a:bodyPr/>
          <a:lstStyle/>
          <a:p>
            <a:fld id="{FEDAFF86-66A4-D342-B39A-0C3E2798F66C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3" name="Picture 2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C35E6DF-8F7F-7E37-F93E-343C45A12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AA6ACE8-129A-66E0-4DEC-37767CF62313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87C3F7F-8EAB-A7BA-0F84-FE326C381B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F4232-7B14-2701-62FA-383957A6783B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E9A4D5D6-2DD8-9905-A041-F6FDCAA023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142CFFB-2095-3E42-5B95-BF24612F9DC6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BE70DAD-B770-06CD-1408-C488EB17CA8F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21F1AEB-4420-2E23-3A55-1C5886B20D4B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13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CB7FE89-0BE7-3FE3-CDA1-7F7DE0A757B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699" y="780783"/>
            <a:ext cx="4616667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accent3"/>
                </a:solidFill>
                <a:latin typeface="Amare Walter Neue Leicht" panose="020B0303040202060203" pitchFamily="34" charset="77"/>
              </a:rPr>
              <a:t>Temel </a:t>
            </a:r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İçerikler</a:t>
            </a:r>
            <a:endParaRPr lang="en-US" sz="4400" baseline="30000" dirty="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C7D63643-82CC-C332-5F05-4F2D2E40B8EC}"/>
              </a:ext>
            </a:extLst>
          </p:cNvPr>
          <p:cNvSpPr txBox="1"/>
          <p:nvPr/>
        </p:nvSpPr>
        <p:spPr>
          <a:xfrm>
            <a:off x="353171" y="1372889"/>
            <a:ext cx="7698238" cy="515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740"/>
              </a:lnSpc>
            </a:pP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Amare ENERGY+™;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İnülin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Glisin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ve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C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vitamini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içeren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meyve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ve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bitki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ekstreleriyle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zenginleştirilmiş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bir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takviye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edici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gıdadır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.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Dengeli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ve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çeşitli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beslenmeyi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desteklemek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amacıyla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formüle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edilmiştir</a:t>
            </a:r>
            <a:r>
              <a:rPr lang="en-US" sz="1100" b="1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.</a:t>
            </a:r>
            <a:endParaRPr lang="en-US" sz="1300" b="1" i="1" dirty="0">
              <a:solidFill>
                <a:srgbClr val="BD5FAE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865E44A-3351-84FC-83D1-B72C3EEEFC4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1" y="216917"/>
            <a:ext cx="3518900" cy="4326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ENERGY+™</a:t>
            </a:r>
          </a:p>
          <a:p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İnülin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Glisin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C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Vitamini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İçeren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Takviye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Edici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Gıda</a:t>
            </a:r>
            <a:endParaRPr lang="en-US" sz="105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1" name="Resim 10" descr="meyve, ekran görüntüs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A3C3DE2-D46D-04D5-966D-79FDB42734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699" y="1981022"/>
            <a:ext cx="7320422" cy="373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143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77F3B9-A166-0D94-3DF7-CCA330A7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D5D8F4CA-5A43-822E-E10F-2D4F655546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6866" y="0"/>
            <a:ext cx="3444110" cy="646820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00DC96-0856-6903-00F8-EE646EAA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4460" y="6356350"/>
            <a:ext cx="2743200" cy="365125"/>
          </a:xfrm>
        </p:spPr>
        <p:txBody>
          <a:bodyPr/>
          <a:lstStyle/>
          <a:p>
            <a:fld id="{FEDAFF86-66A4-D342-B39A-0C3E2798F66C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3" name="Picture 2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C35E6DF-8F7F-7E37-F93E-343C45A12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AA6ACE8-129A-66E0-4DEC-37767CF62313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87C3F7F-8EAB-A7BA-0F84-FE326C381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F4232-7B14-2701-62FA-383957A6783B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E9A4D5D6-2DD8-9905-A041-F6FDCAA023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142CFFB-2095-3E42-5B95-BF24612F9DC6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BE70DAD-B770-06CD-1408-C488EB17CA8F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21F1AEB-4420-2E23-3A55-1C5886B20D4B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14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865E44A-3351-84FC-83D1-B72C3EEEFC4E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1" y="216917"/>
            <a:ext cx="3518900" cy="4326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ENERGY+™</a:t>
            </a:r>
          </a:p>
          <a:p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İnülin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Glisin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C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Vitamini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İçeren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Takviye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Edici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Gıda</a:t>
            </a:r>
            <a:endParaRPr lang="en-US" sz="105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96A67E1-DD0D-EAAF-BF45-75705A2EC1C0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44700" y="780783"/>
            <a:ext cx="4801862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Etken</a:t>
            </a:r>
            <a:r>
              <a:rPr lang="en-US" sz="4400" dirty="0">
                <a:solidFill>
                  <a:schemeClr val="accent3"/>
                </a:solidFill>
                <a:latin typeface="Amare Walter Neue Leicht" panose="020B0303040202060203" pitchFamily="34" charset="77"/>
              </a:rPr>
              <a:t> </a:t>
            </a:r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Maddeler</a:t>
            </a:r>
            <a:endParaRPr lang="en-US" sz="4400" baseline="30000" dirty="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52BB85F-83E1-9EF1-1F29-0D4B53ED706C}"/>
              </a:ext>
            </a:extLst>
          </p:cNvPr>
          <p:cNvSpPr txBox="1"/>
          <p:nvPr/>
        </p:nvSpPr>
        <p:spPr>
          <a:xfrm>
            <a:off x="244701" y="1572773"/>
            <a:ext cx="7211950" cy="733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740"/>
              </a:lnSpc>
            </a:pP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İnulin, Glisin,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Doğal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Ejder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Meyvesi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Aroması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Asitlik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Düzenleyici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Sitrik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Asit),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Ahududu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Ekstresi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Ahududu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Keton),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Tatlandırıcı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Steviadan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Steviol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Glikozitler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C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Vitamini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Sahil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Çamı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Kabuğu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Ekstresi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Proantosiyanidin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Üzüm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Tohumu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Ekstresi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Proantosiyanidin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Elma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Ekstresi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Nar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Kabuğu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Ekstresi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2193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8BF6-DA2F-956F-344B-5947F320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A03599-81ED-D92E-822A-E6F31C7DB055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804962" y="1439729"/>
            <a:ext cx="8582075" cy="897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Ürün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broşürüne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aşağıdaki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linkten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ulaşabilirsiniz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: </a:t>
            </a:r>
          </a:p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ENERGY+™ Ürün Broşürü</a:t>
            </a:r>
            <a:endParaRPr lang="en-US" sz="2400" b="1" dirty="0">
              <a:solidFill>
                <a:schemeClr val="bg1"/>
              </a:solidFill>
              <a:latin typeface="Amare Walter Neue Mager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8E60067-A5E5-2E55-B6A6-1EFD927DDEE4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093093" y="3293929"/>
            <a:ext cx="4005812" cy="897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Daha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Fazlası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İçin</a:t>
            </a:r>
            <a:endParaRPr lang="en-US" sz="2400" dirty="0">
              <a:solidFill>
                <a:schemeClr val="bg1"/>
              </a:solidFill>
              <a:latin typeface="Amare Walter Neue Mager"/>
            </a:endParaRPr>
          </a:p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www.amare.com/tr-tr</a:t>
            </a:r>
            <a:endParaRPr lang="en-US" sz="2400" b="1" dirty="0">
              <a:solidFill>
                <a:schemeClr val="bg1"/>
              </a:solidFill>
              <a:latin typeface="Amare Walter Neue Mager"/>
            </a:endParaRPr>
          </a:p>
        </p:txBody>
      </p:sp>
      <p:pic>
        <p:nvPicPr>
          <p:cNvPr id="8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D1F45023-24D5-6DBC-3ECC-95516518CD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93093" y="5045695"/>
            <a:ext cx="4039254" cy="74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07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8BF6-DA2F-956F-344B-5947F320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225483CD-771F-DE5C-BF2E-4C71FE0F0C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71097" y="2595623"/>
            <a:ext cx="9035005" cy="166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620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Resim 11">
            <a:extLst>
              <a:ext uri="{FF2B5EF4-FFF2-40B4-BE49-F238E27FC236}">
                <a16:creationId xmlns:a16="http://schemas.microsoft.com/office/drawing/2014/main" id="{CBEF39A3-F6CD-2A9B-5850-EFB3A7C62B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2722" y="-15406"/>
            <a:ext cx="6158253" cy="623958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-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2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DFAB578-A0EC-D712-2F0C-0D8024E9402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1" y="216917"/>
            <a:ext cx="3518900" cy="4326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ENERGY+™</a:t>
            </a:r>
          </a:p>
          <a:p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İnülin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Glisin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C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Vitamini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İçeren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Takviye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Edici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Gıda</a:t>
            </a:r>
            <a:endParaRPr lang="en-US" sz="105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10056"/>
            <a:ext cx="5415126" cy="28433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Amare ENERGY+™ Nedir?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Amare ENERGY+™,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beslenme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rutininize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eşlik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etmek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üzere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tasarlanmış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; İnulin, Glisin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C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içeren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özel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formüldür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Ürün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içeriği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;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Ahududu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(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Ahududu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Keton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kaynağı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), Sahil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Çamı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Kabuğu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Üzüm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Tohumu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(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Proantosiyanidin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kaynağı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), Elma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Nar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Kabuğu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gibi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çeşitli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bitkisel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bileşenlerle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zenginleştirilmiştir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0A587909-F3DB-A43D-2736-CECBDEB31807}"/>
              </a:ext>
            </a:extLst>
          </p:cNvPr>
          <p:cNvSpPr txBox="1"/>
          <p:nvPr/>
        </p:nvSpPr>
        <p:spPr>
          <a:xfrm>
            <a:off x="1898151" y="3375460"/>
            <a:ext cx="2257286" cy="951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1740"/>
              </a:lnSpc>
            </a:pPr>
            <a:r>
              <a:rPr lang="en-US" sz="10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1 </a:t>
            </a:r>
            <a:r>
              <a:rPr lang="en-US" sz="10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Kutuda</a:t>
            </a:r>
            <a:endParaRPr lang="en-US" sz="1000" dirty="0">
              <a:solidFill>
                <a:schemeClr val="accent3"/>
              </a:solidFill>
              <a:latin typeface="Amare Walter Neue Mager" panose="020B0403040202060203" pitchFamily="34" charset="77"/>
            </a:endParaRPr>
          </a:p>
          <a:p>
            <a:pPr algn="r">
              <a:lnSpc>
                <a:spcPts val="1740"/>
              </a:lnSpc>
            </a:pPr>
            <a:r>
              <a:rPr lang="en-US" sz="10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30 </a:t>
            </a:r>
            <a:r>
              <a:rPr lang="en-US" sz="10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Saşe</a:t>
            </a:r>
            <a:r>
              <a:rPr lang="en-US" sz="10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0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Bulunur</a:t>
            </a:r>
            <a:r>
              <a:rPr lang="en-US" sz="10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.</a:t>
            </a:r>
          </a:p>
          <a:p>
            <a:pPr algn="r">
              <a:lnSpc>
                <a:spcPts val="1740"/>
              </a:lnSpc>
            </a:pPr>
            <a:r>
              <a:rPr lang="en-US" sz="1100" b="1" i="1" dirty="0">
                <a:solidFill>
                  <a:srgbClr val="BD5FAE"/>
                </a:solidFill>
                <a:latin typeface="Amare Walter Neue Mager" panose="020B0403040202060203" pitchFamily="34" charset="77"/>
              </a:rPr>
              <a:t>Amare ENERGY+™</a:t>
            </a:r>
          </a:p>
          <a:p>
            <a:pPr algn="r">
              <a:lnSpc>
                <a:spcPts val="1740"/>
              </a:lnSpc>
            </a:pPr>
            <a:r>
              <a:rPr lang="en-US" sz="1100" b="1" i="1" dirty="0" err="1">
                <a:solidFill>
                  <a:srgbClr val="BD5FAE"/>
                </a:solidFill>
                <a:latin typeface="Amare Walter Neue Mager" panose="020B0403040202060203" pitchFamily="34" charset="77"/>
              </a:rPr>
              <a:t>doğal</a:t>
            </a:r>
            <a:r>
              <a:rPr lang="en-US" sz="1100" b="1" i="1" dirty="0">
                <a:solidFill>
                  <a:srgbClr val="BD5FAE"/>
                </a:solidFill>
                <a:latin typeface="Amare Walter Neue Mager" panose="020B0403040202060203" pitchFamily="34" charset="77"/>
              </a:rPr>
              <a:t> Ejder </a:t>
            </a:r>
            <a:r>
              <a:rPr lang="en-US" sz="1100" b="1" i="1" dirty="0" err="1">
                <a:solidFill>
                  <a:srgbClr val="BD5FAE"/>
                </a:solidFill>
                <a:latin typeface="Amare Walter Neue Mager" panose="020B0403040202060203" pitchFamily="34" charset="77"/>
              </a:rPr>
              <a:t>Meyvesi</a:t>
            </a:r>
            <a:r>
              <a:rPr lang="en-US" sz="1100" b="1" i="1" dirty="0">
                <a:solidFill>
                  <a:srgbClr val="BD5FAE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b="1" i="1" dirty="0" err="1">
                <a:solidFill>
                  <a:srgbClr val="BD5FAE"/>
                </a:solidFill>
                <a:latin typeface="Amare Walter Neue Mager" panose="020B0403040202060203" pitchFamily="34" charset="77"/>
              </a:rPr>
              <a:t>aromalıdır</a:t>
            </a:r>
            <a:r>
              <a:rPr lang="en-US" sz="1100" b="1" i="1" dirty="0">
                <a:solidFill>
                  <a:srgbClr val="BD5FAE"/>
                </a:solidFill>
                <a:latin typeface="Amare Walter Neue Mager" panose="020B0403040202060203" pitchFamily="34" charset="77"/>
              </a:rPr>
              <a:t>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09ED348-D072-374E-2EA5-9DAF7D52DD41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30E70C53-9FD0-684B-4836-808A9EAD61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71204" y="3245387"/>
            <a:ext cx="1621522" cy="1179610"/>
          </a:xfrm>
          <a:prstGeom prst="rect">
            <a:avLst/>
          </a:prstGeom>
        </p:spPr>
      </p:pic>
      <p:sp>
        <p:nvSpPr>
          <p:cNvPr id="3" name="TextBox 18">
            <a:extLst>
              <a:ext uri="{FF2B5EF4-FFF2-40B4-BE49-F238E27FC236}">
                <a16:creationId xmlns:a16="http://schemas.microsoft.com/office/drawing/2014/main" id="{D19DEB5B-1511-FF7C-92EF-DCBDB5FE3016}"/>
              </a:ext>
            </a:extLst>
          </p:cNvPr>
          <p:cNvSpPr txBox="1"/>
          <p:nvPr/>
        </p:nvSpPr>
        <p:spPr>
          <a:xfrm>
            <a:off x="138701" y="4429207"/>
            <a:ext cx="5840068" cy="1692771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endParaRPr lang="en-US" sz="800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Referans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: 20 Nisan 2023 PERŞEMBE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tarihli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32169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sayılı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YENİ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Türkiye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İlaç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Tıbbî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Cihaz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Kurumundan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: GIDA VE TAKVİYE EDİCİ GIDALARDA SAĞLIK BEYANI KULLANIMI HAKKINDA YÖNETMELİK</a:t>
            </a:r>
          </a:p>
        </p:txBody>
      </p:sp>
    </p:spTree>
    <p:extLst>
      <p:ext uri="{BB962C8B-B14F-4D97-AF65-F5344CB8AC3E}">
        <p14:creationId xmlns:p14="http://schemas.microsoft.com/office/powerpoint/2010/main" val="3203424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4AA279F8-9C10-A874-2C15-60CCF341DA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2722" y="-15406"/>
            <a:ext cx="6158253" cy="623958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-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3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DFAB578-A0EC-D712-2F0C-0D8024E9402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1" y="216917"/>
            <a:ext cx="3518900" cy="4326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ENERGY+™</a:t>
            </a:r>
          </a:p>
          <a:p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İnülin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Glisin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C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Vitamini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İçeren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Takviye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Edici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Gıda</a:t>
            </a:r>
            <a:endParaRPr lang="en-US" sz="105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10056"/>
            <a:ext cx="5415126" cy="34439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Amare ENERGY+™ Nedir?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Zengin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formülünde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alan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C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;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yoğun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fiziksel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egzersiz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sırasında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sonrasında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bağışıklık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sisteminin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fonksiyonunun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, normal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enerji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oluşum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yorgunluk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bitkinliğin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azalmasına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Doğal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Ejder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Meyvesi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Aroması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keyifli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içim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sunan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ENERGY+™,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şeker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ilavesizdir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tatlandırıcı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olarak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Stevia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bitkisinden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elde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edilen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steviol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glikozitler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içerir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. Pratik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saşe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formu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sayesinde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günün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her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anında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suyla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karıştırılarak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kolayca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tüketilebilir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FF00EB-0FF3-D340-2B1F-68C389321282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74D11057-C552-8F7C-30FA-43E7F037C2F4}"/>
              </a:ext>
            </a:extLst>
          </p:cNvPr>
          <p:cNvSpPr txBox="1"/>
          <p:nvPr/>
        </p:nvSpPr>
        <p:spPr>
          <a:xfrm>
            <a:off x="138701" y="4429207"/>
            <a:ext cx="5840068" cy="1692771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endParaRPr lang="en-US" sz="800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Referans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: 20 Nisan 2023 PERŞEMBE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tarihli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32169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sayılı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YENİ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Türkiye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İlaç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Tıbbî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Cihaz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Kurumundan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: GIDA VE TAKVİYE EDİCİ GIDALARDA SAĞLIK BEYANI KULLANIMI HAKKINDA YÖNETMELİK</a:t>
            </a:r>
          </a:p>
        </p:txBody>
      </p:sp>
    </p:spTree>
    <p:extLst>
      <p:ext uri="{BB962C8B-B14F-4D97-AF65-F5344CB8AC3E}">
        <p14:creationId xmlns:p14="http://schemas.microsoft.com/office/powerpoint/2010/main" val="2546788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id="{D81C40C9-13E2-F827-F688-088F1BA21D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0049" y="-15407"/>
            <a:ext cx="6191950" cy="627373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4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778076" cy="32358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Nasıl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Çalışır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 C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;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bağışıklık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sisteminin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fonksiyonuna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yorgunluk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bitkinliğin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azalmasına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hücrelerin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oksidatif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stresten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enerji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İnülin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;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vücutta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sindirilemeyen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lif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kaynağıdır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Glisin;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proteinlerin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yapı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taşlarından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amino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asittir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Üzüm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çekirdeği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sahil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çamı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kabuğu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;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doğal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polifenoller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845C15-AFDE-4FDF-9FE4-569DE56922A0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1" y="216917"/>
            <a:ext cx="3518900" cy="4326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ENERGY+™</a:t>
            </a:r>
          </a:p>
          <a:p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İnülin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Glisin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C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Vitamini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İçeren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Takviye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Edici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Gıda</a:t>
            </a:r>
            <a:endParaRPr lang="en-US" sz="105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3CF6780-3DD5-1745-6B28-543A852C629B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99BEFA96-4EC3-090F-091B-9CA8F898E719}"/>
              </a:ext>
            </a:extLst>
          </p:cNvPr>
          <p:cNvSpPr txBox="1"/>
          <p:nvPr/>
        </p:nvSpPr>
        <p:spPr>
          <a:xfrm>
            <a:off x="138701" y="4429207"/>
            <a:ext cx="5840068" cy="1692771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endParaRPr lang="en-US" sz="800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Referans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: 20 Nisan 2023 PERŞEMBE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tarihli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32169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sayılı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YENİ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Türkiye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İlaç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Tıbbî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Cihaz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Kurumundan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: GIDA VE TAKVİYE EDİCİ GIDALARDA SAĞLIK BEYANI KULLANIMI HAKKINDA YÖNETMELİK</a:t>
            </a:r>
          </a:p>
        </p:txBody>
      </p:sp>
    </p:spTree>
    <p:extLst>
      <p:ext uri="{BB962C8B-B14F-4D97-AF65-F5344CB8AC3E}">
        <p14:creationId xmlns:p14="http://schemas.microsoft.com/office/powerpoint/2010/main" val="348616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id="{D81C40C9-13E2-F827-F688-088F1BA21D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0049" y="-15407"/>
            <a:ext cx="6191950" cy="627373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5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778076" cy="17118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Nasıl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Çalışır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Doğal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ejder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meyvesi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aroması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Stevia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bitkisinden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elde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steviol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glikozitlerle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tatlandırılmıştır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845C15-AFDE-4FDF-9FE4-569DE56922A0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1" y="216917"/>
            <a:ext cx="3518900" cy="4326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ENERGY+™</a:t>
            </a:r>
          </a:p>
          <a:p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İnülin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Glisin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C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Vitamini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İçeren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Takviye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Edici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Gıda</a:t>
            </a:r>
            <a:endParaRPr lang="en-US" sz="105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3CF6780-3DD5-1745-6B28-543A852C629B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4AB588BA-E167-7C75-70A8-4B8DC16E66AB}"/>
              </a:ext>
            </a:extLst>
          </p:cNvPr>
          <p:cNvSpPr txBox="1"/>
          <p:nvPr/>
        </p:nvSpPr>
        <p:spPr>
          <a:xfrm>
            <a:off x="138701" y="4429207"/>
            <a:ext cx="5840068" cy="1692771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endParaRPr lang="en-US" sz="800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Referans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: 20 Nisan 2023 PERŞEMBE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tarihli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32169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sayılı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YENİ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Türkiye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İlaç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Tıbbî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Cihaz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Kurumundan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: GIDA VE TAKVİYE EDİCİ GIDALARDA SAĞLIK BEYANI KULLANIMI HAKKINDA YÖNETMELİK</a:t>
            </a:r>
          </a:p>
        </p:txBody>
      </p:sp>
    </p:spTree>
    <p:extLst>
      <p:ext uri="{BB962C8B-B14F-4D97-AF65-F5344CB8AC3E}">
        <p14:creationId xmlns:p14="http://schemas.microsoft.com/office/powerpoint/2010/main" val="593625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2463BD1D-F689-0479-0D4F-A06AD6BD3C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2723" y="-4414"/>
            <a:ext cx="6158253" cy="6239588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094138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" name="Picture 9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2" name="Picture 1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6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599" y="703128"/>
            <a:ext cx="5778075" cy="34984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Sevmek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İçin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Nedenlerin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C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Enerji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Bağışıklık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Desteği</a:t>
            </a:r>
            <a:endParaRPr lang="en-US" sz="1600" dirty="0">
              <a:solidFill>
                <a:schemeClr val="accent3"/>
              </a:solidFill>
              <a:latin typeface="Amare Walter Neue Mittel" panose="020B0503040202060203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C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;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enerji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yorgunluk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bitkinliğin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azalmasına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bağışıklık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sisteminin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fonksiyonuna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Ayrıca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hücrelerin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oksidatif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stresten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İnülin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Lif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Kaynağı</a:t>
            </a:r>
            <a:endParaRPr lang="en-US" sz="1600" dirty="0">
              <a:solidFill>
                <a:schemeClr val="accent3"/>
              </a:solidFill>
              <a:latin typeface="Amare Walter Neue Mittel" panose="020B0503040202060203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İnülin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yapısı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gereği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sindirilemeyen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lif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kaynağıdır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Dengeli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beslenme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rutininizin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parçası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olarak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tüketebileceğiniz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lif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zenginliği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35F20C4-7410-380C-9964-DC545FAA15A7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1" y="216917"/>
            <a:ext cx="3518900" cy="4326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ENERGY+™</a:t>
            </a:r>
          </a:p>
          <a:p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İnülin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Glisin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C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Vitamini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İçeren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Takviye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Edici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Gıda</a:t>
            </a:r>
            <a:endParaRPr lang="en-US" sz="105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D9C860E-A3DF-1015-0897-FB49F4477670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9D516F79-1F97-801A-C038-0242C675BCD8}"/>
              </a:ext>
            </a:extLst>
          </p:cNvPr>
          <p:cNvSpPr txBox="1"/>
          <p:nvPr/>
        </p:nvSpPr>
        <p:spPr>
          <a:xfrm>
            <a:off x="138701" y="4429207"/>
            <a:ext cx="5840068" cy="1692771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endParaRPr lang="en-US" sz="800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Referans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: 20 Nisan 2023 PERŞEMBE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tarihli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32169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sayılı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YENİ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Türkiye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İlaç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Tıbbî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Cihaz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Kurumundan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: GIDA VE TAKVİYE EDİCİ GIDALARDA SAĞLIK BEYANI KULLANIMI HAKKINDA YÖNETMELİK</a:t>
            </a:r>
          </a:p>
        </p:txBody>
      </p:sp>
    </p:spTree>
    <p:extLst>
      <p:ext uri="{BB962C8B-B14F-4D97-AF65-F5344CB8AC3E}">
        <p14:creationId xmlns:p14="http://schemas.microsoft.com/office/powerpoint/2010/main" val="2629921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0E838C77-E22A-ECFA-B8CD-6F1CBD2391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2723" y="-4414"/>
            <a:ext cx="6158253" cy="6239588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094138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" name="Picture 9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2" name="Picture 1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7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599" y="703128"/>
            <a:ext cx="5778077" cy="34984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Sevmek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İçin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Nedenlerin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Glisin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İçeriği</a:t>
            </a:r>
            <a:endParaRPr lang="en-US" sz="1600" dirty="0">
              <a:solidFill>
                <a:schemeClr val="accent3"/>
              </a:solidFill>
              <a:latin typeface="Amare Walter Neue Mittel" panose="020B0503040202060203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Glisin,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proteinlerin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yapı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taşlarından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amino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asittir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Vücutta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doğal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olarak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ürünün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zengin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formülasyonunda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almıştır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Bitkisel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Ekstrelerle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Doğal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Zenginlik</a:t>
            </a:r>
            <a:endParaRPr lang="en-US" sz="1600" dirty="0">
              <a:solidFill>
                <a:schemeClr val="accent3"/>
              </a:solidFill>
              <a:latin typeface="Amare Walter Neue Mittel" panose="020B0503040202060203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Ahududu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ahududu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ketonu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elma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kabuğu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Ayrıca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içeriğindeki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üzüm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çekirdeği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sahil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çamı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kabuğu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bitkilerde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doğal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olarak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proantosiyanidin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polifenol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yapısına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sahiptir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35F20C4-7410-380C-9964-DC545FAA15A7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1" y="216917"/>
            <a:ext cx="3518900" cy="4326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ENERGY+™</a:t>
            </a:r>
          </a:p>
          <a:p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İnülin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Glisin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C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Vitamini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İçeren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Takviye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Edici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Gıda</a:t>
            </a:r>
            <a:endParaRPr lang="en-US" sz="105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10AB238-F6A9-DB2D-561A-5332E3D2926E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6F897D60-BCF9-8D61-2587-46D584F1A924}"/>
              </a:ext>
            </a:extLst>
          </p:cNvPr>
          <p:cNvSpPr txBox="1"/>
          <p:nvPr/>
        </p:nvSpPr>
        <p:spPr>
          <a:xfrm>
            <a:off x="138701" y="4429207"/>
            <a:ext cx="5840068" cy="1692771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endParaRPr lang="en-US" sz="800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Referans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: 20 Nisan 2023 PERŞEMBE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tarihli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32169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sayılı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YENİ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Türkiye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İlaç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Tıbbî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Cihaz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Kurumundan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: GIDA VE TAKVİYE EDİCİ GIDALARDA SAĞLIK BEYANI KULLANIMI HAKKINDA YÖNETMELİK</a:t>
            </a:r>
          </a:p>
        </p:txBody>
      </p:sp>
    </p:spTree>
    <p:extLst>
      <p:ext uri="{BB962C8B-B14F-4D97-AF65-F5344CB8AC3E}">
        <p14:creationId xmlns:p14="http://schemas.microsoft.com/office/powerpoint/2010/main" val="3219171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075E3AAA-D60E-5EE2-859D-72EABB598A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2723" y="-4414"/>
            <a:ext cx="6158253" cy="6239588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094138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" name="Picture 9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2" name="Picture 1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8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599" y="703128"/>
            <a:ext cx="5778077" cy="34984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Sevmek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İçin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Nedenlerin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Stevia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Kaynaklı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Tat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Stevia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bitkisinden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elde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steviol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glikozitler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tatlandırılmıştır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;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ilave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şeker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içermez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Doğal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ejder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meyvesi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aroması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lezzetlendirilmiştir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Meyvemsi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Ferah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Deneyim</a:t>
            </a:r>
            <a:endParaRPr lang="en-US" sz="1600" dirty="0">
              <a:solidFill>
                <a:schemeClr val="accent3"/>
              </a:solidFill>
              <a:latin typeface="Amare Walter Neue Mittel" panose="020B0503040202060203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Ejder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meyvesi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ahududu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elma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notaları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tüketim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rutininizi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keyifli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hale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getirir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Zengin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içeriklerle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dengeli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yaşam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tarzınıza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eşlik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35F20C4-7410-380C-9964-DC545FAA15A7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1" y="216917"/>
            <a:ext cx="3518900" cy="4326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ENERGY+™</a:t>
            </a:r>
          </a:p>
          <a:p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İnülin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Glisin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C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Vitamini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İçeren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Takviye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Edici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Gıda</a:t>
            </a:r>
            <a:endParaRPr lang="en-US" sz="105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C58B272-A854-4503-4862-76E092AE4749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788020DE-B731-F675-3EF3-D1E4B0021C53}"/>
              </a:ext>
            </a:extLst>
          </p:cNvPr>
          <p:cNvSpPr txBox="1"/>
          <p:nvPr/>
        </p:nvSpPr>
        <p:spPr>
          <a:xfrm>
            <a:off x="138701" y="4429207"/>
            <a:ext cx="5840068" cy="1692771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endParaRPr lang="en-US" sz="800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Referans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: 20 Nisan 2023 PERŞEMBE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tarihli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32169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sayılı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YENİ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Türkiye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İlaç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Tıbbî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Cihaz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Kurumundan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: GIDA VE TAKVİYE EDİCİ GIDALARDA SAĞLIK BEYANI KULLANIMI HAKKINDA YÖNETMELİK</a:t>
            </a:r>
          </a:p>
        </p:txBody>
      </p:sp>
    </p:spTree>
    <p:extLst>
      <p:ext uri="{BB962C8B-B14F-4D97-AF65-F5344CB8AC3E}">
        <p14:creationId xmlns:p14="http://schemas.microsoft.com/office/powerpoint/2010/main" val="81659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Resim 13">
            <a:extLst>
              <a:ext uri="{FF2B5EF4-FFF2-40B4-BE49-F238E27FC236}">
                <a16:creationId xmlns:a16="http://schemas.microsoft.com/office/drawing/2014/main" id="{0B974463-B0BE-21E7-C3FC-DEF2C23C74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3592" y="-18898"/>
            <a:ext cx="6177895" cy="6259490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088351" y="-37948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0" name="Picture 9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2" name="Picture 1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9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03129"/>
            <a:ext cx="4816431" cy="24451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Amare ENERGY+™'da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Neler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Var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Amare ENERGY+™;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formülünde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İnulin, Glisin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C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bulunduran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;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Ahududu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Ahududu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Keton), Sahil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Çamı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Kabuğu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Proantosiyanidin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), Üzüm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Tohumu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Proantosiyanidin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), Elma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Nar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Kabuğu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takviye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edici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gıdadır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C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içeriğiyle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enerji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46F823A-DB36-2FBC-473A-A546F389843E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1" y="216917"/>
            <a:ext cx="3518900" cy="4326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ENERGY+™</a:t>
            </a:r>
          </a:p>
          <a:p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İnülin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Glisin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C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Vitamini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İçeren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Takviye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Edici</a:t>
            </a:r>
            <a:r>
              <a:rPr lang="en-US" sz="10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Gıda</a:t>
            </a:r>
            <a:endParaRPr lang="en-US" sz="105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3F8B5B-0C2B-1B59-A482-F38D864784E7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2C6F22F8-B0E5-6DE1-1B2A-1BDC3B43E890}"/>
              </a:ext>
            </a:extLst>
          </p:cNvPr>
          <p:cNvSpPr txBox="1"/>
          <p:nvPr/>
        </p:nvSpPr>
        <p:spPr>
          <a:xfrm>
            <a:off x="138701" y="4429207"/>
            <a:ext cx="5840068" cy="1692771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endParaRPr lang="en-US" sz="800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Referans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: 20 Nisan 2023 PERŞEMBE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tarihli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32169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sayılı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YENİ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Türkiye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İlaç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Tıbbî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Cihaz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Kurumundan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: GIDA VE TAKVİYE EDİCİ GIDALARDA SAĞLIK BEYANI KULLANIMI HAKKINDA YÖNETMELİK</a:t>
            </a:r>
          </a:p>
        </p:txBody>
      </p:sp>
    </p:spTree>
    <p:extLst>
      <p:ext uri="{BB962C8B-B14F-4D97-AF65-F5344CB8AC3E}">
        <p14:creationId xmlns:p14="http://schemas.microsoft.com/office/powerpoint/2010/main" val="36728883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heme/theme1.xml><?xml version="1.0" encoding="utf-8"?>
<a:theme xmlns:a="http://schemas.openxmlformats.org/drawingml/2006/main" name="Office Theme">
  <a:themeElements>
    <a:clrScheme name="Amare">
      <a:dk1>
        <a:srgbClr val="000000"/>
      </a:dk1>
      <a:lt1>
        <a:srgbClr val="FFFFFF"/>
      </a:lt1>
      <a:dk2>
        <a:srgbClr val="434043"/>
      </a:dk2>
      <a:lt2>
        <a:srgbClr val="E7E7E0"/>
      </a:lt2>
      <a:accent1>
        <a:srgbClr val="50037F"/>
      </a:accent1>
      <a:accent2>
        <a:srgbClr val="975ED2"/>
      </a:accent2>
      <a:accent3>
        <a:srgbClr val="5F2756"/>
      </a:accent3>
      <a:accent4>
        <a:srgbClr val="FFFFFF"/>
      </a:accent4>
      <a:accent5>
        <a:srgbClr val="FFFFFF"/>
      </a:accent5>
      <a:accent6>
        <a:srgbClr val="FFFFFF"/>
      </a:accent6>
      <a:hlink>
        <a:srgbClr val="975ED2"/>
      </a:hlink>
      <a:folHlink>
        <a:srgbClr val="975ED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7D6878CD4CD742A7636982EBFDF5AE" ma:contentTypeVersion="16" ma:contentTypeDescription="Create a new document." ma:contentTypeScope="" ma:versionID="e4e6b30919a629ddca1854f8de8a3784">
  <xsd:schema xmlns:xsd="http://www.w3.org/2001/XMLSchema" xmlns:xs="http://www.w3.org/2001/XMLSchema" xmlns:p="http://schemas.microsoft.com/office/2006/metadata/properties" xmlns:ns2="fe50855b-3af3-474b-a012-e8fd2f7c30f3" xmlns:ns3="6be857c2-1e1f-42cd-a678-e2b3ec80201d" targetNamespace="http://schemas.microsoft.com/office/2006/metadata/properties" ma:root="true" ma:fieldsID="400c2b0fd58d116ac43278a55b388e5c" ns2:_="" ns3:_="">
    <xsd:import namespace="fe50855b-3af3-474b-a012-e8fd2f7c30f3"/>
    <xsd:import namespace="6be857c2-1e1f-42cd-a678-e2b3ec8020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50855b-3af3-474b-a012-e8fd2f7c30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f557d969-218b-4b5c-82b9-8fe4df7d07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e857c2-1e1f-42cd-a678-e2b3ec80201d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5b22715a-479a-4da3-9e80-d9dacde84fb3}" ma:internalName="TaxCatchAll" ma:showField="CatchAllData" ma:web="6be857c2-1e1f-42cd-a678-e2b3ec8020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50855b-3af3-474b-a012-e8fd2f7c30f3">
      <Terms xmlns="http://schemas.microsoft.com/office/infopath/2007/PartnerControls"/>
    </lcf76f155ced4ddcb4097134ff3c332f>
    <TaxCatchAll xmlns="6be857c2-1e1f-42cd-a678-e2b3ec80201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2C8CDC-2C46-4957-961C-E5626826078B}">
  <ds:schemaRefs>
    <ds:schemaRef ds:uri="6be857c2-1e1f-42cd-a678-e2b3ec80201d"/>
    <ds:schemaRef ds:uri="fe50855b-3af3-474b-a012-e8fd2f7c30f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E80EAF3-AAEF-4D27-AB95-0AF6B48CA28A}">
  <ds:schemaRefs>
    <ds:schemaRef ds:uri="http://schemas.openxmlformats.org/package/2006/metadata/core-properties"/>
    <ds:schemaRef ds:uri="http://purl.org/dc/elements/1.1/"/>
    <ds:schemaRef ds:uri="6be857c2-1e1f-42cd-a678-e2b3ec80201d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fe50855b-3af3-474b-a012-e8fd2f7c30f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15C9668-9205-4529-8B14-F6E2EA3211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2737</Words>
  <Application>Microsoft Macintosh PowerPoint</Application>
  <PresentationFormat>Geniş ekran</PresentationFormat>
  <Paragraphs>183</Paragraphs>
  <Slides>16</Slides>
  <Notes>13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5" baseType="lpstr">
      <vt:lpstr>Arial</vt:lpstr>
      <vt:lpstr>Amare Walter Neue Mager</vt:lpstr>
      <vt:lpstr>Amare Walter Neue Mittel</vt:lpstr>
      <vt:lpstr>Amare Walter Neue</vt:lpstr>
      <vt:lpstr>Aptos</vt:lpstr>
      <vt:lpstr>Amare Walter Neue Leicht</vt:lpstr>
      <vt:lpstr>Amare Walter Neue Halbfett</vt:lpstr>
      <vt:lpstr>Amare Walter Neue Mittel Kursiv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George Lopez</dc:creator>
  <cp:lastModifiedBy>Gökhan Yalgın</cp:lastModifiedBy>
  <cp:revision>24</cp:revision>
  <cp:lastPrinted>2025-04-09T23:50:38Z</cp:lastPrinted>
  <dcterms:created xsi:type="dcterms:W3CDTF">2024-09-07T19:54:54Z</dcterms:created>
  <dcterms:modified xsi:type="dcterms:W3CDTF">2026-09-09T12:34:15Z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0x0101004D7D6878CD4CD742A7636982EBFDF5AE</vt:lpwstr>
  </property>
  <property fmtid="{D5CDD505-2E9C-101B-9397-08002B2CF9AE}" pid="3" name="MediaServiceImageTags">
    <vt:lpwstr/>
  </property>
</Properties>
</file>